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291CC8-4D57-4981-B74E-E75251B041FF}" type="datetimeFigureOut">
              <a:rPr lang="en-IN" smtClean="0"/>
              <a:t>01-09-2020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CE7C34-36EA-4B84-827B-A9E0B17DAE28}" type="slidenum">
              <a:rPr lang="en-IN" smtClean="0"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4744"/>
            <a:ext cx="7851648" cy="207565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IN" sz="6000" dirty="0" smtClean="0">
                <a:ln/>
                <a:solidFill>
                  <a:schemeClr val="accent3"/>
                </a:solidFill>
                <a:effectLst/>
              </a:rPr>
              <a:t>Transport of nutrients  by Bacteria</a:t>
            </a:r>
            <a:endParaRPr lang="en-IN" sz="600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933056"/>
            <a:ext cx="6054496" cy="2448272"/>
          </a:xfrm>
        </p:spPr>
        <p:txBody>
          <a:bodyPr>
            <a:normAutofit/>
          </a:bodyPr>
          <a:lstStyle/>
          <a:p>
            <a:pPr algn="ctr"/>
            <a:r>
              <a:rPr lang="en-IN" dirty="0" smtClean="0">
                <a:solidFill>
                  <a:srgbClr val="FFFF00"/>
                </a:solidFill>
              </a:rPr>
              <a:t>Ms. A. </a:t>
            </a:r>
            <a:r>
              <a:rPr lang="en-IN" dirty="0" err="1" smtClean="0">
                <a:solidFill>
                  <a:srgbClr val="FFFF00"/>
                </a:solidFill>
              </a:rPr>
              <a:t>Fasila</a:t>
            </a:r>
            <a:r>
              <a:rPr lang="en-IN" dirty="0" smtClean="0">
                <a:solidFill>
                  <a:srgbClr val="FFFF00"/>
                </a:solidFill>
              </a:rPr>
              <a:t> Begum</a:t>
            </a:r>
          </a:p>
          <a:p>
            <a:pPr algn="ctr"/>
            <a:r>
              <a:rPr lang="en-IN" dirty="0" smtClean="0">
                <a:solidFill>
                  <a:srgbClr val="FFFF00"/>
                </a:solidFill>
              </a:rPr>
              <a:t>Assistant Professor</a:t>
            </a:r>
          </a:p>
          <a:p>
            <a:pPr algn="ctr"/>
            <a:r>
              <a:rPr lang="en-IN" dirty="0" smtClean="0">
                <a:solidFill>
                  <a:srgbClr val="FFFF00"/>
                </a:solidFill>
              </a:rPr>
              <a:t>Department of Microbiology</a:t>
            </a:r>
          </a:p>
          <a:p>
            <a:pPr algn="ctr"/>
            <a:r>
              <a:rPr lang="en-IN" dirty="0" smtClean="0">
                <a:solidFill>
                  <a:srgbClr val="FFFF00"/>
                </a:solidFill>
              </a:rPr>
              <a:t>Jamal Mohamed College</a:t>
            </a:r>
          </a:p>
          <a:p>
            <a:pPr algn="ctr"/>
            <a:r>
              <a:rPr lang="en-IN" dirty="0" smtClean="0">
                <a:solidFill>
                  <a:srgbClr val="FFFF00"/>
                </a:solidFill>
              </a:rPr>
              <a:t>Trichy</a:t>
            </a:r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301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806489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IN" sz="2400" dirty="0" smtClean="0"/>
              <a:t>Simple </a:t>
            </a:r>
            <a:r>
              <a:rPr lang="en-IN" sz="2400" dirty="0"/>
              <a:t>diffusion is carried out by the actions of hydrogen bonds forming between water molecules and solutes.</a:t>
            </a:r>
            <a:endParaRPr lang="en-IN" sz="2400" dirty="0" smtClean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The </a:t>
            </a:r>
            <a:r>
              <a:rPr lang="en-IN" sz="2400" dirty="0">
                <a:latin typeface="Book Antiqua" panose="02040602050305030304" pitchFamily="18" charset="0"/>
              </a:rPr>
              <a:t>movement continues until the molecules are evenly distributed.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>
                <a:latin typeface="Book Antiqua" panose="02040602050305030304" pitchFamily="18" charset="0"/>
              </a:rPr>
              <a:t>The point of even distribution is called Equilibrium.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87918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3"/>
            <a:ext cx="79928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Book Antiqua" panose="02040602050305030304" pitchFamily="18" charset="0"/>
              </a:rPr>
              <a:t>Facilitated Diffusion</a:t>
            </a: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It is a form of facilitated transport  involving the passive movement of molecules along their concentration gradient.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Movement is guided by the presence of another molecule – usually an integral membrane protein forming a pore or channel.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Facilitated diffusion does not directly involve high energy molecules like ATP.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The substance (glucose) to be transported combines with a carrier protein in the plasma membrane. (</a:t>
            </a:r>
            <a:r>
              <a:rPr lang="en-IN" sz="2400" dirty="0" err="1" smtClean="0">
                <a:latin typeface="Book Antiqua" panose="02040602050305030304" pitchFamily="18" charset="0"/>
              </a:rPr>
              <a:t>Permeases</a:t>
            </a:r>
            <a:r>
              <a:rPr lang="en-IN" sz="2400" dirty="0" smtClean="0">
                <a:latin typeface="Book Antiqua" panose="02040602050305030304" pitchFamily="18" charset="0"/>
              </a:rPr>
              <a:t>)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Differ from simple diffusion in its use of carriers.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4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Book Antiqua" panose="02040602050305030304" pitchFamily="18" charset="0"/>
              </a:rPr>
              <a:t>Osmosis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The movement of water across a selectively permeable from a dilute solution (high concentration of water) to a more concentrated solution.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>
                <a:latin typeface="Book Antiqua" panose="02040602050305030304" pitchFamily="18" charset="0"/>
              </a:rPr>
              <a:t>Osmosis is when a substance crosses a </a:t>
            </a:r>
            <a:r>
              <a:rPr lang="en-IN" sz="2400" dirty="0" smtClean="0">
                <a:latin typeface="Book Antiqua" panose="02040602050305030304" pitchFamily="18" charset="0"/>
              </a:rPr>
              <a:t>semipermeable membrane </a:t>
            </a:r>
            <a:r>
              <a:rPr lang="en-IN" sz="2400" dirty="0">
                <a:latin typeface="Book Antiqua" panose="02040602050305030304" pitchFamily="18" charset="0"/>
              </a:rPr>
              <a:t>order to balance the concentrations of another substance</a:t>
            </a:r>
            <a:r>
              <a:rPr lang="en-IN" sz="2400" dirty="0" smtClean="0">
                <a:latin typeface="Book Antiqua" panose="02040602050305030304" pitchFamily="18" charset="0"/>
              </a:rPr>
              <a:t>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>
                <a:latin typeface="Book Antiqua" panose="02040602050305030304" pitchFamily="18" charset="0"/>
              </a:rPr>
              <a:t>Osmosis deals with </a:t>
            </a:r>
            <a:r>
              <a:rPr lang="en-IN" sz="2400" dirty="0" smtClean="0">
                <a:latin typeface="Book Antiqua" panose="02040602050305030304" pitchFamily="18" charset="0"/>
              </a:rPr>
              <a:t>solutions.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A bacterial cell may be subjected to 3 kinds of osmotic solutions: Isotonic, Hypotonic and Hypertonic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7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Book Antiqua" panose="02040602050305030304" pitchFamily="18" charset="0"/>
              </a:rPr>
              <a:t>Isotonic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	In which over all concentration of solutes are same at both sides (in and out) of the membrane.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	Water molecules leaves and enters the cell at the same rate.</a:t>
            </a:r>
            <a:endParaRPr lang="en-IN" sz="2400" dirty="0">
              <a:latin typeface="Book Antiqua" panose="02040602050305030304" pitchFamily="18" charset="0"/>
            </a:endParaRPr>
          </a:p>
        </p:txBody>
      </p:sp>
      <p:pic>
        <p:nvPicPr>
          <p:cNvPr id="1026" name="Picture 2" descr="C:\Users\Fasila\Downloads\Osmosi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3120617"/>
            <a:ext cx="6408713" cy="3537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6693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064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Book Antiqua" panose="02040602050305030304" pitchFamily="18" charset="0"/>
              </a:rPr>
              <a:t>Hypotonic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	Outside the cells medium whose concentration of solutes is lower than that inside the cell.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>
                <a:latin typeface="Book Antiqua" panose="02040602050305030304" pitchFamily="18" charset="0"/>
              </a:rPr>
              <a:t>	</a:t>
            </a:r>
            <a:r>
              <a:rPr lang="en-IN" sz="2400" dirty="0" smtClean="0">
                <a:latin typeface="Book Antiqua" panose="02040602050305030304" pitchFamily="18" charset="0"/>
              </a:rPr>
              <a:t>When a bacterial cells are placed in a hypotonic solution they may burst as a result of excessive water intake which is known as plasmolysis.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b="1" dirty="0" smtClean="0">
                <a:latin typeface="Book Antiqua" panose="02040602050305030304" pitchFamily="18" charset="0"/>
              </a:rPr>
              <a:t>Hypertonic</a:t>
            </a:r>
          </a:p>
          <a:p>
            <a:endParaRPr lang="en-IN" sz="2400" b="1" dirty="0">
              <a:latin typeface="Book Antiqua" panose="02040602050305030304" pitchFamily="18" charset="0"/>
            </a:endParaRPr>
          </a:p>
          <a:p>
            <a:r>
              <a:rPr lang="en-IN" sz="2400" b="1" dirty="0" smtClean="0">
                <a:latin typeface="Book Antiqua" panose="02040602050305030304" pitchFamily="18" charset="0"/>
              </a:rPr>
              <a:t>	</a:t>
            </a:r>
            <a:r>
              <a:rPr lang="en-IN" sz="2400" dirty="0" smtClean="0">
                <a:latin typeface="Book Antiqua" panose="02040602050305030304" pitchFamily="18" charset="0"/>
              </a:rPr>
              <a:t>Opposite of a hypotonic solution. There is the more solute outside the cell than inside it. Most bacterial cell placed in a hypertonic solution shrunk and collapse because water leaves the cells by osmosis resulting in a cell shrinkage 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2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Book Antiqua" panose="02040602050305030304" pitchFamily="18" charset="0"/>
              </a:rPr>
              <a:t>Active transport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Transport of molecules from an area of low concentration to area of high concentration.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Against concentration gradient.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In this process cell use energy (ATP) to move.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Energy dependent transport of solutes from a lower concentration to high concentration via specific membrane bound carrier proteins.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Active </a:t>
            </a:r>
            <a:r>
              <a:rPr lang="en-IN" sz="2400" dirty="0">
                <a:latin typeface="Book Antiqua" panose="02040602050305030304" pitchFamily="18" charset="0"/>
              </a:rPr>
              <a:t>transport is most commonly accomplished by a transport protein that undergoes a change in shape when it binds with the cell’s “fuel,” </a:t>
            </a:r>
            <a:r>
              <a:rPr lang="en-IN" sz="2400" dirty="0" smtClean="0">
                <a:latin typeface="Book Antiqua" panose="02040602050305030304" pitchFamily="18" charset="0"/>
              </a:rPr>
              <a:t>– ATP.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4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5328592" cy="331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9552" y="3684952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en-IN" sz="2400" dirty="0"/>
              <a:t>For </a:t>
            </a:r>
            <a:r>
              <a:rPr lang="en-IN" sz="2400" dirty="0" smtClean="0"/>
              <a:t>ex: </a:t>
            </a:r>
            <a:r>
              <a:rPr lang="en-IN" sz="2400" dirty="0"/>
              <a:t>one type of active transport channel in the cell membrane will bind to the molecule it is supposed to transport – such as a sodium ion – and hold onto it until a molecule of ATP comes along and binds to the protein. </a:t>
            </a:r>
            <a:endParaRPr lang="en-IN" sz="2400" dirty="0" smtClean="0"/>
          </a:p>
          <a:p>
            <a:pPr marL="342900" indent="-342900">
              <a:buBlip>
                <a:blip r:embed="rId3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IN" sz="2400" dirty="0" smtClean="0"/>
              <a:t>The </a:t>
            </a:r>
            <a:r>
              <a:rPr lang="en-IN" sz="2400" dirty="0"/>
              <a:t>energy stored in ATP then allows the channel to change shape, spitting the sodium ion out on the opposite side of the cell membrane.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4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Book Antiqua" panose="02040602050305030304" pitchFamily="18" charset="0"/>
              </a:rPr>
              <a:t>Active transport depends on carrier protein in the plasma membrane.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There are two types of Active transport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pPr marL="1714500" lvl="3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Primary active transport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1714500" lvl="3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Secondary active transport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b="1" dirty="0" smtClean="0">
                <a:latin typeface="Book Antiqua" panose="02040602050305030304" pitchFamily="18" charset="0"/>
              </a:rPr>
              <a:t>Primary active transport</a:t>
            </a:r>
          </a:p>
          <a:p>
            <a:endParaRPr lang="en-IN" sz="2400" b="1" dirty="0" smtClean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3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Use of chemical energy such as ATP, to drive the transport.</a:t>
            </a:r>
          </a:p>
          <a:p>
            <a:pPr marL="342900" indent="-342900">
              <a:buBlip>
                <a:blip r:embed="rId3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Ex: ABC system which utilizes </a:t>
            </a:r>
            <a:r>
              <a:rPr lang="en-IN" sz="2400" b="1" dirty="0" smtClean="0">
                <a:latin typeface="Book Antiqua" panose="02040602050305030304" pitchFamily="18" charset="0"/>
              </a:rPr>
              <a:t>ATP binding Cassette Transporter</a:t>
            </a:r>
            <a:r>
              <a:rPr lang="en-IN" sz="2400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>
              <a:buBlip>
                <a:blip r:embed="rId3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ABC transporter is composed of three different proteins.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2455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romanLcPeriod"/>
            </a:pPr>
            <a:r>
              <a:rPr lang="en-IN" sz="2400" dirty="0" smtClean="0">
                <a:latin typeface="Book Antiqua" panose="02040602050305030304" pitchFamily="18" charset="0"/>
              </a:rPr>
              <a:t>Membrane spanning protein that form a pore across the cell membrane.</a:t>
            </a:r>
            <a:endParaRPr lang="en-IN" sz="2400" dirty="0">
              <a:latin typeface="Book Antiqua" panose="02040602050305030304" pitchFamily="18" charset="0"/>
            </a:endParaRPr>
          </a:p>
          <a:p>
            <a:pPr marL="971550" lvl="1" indent="-514350">
              <a:buFont typeface="+mj-lt"/>
              <a:buAutoNum type="romanLcPeriod"/>
            </a:pPr>
            <a:r>
              <a:rPr lang="en-IN" sz="2400" dirty="0" smtClean="0">
                <a:latin typeface="Book Antiqua" panose="02040602050305030304" pitchFamily="18" charset="0"/>
              </a:rPr>
              <a:t>ATP binding region that hydrolyses ATP, provide energy for transport.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IN" sz="2400" dirty="0" smtClean="0">
                <a:latin typeface="Book Antiqua" panose="02040602050305030304" pitchFamily="18" charset="0"/>
              </a:rPr>
              <a:t>Substrate binding protein – a peripheral protein that binds to the appropriate substance to be transported.</a:t>
            </a:r>
            <a:endParaRPr lang="en-IN" sz="24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54328"/>
            <a:ext cx="4536504" cy="370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096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60965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Book Antiqua" panose="02040602050305030304" pitchFamily="18" charset="0"/>
              </a:rPr>
              <a:t>Secondary active transport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pPr marL="1257300" lvl="2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It utilizes energy from Proton Motive Force (PMF).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1257300" lvl="2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A PMF is an ion gradient that develops when the cell transport electrons during energy conserving process.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1257300" lvl="2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Positively charged protons accumulate along outside of negatively charged cell, creating a proton gradient between the outside and inside of the cell.</a:t>
            </a:r>
          </a:p>
        </p:txBody>
      </p:sp>
    </p:spTree>
    <p:extLst>
      <p:ext uri="{BB962C8B-B14F-4D97-AF65-F5344CB8AC3E}">
        <p14:creationId xmlns:p14="http://schemas.microsoft.com/office/powerpoint/2010/main" val="247756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Introduction</a:t>
            </a:r>
          </a:p>
          <a:p>
            <a:endParaRPr lang="en-IN" sz="2400" dirty="0"/>
          </a:p>
          <a:p>
            <a:pPr marL="342900" indent="-342900">
              <a:buBlip>
                <a:blip r:embed="rId2"/>
              </a:buBlip>
            </a:pPr>
            <a:r>
              <a:rPr lang="en-IN" sz="2400" dirty="0"/>
              <a:t>All microbes have a need for three things: carbon, energy, and </a:t>
            </a:r>
            <a:r>
              <a:rPr lang="en-IN" sz="2400" dirty="0" smtClean="0"/>
              <a:t>electrons.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/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/>
              <a:t>Nutrients are substances in the environment used by organisms for catabolism and anabolism.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/>
          </a:p>
          <a:p>
            <a:pPr marL="342900" indent="-342900">
              <a:buBlip>
                <a:blip r:embed="rId2"/>
              </a:buBlip>
            </a:pPr>
            <a:r>
              <a:rPr lang="en-IN" sz="2400" b="1" dirty="0" smtClean="0">
                <a:solidFill>
                  <a:srgbClr val="FF0000"/>
                </a:solidFill>
              </a:rPr>
              <a:t>Macronutrients</a:t>
            </a:r>
            <a:r>
              <a:rPr lang="en-IN" sz="2400" dirty="0" smtClean="0"/>
              <a:t> – Required in large amounts </a:t>
            </a:r>
          </a:p>
          <a:p>
            <a:endParaRPr lang="en-IN" sz="2400" dirty="0" smtClean="0"/>
          </a:p>
          <a:p>
            <a:pPr marL="1257300" lvl="2" indent="-342900">
              <a:buBlip>
                <a:blip r:embed="rId2"/>
              </a:buBlip>
            </a:pPr>
            <a:r>
              <a:rPr lang="en-IN" sz="2400" dirty="0" smtClean="0"/>
              <a:t>Carbon, oxygen, hydrogen, nitrogen, </a:t>
            </a:r>
            <a:r>
              <a:rPr lang="en-IN" sz="2400" dirty="0" err="1" smtClean="0"/>
              <a:t>sulfur</a:t>
            </a:r>
            <a:r>
              <a:rPr lang="en-IN" sz="2400" dirty="0" smtClean="0"/>
              <a:t>, phosphorus (components of carbohydrates, lipid, proteins and nucleic acids)</a:t>
            </a:r>
          </a:p>
          <a:p>
            <a:pPr lvl="2"/>
            <a:endParaRPr lang="en-IN" sz="2400" dirty="0" smtClean="0"/>
          </a:p>
          <a:p>
            <a:pPr marL="1257300" lvl="2" indent="-342900">
              <a:buBlip>
                <a:blip r:embed="rId2"/>
              </a:buBlip>
            </a:pPr>
            <a:r>
              <a:rPr lang="en-IN" sz="2400" dirty="0" smtClean="0"/>
              <a:t>Potassium, calcium, magnesium, and irons (</a:t>
            </a:r>
            <a:r>
              <a:rPr lang="en-IN" sz="2400" dirty="0" err="1" smtClean="0"/>
              <a:t>cations</a:t>
            </a:r>
            <a:r>
              <a:rPr lang="en-IN" sz="2400" dirty="0" smtClean="0"/>
              <a:t> and part of enzymes and cofactors)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169057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964" y="980728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>
                <a:latin typeface="Book Antiqua" panose="02040602050305030304" pitchFamily="18" charset="0"/>
              </a:rPr>
              <a:t>There are three different types of simple transport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err="1" smtClean="0">
                <a:latin typeface="Book Antiqua" panose="02040602050305030304" pitchFamily="18" charset="0"/>
              </a:rPr>
              <a:t>Uniport</a:t>
            </a:r>
            <a:endParaRPr lang="en-IN" sz="2400" dirty="0" smtClean="0">
              <a:latin typeface="Book Antiqua" panose="02040602050305030304" pitchFamily="18" charset="0"/>
            </a:endParaRPr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err="1" smtClean="0">
                <a:latin typeface="Book Antiqua" panose="02040602050305030304" pitchFamily="18" charset="0"/>
              </a:rPr>
              <a:t>Symport</a:t>
            </a:r>
            <a:endParaRPr lang="en-IN" sz="2400" dirty="0" smtClean="0">
              <a:latin typeface="Book Antiqua" panose="02040602050305030304" pitchFamily="18" charset="0"/>
            </a:endParaRPr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err="1" smtClean="0">
                <a:latin typeface="Book Antiqua" panose="02040602050305030304" pitchFamily="18" charset="0"/>
              </a:rPr>
              <a:t>Antiport</a:t>
            </a:r>
            <a:endParaRPr lang="en-IN" sz="2400" dirty="0" smtClean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Each mechanism utilizes a different protein porters.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err="1" smtClean="0">
                <a:latin typeface="Book Antiqua" panose="02040602050305030304" pitchFamily="18" charset="0"/>
              </a:rPr>
              <a:t>Uniporters</a:t>
            </a:r>
            <a:r>
              <a:rPr lang="en-IN" sz="2400" dirty="0" smtClean="0">
                <a:latin typeface="Book Antiqua" panose="02040602050305030304" pitchFamily="18" charset="0"/>
              </a:rPr>
              <a:t> transport a single substance across the membrane (In or Out).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err="1">
                <a:latin typeface="Book Antiqua" panose="02040602050305030304" pitchFamily="18" charset="0"/>
              </a:rPr>
              <a:t>Symporter</a:t>
            </a:r>
            <a:r>
              <a:rPr lang="en-IN" sz="2400" dirty="0">
                <a:latin typeface="Book Antiqua" panose="02040602050305030304" pitchFamily="18" charset="0"/>
              </a:rPr>
              <a:t> transport two substances across the membrane at the same </a:t>
            </a:r>
            <a:r>
              <a:rPr lang="en-IN" sz="2400" dirty="0" smtClean="0">
                <a:latin typeface="Book Antiqua" panose="02040602050305030304" pitchFamily="18" charset="0"/>
              </a:rPr>
              <a:t>time.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err="1">
                <a:latin typeface="Book Antiqua" panose="02040602050305030304" pitchFamily="18" charset="0"/>
              </a:rPr>
              <a:t>Antiporter</a:t>
            </a:r>
            <a:r>
              <a:rPr lang="en-IN" sz="2400" dirty="0">
                <a:latin typeface="Book Antiqua" panose="02040602050305030304" pitchFamily="18" charset="0"/>
              </a:rPr>
              <a:t> transport two substances across the membrane, but in opposite directions.</a:t>
            </a:r>
            <a:endParaRPr lang="en-IN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416824" cy="4037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431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3529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Book Antiqua" panose="02040602050305030304" pitchFamily="18" charset="0"/>
              </a:rPr>
              <a:t>Group Translocation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Distinctive type of active transport, using energy from an energy rich compound that is not ATP.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The substance being transported is chemically modified in the process</a:t>
            </a:r>
            <a:r>
              <a:rPr lang="en-IN" sz="2400" dirty="0" smtClean="0">
                <a:latin typeface="Book Antiqua" panose="02040602050305030304" pitchFamily="18" charset="0"/>
              </a:rPr>
              <a:t>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By attaching a </a:t>
            </a:r>
            <a:r>
              <a:rPr lang="en-IN" sz="2400" dirty="0" err="1" smtClean="0">
                <a:latin typeface="Book Antiqua" panose="02040602050305030304" pitchFamily="18" charset="0"/>
              </a:rPr>
              <a:t>phosphte</a:t>
            </a:r>
            <a:r>
              <a:rPr lang="en-IN" sz="2400" dirty="0" smtClean="0">
                <a:latin typeface="Book Antiqua" panose="02040602050305030304" pitchFamily="18" charset="0"/>
              </a:rPr>
              <a:t> or co-enzyme A group to the substrate.</a:t>
            </a:r>
            <a:endParaRPr lang="en-IN" sz="2400" dirty="0" smtClean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Example for Group translocation is </a:t>
            </a:r>
            <a:r>
              <a:rPr lang="en-IN" sz="2400" dirty="0" err="1" smtClean="0">
                <a:latin typeface="Book Antiqua" panose="02040602050305030304" pitchFamily="18" charset="0"/>
              </a:rPr>
              <a:t>Phosphoenolpyruvate</a:t>
            </a:r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 </a:t>
            </a: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The sugar phospho transferase system (PTS) which uses  energy from high energy molecule (PEP) to transport sugars in to the cell.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44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IN" sz="2400" dirty="0">
                <a:latin typeface="Book Antiqua" panose="02040602050305030304" pitchFamily="18" charset="0"/>
              </a:rPr>
              <a:t>A phosphate transferred from the PEP to the incoming sugar during the process of transportation.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 smtClean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In </a:t>
            </a:r>
            <a:r>
              <a:rPr lang="en-IN" sz="2400" dirty="0" smtClean="0">
                <a:latin typeface="Book Antiqua" panose="02040602050305030304" pitchFamily="18" charset="0"/>
              </a:rPr>
              <a:t>active transport, solute molecules move across a membrane without modification.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endParaRPr lang="en-IN" sz="24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84984"/>
            <a:ext cx="5040560" cy="3096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75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dirty="0">
                <a:latin typeface="Book Antiqua" panose="02040602050305030304" pitchFamily="18" charset="0"/>
              </a:rPr>
              <a:t>Many prokaryotes take up molecules by group translocation, a process in which a molecule is transported into the cell while being chemically altered.</a:t>
            </a:r>
          </a:p>
          <a:p>
            <a:endParaRPr lang="en-IN" sz="2400" dirty="0" smtClean="0"/>
          </a:p>
          <a:p>
            <a:r>
              <a:rPr lang="en-IN" sz="2400" dirty="0" smtClean="0"/>
              <a:t>For </a:t>
            </a:r>
            <a:r>
              <a:rPr lang="en-IN" sz="2400" dirty="0" smtClean="0"/>
              <a:t>example </a:t>
            </a:r>
          </a:p>
          <a:p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err="1" smtClean="0"/>
              <a:t>Phosphoenol</a:t>
            </a:r>
            <a:r>
              <a:rPr lang="en-IN" sz="2400" dirty="0" smtClean="0"/>
              <a:t> pyruvate – Sugar </a:t>
            </a:r>
            <a:r>
              <a:rPr lang="en-IN" sz="2400" dirty="0" err="1" smtClean="0"/>
              <a:t>phospho</a:t>
            </a:r>
            <a:r>
              <a:rPr lang="en-IN" sz="2400" dirty="0" smtClean="0"/>
              <a:t> </a:t>
            </a:r>
            <a:r>
              <a:rPr lang="en-IN" sz="2400" dirty="0" err="1" smtClean="0"/>
              <a:t>transferase</a:t>
            </a:r>
            <a:r>
              <a:rPr lang="en-IN" sz="2400" dirty="0" smtClean="0"/>
              <a:t> system (PTS).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It transports a variety of sugars while phosphorylating them using </a:t>
            </a:r>
            <a:r>
              <a:rPr lang="en-IN" sz="2400" dirty="0" err="1" smtClean="0"/>
              <a:t>phospho</a:t>
            </a:r>
            <a:r>
              <a:rPr lang="en-IN" sz="2400" dirty="0" smtClean="0"/>
              <a:t> </a:t>
            </a:r>
            <a:r>
              <a:rPr lang="en-IN" sz="2400" dirty="0" err="1" smtClean="0"/>
              <a:t>enol</a:t>
            </a:r>
            <a:r>
              <a:rPr lang="en-IN" sz="2400" dirty="0" smtClean="0"/>
              <a:t> pyruvate as the donor.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/>
              <a:t>	</a:t>
            </a:r>
            <a:r>
              <a:rPr lang="en-IN" sz="2400" dirty="0" smtClean="0"/>
              <a:t>PEP + Sugar 		 Pyruvate + Sugar – 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PTS’s are widely distributed in prokaryotes</a:t>
            </a:r>
            <a:r>
              <a:rPr lang="en-IN" sz="2400" dirty="0" smtClean="0"/>
              <a:t>.</a:t>
            </a:r>
            <a:endParaRPr lang="en-IN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75856" y="5373216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97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/>
              <a:t>Aerobic bacteria lacks PTS.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/>
              <a:t>Escherichia, Salmonella, Staphylococcus and other facultative anaerobic bacteria have </a:t>
            </a:r>
            <a:r>
              <a:rPr lang="en-IN" sz="2400" dirty="0" err="1"/>
              <a:t>phospho</a:t>
            </a:r>
            <a:r>
              <a:rPr lang="en-IN" sz="2400" dirty="0"/>
              <a:t> </a:t>
            </a:r>
            <a:r>
              <a:rPr lang="en-IN" sz="2400" dirty="0" err="1"/>
              <a:t>transferase</a:t>
            </a:r>
            <a:r>
              <a:rPr lang="en-IN" sz="2400" dirty="0"/>
              <a:t> system	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Some </a:t>
            </a:r>
            <a:r>
              <a:rPr lang="en-IN" sz="2400" dirty="0" smtClean="0"/>
              <a:t>obligate anaerobic bacteria (</a:t>
            </a:r>
            <a:r>
              <a:rPr lang="en-IN" sz="2400" i="1" dirty="0" smtClean="0"/>
              <a:t>Clostridium</a:t>
            </a:r>
            <a:r>
              <a:rPr lang="en-IN" sz="2400" dirty="0" smtClean="0"/>
              <a:t>) also have </a:t>
            </a:r>
            <a:r>
              <a:rPr lang="en-IN" sz="2400" dirty="0" err="1" smtClean="0"/>
              <a:t>phospho</a:t>
            </a:r>
            <a:r>
              <a:rPr lang="en-IN" sz="2400" dirty="0" smtClean="0"/>
              <a:t> </a:t>
            </a:r>
            <a:r>
              <a:rPr lang="en-IN" sz="2400" dirty="0" err="1" smtClean="0"/>
              <a:t>transferase</a:t>
            </a:r>
            <a:r>
              <a:rPr lang="en-IN" sz="2400" dirty="0" smtClean="0"/>
              <a:t> system.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Many carbohydrates are transported by these systems.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IN" sz="2400" dirty="0" smtClean="0"/>
              <a:t>E.coli takes up glucose, fructose, mannitol, sucrose, N-acetyl glucosamine, </a:t>
            </a:r>
            <a:r>
              <a:rPr lang="en-IN" sz="2400" dirty="0" err="1" smtClean="0"/>
              <a:t>celloboise</a:t>
            </a:r>
            <a:r>
              <a:rPr lang="en-IN" sz="2400" dirty="0" smtClean="0"/>
              <a:t> and other carbohydrates by group translocation.</a:t>
            </a:r>
          </a:p>
          <a:p>
            <a:endParaRPr lang="en-IN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071861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IN" sz="2400" b="1" dirty="0" smtClean="0">
                <a:solidFill>
                  <a:srgbClr val="FF0000"/>
                </a:solidFill>
              </a:rPr>
              <a:t>Micronutrients</a:t>
            </a:r>
            <a:r>
              <a:rPr lang="en-IN" sz="2400" dirty="0" smtClean="0"/>
              <a:t> – microbes require very small amounts of other mineral elements (Trace elements)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/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/>
              <a:t>Irons, copper, molybdenum, and zinc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/>
          </a:p>
          <a:p>
            <a:pPr marL="342900" indent="-342900">
              <a:buBlip>
                <a:blip r:embed="rId2"/>
              </a:buBlip>
            </a:pPr>
            <a:r>
              <a:rPr lang="en-IN" sz="2400" b="1" dirty="0" smtClean="0"/>
              <a:t>Microbial growth conditions </a:t>
            </a:r>
          </a:p>
          <a:p>
            <a:endParaRPr lang="en-IN" sz="2400" b="1" dirty="0" smtClean="0"/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smtClean="0"/>
              <a:t>Macronutrients</a:t>
            </a:r>
          </a:p>
          <a:p>
            <a:pPr lvl="4"/>
            <a:endParaRPr lang="en-IN" sz="2400" dirty="0" smtClean="0"/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smtClean="0"/>
              <a:t>Micronutrients</a:t>
            </a:r>
          </a:p>
          <a:p>
            <a:pPr lvl="4"/>
            <a:endParaRPr lang="en-IN" sz="2400" dirty="0" smtClean="0"/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smtClean="0"/>
              <a:t>Growth factors – Amino acids, vitamins, purines and pyrimidines</a:t>
            </a:r>
          </a:p>
          <a:p>
            <a:pPr marL="2171700" lvl="4" indent="-342900">
              <a:buBlip>
                <a:blip r:embed="rId2"/>
              </a:buBlip>
            </a:pPr>
            <a:endParaRPr lang="en-IN" sz="2400" dirty="0" smtClean="0"/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smtClean="0"/>
              <a:t>Environmental factors – Temperature, pH, oxygen</a:t>
            </a:r>
          </a:p>
        </p:txBody>
      </p:sp>
    </p:spTree>
    <p:extLst>
      <p:ext uri="{BB962C8B-B14F-4D97-AF65-F5344CB8AC3E}">
        <p14:creationId xmlns:p14="http://schemas.microsoft.com/office/powerpoint/2010/main" val="423370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764704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Book Antiqua" panose="02040602050305030304" pitchFamily="18" charset="0"/>
              </a:rPr>
              <a:t>Uptake of nutrients</a:t>
            </a:r>
          </a:p>
          <a:p>
            <a:endParaRPr lang="en-IN" sz="2400" dirty="0" smtClean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Two problems to be considered during uptake of nutrients by bacteria.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1. </a:t>
            </a:r>
            <a:r>
              <a:rPr lang="en-IN" sz="2400" b="1" dirty="0" smtClean="0">
                <a:latin typeface="Book Antiqua" panose="02040602050305030304" pitchFamily="18" charset="0"/>
              </a:rPr>
              <a:t>Relative concentration</a:t>
            </a:r>
            <a:endParaRPr lang="en-IN" sz="2400" b="1" dirty="0">
              <a:latin typeface="Book Antiqua" panose="02040602050305030304" pitchFamily="18" charset="0"/>
            </a:endParaRPr>
          </a:p>
          <a:p>
            <a:endParaRPr lang="en-IN" sz="2400" dirty="0" smtClean="0">
              <a:latin typeface="Book Antiqua" panose="02040602050305030304" pitchFamily="18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Book Antiqua" panose="02040602050305030304" pitchFamily="18" charset="0"/>
              </a:rPr>
              <a:t>Molecules and ions move spontaneously down their concentration gradient by diffusion.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Book Antiqua" panose="02040602050305030304" pitchFamily="18" charset="0"/>
            </a:endParaRP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Book Antiqua" panose="02040602050305030304" pitchFamily="18" charset="0"/>
              </a:rPr>
              <a:t>Molecules and ions can be moved against their Concentration gradient by active transport, but this requires the expenditure of energy (ATP)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8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Book Antiqua" panose="02040602050305030304" pitchFamily="18" charset="0"/>
              </a:rPr>
              <a:t>2. Lipid bilayers are impermeable to most essential molecules and ions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Book Antiqua" panose="02040602050305030304" pitchFamily="18" charset="0"/>
              </a:rPr>
              <a:t>The lipid bilayer is permeable to water molecules and a few other small, unchanged, molecules like oxygen and carbon dioxide.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Book Antiqua" panose="0204060205030503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Book Antiqua" panose="02040602050305030304" pitchFamily="18" charset="0"/>
              </a:rPr>
              <a:t>These diffuse freely in and out of the cell.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Book Antiqua" panose="02040602050305030304" pitchFamily="18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Book Antiqua" panose="02040602050305030304" pitchFamily="18" charset="0"/>
              </a:rPr>
              <a:t>The diffusion of water through the plasma membrane is of such importance to the cell – Osmosis.</a:t>
            </a: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404664"/>
            <a:ext cx="7992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Book Antiqua" panose="02040602050305030304" pitchFamily="18" charset="0"/>
              </a:rPr>
              <a:t>Uptake of nutrients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r>
              <a:rPr lang="en-IN" sz="2400" dirty="0" smtClean="0">
                <a:latin typeface="Book Antiqua" panose="02040602050305030304" pitchFamily="18" charset="0"/>
              </a:rPr>
              <a:t>	Nutrient molecules frequently cannot cross selectively permeable plasma membranes through passive diffusion and must be transported by one of three major mechanisms involving the use of membrane carrier proteins.</a:t>
            </a:r>
          </a:p>
          <a:p>
            <a:endParaRPr lang="en-IN" sz="2400" dirty="0">
              <a:latin typeface="Book Antiqua" panose="02040602050305030304" pitchFamily="18" charset="0"/>
            </a:endParaRPr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Passive transport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Active transport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2171700" lvl="4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Group translocation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Book Antiqua" panose="02040602050305030304" pitchFamily="18" charset="0"/>
              </a:rPr>
              <a:t>Passive Transport</a:t>
            </a:r>
          </a:p>
          <a:p>
            <a:pPr algn="ctr"/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Passive transport is also known as simple or passive diffusion.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Passive diffusion allows for the passage across the cell membrane of simple molecules and gases such as Carbon dioxide, oxygen and water.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b="1" dirty="0">
                <a:latin typeface="Book Antiqua" panose="02040602050305030304" pitchFamily="18" charset="0"/>
              </a:rPr>
              <a:t>Passive transport</a:t>
            </a:r>
            <a:r>
              <a:rPr lang="en-IN" sz="2400" dirty="0">
                <a:latin typeface="Book Antiqua" panose="02040602050305030304" pitchFamily="18" charset="0"/>
              </a:rPr>
              <a:t> is a movement of ions and </a:t>
            </a:r>
            <a:r>
              <a:rPr lang="en-IN" sz="2400" dirty="0" smtClean="0">
                <a:latin typeface="Book Antiqua" panose="02040602050305030304" pitchFamily="18" charset="0"/>
              </a:rPr>
              <a:t>other atomic or molecular substances across cell membranes without </a:t>
            </a:r>
            <a:r>
              <a:rPr lang="en-IN" sz="2400" dirty="0">
                <a:latin typeface="Book Antiqua" panose="02040602050305030304" pitchFamily="18" charset="0"/>
              </a:rPr>
              <a:t>need </a:t>
            </a:r>
            <a:r>
              <a:rPr lang="en-IN" sz="2400" dirty="0" smtClean="0">
                <a:latin typeface="Book Antiqua" panose="02040602050305030304" pitchFamily="18" charset="0"/>
              </a:rPr>
              <a:t>of energy.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The rate of passive transport depends on the permeability of the cell membrane.</a:t>
            </a:r>
          </a:p>
          <a:p>
            <a:pPr algn="ctr"/>
            <a:endParaRPr lang="en-IN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289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87025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In passive transport substances cross the membrane from an area of high concentration to area of low concentration without expenditure of energy.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Three main kinds of passive transport</a:t>
            </a:r>
            <a:endParaRPr lang="en-IN" sz="2400" dirty="0">
              <a:latin typeface="Book Antiqua" panose="02040602050305030304" pitchFamily="18" charset="0"/>
            </a:endParaRP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Book Antiqua" panose="02040602050305030304" pitchFamily="18" charset="0"/>
              </a:rPr>
              <a:t>Simple diffusion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Book Antiqua" panose="02040602050305030304" pitchFamily="18" charset="0"/>
              </a:rPr>
              <a:t>Facilitated diffusion</a:t>
            </a:r>
          </a:p>
          <a:p>
            <a:pPr marL="1714500" lvl="3" indent="-342900">
              <a:buFont typeface="Wingdings" panose="05000000000000000000" pitchFamily="2" charset="2"/>
              <a:buChar char="§"/>
            </a:pPr>
            <a:r>
              <a:rPr lang="en-IN" sz="2400" dirty="0" smtClean="0">
                <a:latin typeface="Book Antiqua" panose="02040602050305030304" pitchFamily="18" charset="0"/>
              </a:rPr>
              <a:t>Osmosis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400" dirty="0">
              <a:latin typeface="Book Antiqua" panose="02040602050305030304" pitchFamily="18" charset="0"/>
            </a:endParaRPr>
          </a:p>
          <a:p>
            <a:endParaRPr lang="en-IN" sz="2400" b="1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501008"/>
            <a:ext cx="597666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24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0348" y="460261"/>
            <a:ext cx="492972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>
                <a:latin typeface="Book Antiqua" panose="02040602050305030304" pitchFamily="18" charset="0"/>
              </a:rPr>
              <a:t>Simple </a:t>
            </a:r>
            <a:r>
              <a:rPr lang="en-IN" sz="2400" b="1" dirty="0" smtClean="0">
                <a:latin typeface="Book Antiqua" panose="02040602050305030304" pitchFamily="18" charset="0"/>
              </a:rPr>
              <a:t>Diffusion</a:t>
            </a:r>
          </a:p>
          <a:p>
            <a:endParaRPr lang="en-IN" sz="2400" b="1" dirty="0">
              <a:latin typeface="Book Antiqua" panose="02040602050305030304" pitchFamily="18" charset="0"/>
            </a:endParaRPr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/>
              <a:t>Diffusion </a:t>
            </a:r>
            <a:r>
              <a:rPr lang="en-IN" sz="2400" dirty="0"/>
              <a:t>is the net movement of material from an area of high concentration to an area of lower concentration. </a:t>
            </a:r>
            <a:endParaRPr lang="en-IN" sz="2400" dirty="0" smtClean="0"/>
          </a:p>
          <a:p>
            <a:endParaRPr lang="en-IN" sz="2400" dirty="0" smtClean="0"/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>
                <a:latin typeface="Book Antiqua" panose="02040602050305030304" pitchFamily="18" charset="0"/>
              </a:rPr>
              <a:t>Simple diffusion is the process by which molecules are moved along a concentration gradient in a solution or across a semipermeable membrane.</a:t>
            </a:r>
          </a:p>
          <a:p>
            <a:pPr marL="342900" indent="-342900">
              <a:buBlip>
                <a:blip r:embed="rId2"/>
              </a:buBlip>
            </a:pPr>
            <a:endParaRPr lang="en-IN" sz="2400" dirty="0" smtClean="0"/>
          </a:p>
          <a:p>
            <a:pPr marL="342900" indent="-342900">
              <a:buBlip>
                <a:blip r:embed="rId2"/>
              </a:buBlip>
            </a:pPr>
            <a:r>
              <a:rPr lang="en-IN" sz="2400" dirty="0" smtClean="0"/>
              <a:t>Concentration </a:t>
            </a:r>
            <a:r>
              <a:rPr lang="en-IN" sz="2400" dirty="0"/>
              <a:t>gradient – difference of concentration between the two </a:t>
            </a:r>
            <a:r>
              <a:rPr lang="en-IN" sz="2400" dirty="0" smtClean="0"/>
              <a:t>areas.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6016" y="1772816"/>
            <a:ext cx="468052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823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474</TotalTime>
  <Words>1033</Words>
  <Application>Microsoft Office PowerPoint</Application>
  <PresentationFormat>On-screen Show (4:3)</PresentationFormat>
  <Paragraphs>200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Transport of nutrients  by Bacteria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 of nutrients  by Bacteria</dc:title>
  <dc:creator>Fasila</dc:creator>
  <cp:lastModifiedBy>Fasila</cp:lastModifiedBy>
  <cp:revision>48</cp:revision>
  <dcterms:created xsi:type="dcterms:W3CDTF">2020-08-19T05:13:43Z</dcterms:created>
  <dcterms:modified xsi:type="dcterms:W3CDTF">2020-09-01T12:40:25Z</dcterms:modified>
</cp:coreProperties>
</file>