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7" r:id="rId16"/>
    <p:sldId id="271" r:id="rId17"/>
    <p:sldId id="272" r:id="rId18"/>
    <p:sldId id="273" r:id="rId19"/>
    <p:sldId id="274" r:id="rId20"/>
    <p:sldId id="275" r:id="rId21"/>
    <p:sldId id="276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3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5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AD0BD-EAC1-44B5-9FCE-D9ADEE10136D}" type="datetimeFigureOut">
              <a:rPr lang="en-IN" smtClean="0"/>
              <a:t>15-07-2020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8E8D-0ACC-4755-84AD-ECD7379960B1}" type="slidenum">
              <a:rPr lang="en-IN" smtClean="0"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AD0BD-EAC1-44B5-9FCE-D9ADEE10136D}" type="datetimeFigureOut">
              <a:rPr lang="en-IN" smtClean="0"/>
              <a:t>15-07-2020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8E8D-0ACC-4755-84AD-ECD7379960B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AD0BD-EAC1-44B5-9FCE-D9ADEE10136D}" type="datetimeFigureOut">
              <a:rPr lang="en-IN" smtClean="0"/>
              <a:t>15-07-2020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8E8D-0ACC-4755-84AD-ECD7379960B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AD0BD-EAC1-44B5-9FCE-D9ADEE10136D}" type="datetimeFigureOut">
              <a:rPr lang="en-IN" smtClean="0"/>
              <a:t>15-07-2020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8E8D-0ACC-4755-84AD-ECD7379960B1}" type="slidenum">
              <a:rPr lang="en-IN" smtClean="0"/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AD0BD-EAC1-44B5-9FCE-D9ADEE10136D}" type="datetimeFigureOut">
              <a:rPr lang="en-IN" smtClean="0"/>
              <a:t>15-07-2020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8E8D-0ACC-4755-84AD-ECD7379960B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AD0BD-EAC1-44B5-9FCE-D9ADEE10136D}" type="datetimeFigureOut">
              <a:rPr lang="en-IN" smtClean="0"/>
              <a:t>15-07-2020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8E8D-0ACC-4755-84AD-ECD7379960B1}" type="slidenum">
              <a:rPr lang="en-IN" smtClean="0"/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AD0BD-EAC1-44B5-9FCE-D9ADEE10136D}" type="datetimeFigureOut">
              <a:rPr lang="en-IN" smtClean="0"/>
              <a:t>15-07-2020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8E8D-0ACC-4755-84AD-ECD7379960B1}" type="slidenum">
              <a:rPr lang="en-IN" smtClean="0"/>
              <a:t>‹#›</a:t>
            </a:fld>
            <a:endParaRPr lang="en-IN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AD0BD-EAC1-44B5-9FCE-D9ADEE10136D}" type="datetimeFigureOut">
              <a:rPr lang="en-IN" smtClean="0"/>
              <a:t>15-07-2020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8E8D-0ACC-4755-84AD-ECD7379960B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AD0BD-EAC1-44B5-9FCE-D9ADEE10136D}" type="datetimeFigureOut">
              <a:rPr lang="en-IN" smtClean="0"/>
              <a:t>15-07-2020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8E8D-0ACC-4755-84AD-ECD7379960B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AD0BD-EAC1-44B5-9FCE-D9ADEE10136D}" type="datetimeFigureOut">
              <a:rPr lang="en-IN" smtClean="0"/>
              <a:t>15-07-2020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8E8D-0ACC-4755-84AD-ECD7379960B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AD0BD-EAC1-44B5-9FCE-D9ADEE10136D}" type="datetimeFigureOut">
              <a:rPr lang="en-IN" smtClean="0"/>
              <a:t>15-07-2020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68E8D-0ACC-4755-84AD-ECD7379960B1}" type="slidenum">
              <a:rPr lang="en-IN" smtClean="0"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EAD0BD-EAC1-44B5-9FCE-D9ADEE10136D}" type="datetimeFigureOut">
              <a:rPr lang="en-IN" smtClean="0"/>
              <a:t>15-07-2020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2D68E8D-0ACC-4755-84AD-ECD7379960B1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3861048"/>
            <a:ext cx="6141066" cy="2160240"/>
          </a:xfr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en-IN" sz="2400" dirty="0" err="1" smtClean="0">
                <a:latin typeface="High Tower Text" pitchFamily="18" charset="0"/>
              </a:rPr>
              <a:t>A.Fasila</a:t>
            </a:r>
            <a:r>
              <a:rPr lang="en-IN" sz="2400" dirty="0" smtClean="0">
                <a:latin typeface="High Tower Text" pitchFamily="18" charset="0"/>
              </a:rPr>
              <a:t> Begum</a:t>
            </a:r>
          </a:p>
          <a:p>
            <a:pPr algn="ctr"/>
            <a:r>
              <a:rPr lang="en-IN" sz="2400" dirty="0" smtClean="0">
                <a:latin typeface="High Tower Text" pitchFamily="18" charset="0"/>
              </a:rPr>
              <a:t>Assistant Professor of Microbiology</a:t>
            </a:r>
          </a:p>
          <a:p>
            <a:pPr algn="ctr"/>
            <a:r>
              <a:rPr lang="en-IN" sz="2400" dirty="0" smtClean="0">
                <a:latin typeface="High Tower Text" pitchFamily="18" charset="0"/>
              </a:rPr>
              <a:t>Jamal Mohamed College (Autonomous)</a:t>
            </a:r>
          </a:p>
          <a:p>
            <a:pPr algn="ctr"/>
            <a:r>
              <a:rPr lang="en-IN" sz="2400" dirty="0" smtClean="0">
                <a:latin typeface="High Tower Text" pitchFamily="18" charset="0"/>
              </a:rPr>
              <a:t>Trichy-20</a:t>
            </a:r>
            <a:endParaRPr lang="en-IN" sz="2400" dirty="0">
              <a:latin typeface="High Tower Text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908720"/>
            <a:ext cx="8316416" cy="2304256"/>
          </a:xfrm>
        </p:spPr>
        <p:txBody>
          <a:bodyPr/>
          <a:lstStyle/>
          <a:p>
            <a:pPr marL="182880" indent="0" algn="ctr">
              <a:buNone/>
            </a:pPr>
            <a:r>
              <a:rPr lang="en-IN" dirty="0" smtClean="0">
                <a:latin typeface="Arial Black" pitchFamily="34" charset="0"/>
              </a:rPr>
              <a:t>Antigen and Antibody Interactions</a:t>
            </a:r>
            <a:endParaRPr lang="en-IN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2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548680"/>
            <a:ext cx="81369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IN" sz="2000" b="1" dirty="0" smtClean="0">
                <a:solidFill>
                  <a:srgbClr val="002060"/>
                </a:solidFill>
                <a:latin typeface="Georgia" pitchFamily="18" charset="0"/>
              </a:rPr>
              <a:t>Precipitation</a:t>
            </a:r>
          </a:p>
          <a:p>
            <a:pPr marL="1257300" lvl="2" indent="-342900">
              <a:buFont typeface="Wingdings" pitchFamily="2" charset="2"/>
              <a:buChar char="ü"/>
            </a:pPr>
            <a:r>
              <a:rPr lang="en-IN" sz="2000" dirty="0" smtClean="0">
                <a:latin typeface="Georgia" pitchFamily="18" charset="0"/>
              </a:rPr>
              <a:t>An antigen-antibody reaction between a soluble antigen and its antibody resulting in the formation of insoluble precipitate.</a:t>
            </a:r>
          </a:p>
          <a:p>
            <a:pPr marL="1257300" lvl="2" indent="-342900">
              <a:buFont typeface="Wingdings" pitchFamily="2" charset="2"/>
              <a:buChar char="ü"/>
            </a:pPr>
            <a:endParaRPr lang="en-IN" sz="2000" b="1" dirty="0">
              <a:solidFill>
                <a:srgbClr val="002060"/>
              </a:solidFill>
              <a:latin typeface="Georgia" pitchFamily="18" charset="0"/>
            </a:endParaRPr>
          </a:p>
          <a:p>
            <a:pPr marL="1257300" lvl="2" indent="-342900">
              <a:buFont typeface="Wingdings" pitchFamily="2" charset="2"/>
              <a:buChar char="ü"/>
            </a:pPr>
            <a:r>
              <a:rPr lang="en-IN" sz="2000" b="1" dirty="0" smtClean="0">
                <a:latin typeface="Georgia" pitchFamily="18" charset="0"/>
              </a:rPr>
              <a:t>Precipitin</a:t>
            </a:r>
            <a:r>
              <a:rPr lang="en-IN" sz="2000" b="1" dirty="0" smtClean="0">
                <a:solidFill>
                  <a:srgbClr val="002060"/>
                </a:solidFill>
                <a:latin typeface="Georgia" pitchFamily="18" charset="0"/>
              </a:rPr>
              <a:t> – </a:t>
            </a:r>
            <a:r>
              <a:rPr lang="en-IN" sz="2000" dirty="0" smtClean="0">
                <a:latin typeface="Georgia" pitchFamily="18" charset="0"/>
              </a:rPr>
              <a:t>Antibody causing precipitation.</a:t>
            </a:r>
          </a:p>
          <a:p>
            <a:pPr marL="342900" indent="-342900">
              <a:buFont typeface="Wingdings" pitchFamily="2" charset="2"/>
              <a:buChar char="ü"/>
            </a:pPr>
            <a:endParaRPr lang="en-IN" sz="2000" dirty="0">
              <a:latin typeface="Georgia" pitchFamily="18" charset="0"/>
            </a:endParaRPr>
          </a:p>
          <a:p>
            <a:r>
              <a:rPr lang="en-IN" sz="20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Mechanism</a:t>
            </a:r>
          </a:p>
          <a:p>
            <a:r>
              <a:rPr lang="en-IN" sz="20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Antigen is multivalent and antibody is bivalent. </a:t>
            </a:r>
          </a:p>
          <a:p>
            <a:r>
              <a:rPr lang="en-IN" sz="2000" dirty="0"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Antibody is a bivalent molecule so it can bridge a two multivalent antigens.</a:t>
            </a:r>
          </a:p>
          <a:p>
            <a:r>
              <a:rPr lang="en-IN" sz="2000" dirty="0"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Bridging leads to the formation of </a:t>
            </a:r>
            <a:r>
              <a:rPr lang="en-IN" sz="2000" b="1" dirty="0" smtClean="0">
                <a:latin typeface="Georgia" pitchFamily="18" charset="0"/>
              </a:rPr>
              <a:t>lattice</a:t>
            </a:r>
            <a:r>
              <a:rPr lang="en-IN" sz="2000" dirty="0" smtClean="0">
                <a:latin typeface="Georgia" pitchFamily="18" charset="0"/>
              </a:rPr>
              <a:t> which forms precipitate.</a:t>
            </a:r>
          </a:p>
          <a:p>
            <a:r>
              <a:rPr lang="en-IN" sz="20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If the Antigen and antibody are in a optical concentration, the large lattice is formed so the precipitation is complete.</a:t>
            </a:r>
          </a:p>
          <a:p>
            <a:endParaRPr lang="en-IN" sz="2000" b="1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  <a:p>
            <a:r>
              <a:rPr lang="en-IN" sz="20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Precipitin test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IN" sz="2000" dirty="0" smtClean="0">
                <a:latin typeface="Georgia" pitchFamily="18" charset="0"/>
              </a:rPr>
              <a:t>Test of antigen-antibody reaction.</a:t>
            </a:r>
          </a:p>
          <a:p>
            <a:pPr marL="1257300" lvl="2" indent="-342900">
              <a:buFont typeface="Wingdings" pitchFamily="2" charset="2"/>
              <a:buChar char="§"/>
            </a:pPr>
            <a:r>
              <a:rPr lang="en-IN" sz="2000" dirty="0" smtClean="0">
                <a:latin typeface="Georgia" pitchFamily="18" charset="0"/>
              </a:rPr>
              <a:t>The amount of precipitate formed is determined by the proportion of Ag and Ab.</a:t>
            </a:r>
            <a:endParaRPr lang="en-IN" sz="2000" b="1" dirty="0" smtClean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4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820891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>
                <a:latin typeface="Georgia" pitchFamily="18" charset="0"/>
              </a:rPr>
              <a:t>Three zones of precipitin curve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IN" sz="2000" dirty="0" smtClean="0">
                <a:latin typeface="Georgia" pitchFamily="18" charset="0"/>
              </a:rPr>
              <a:t>Zone of antibody excess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IN" sz="2000" dirty="0" smtClean="0">
                <a:latin typeface="Georgia" pitchFamily="18" charset="0"/>
              </a:rPr>
              <a:t>Zone of equivalence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IN" sz="2000" dirty="0" smtClean="0">
                <a:latin typeface="Georgia" pitchFamily="18" charset="0"/>
              </a:rPr>
              <a:t>Zone of antigen excess</a:t>
            </a:r>
            <a:endParaRPr lang="en-IN" sz="2000" dirty="0">
              <a:latin typeface="Georgia" pitchFamily="18" charset="0"/>
            </a:endParaRPr>
          </a:p>
          <a:p>
            <a:endParaRPr lang="en-IN" sz="2000" dirty="0" smtClean="0">
              <a:latin typeface="Georgia" pitchFamily="18" charset="0"/>
            </a:endParaRPr>
          </a:p>
          <a:p>
            <a:endParaRPr lang="en-IN" sz="2000" b="1" dirty="0" smtClean="0">
              <a:latin typeface="Georgia" pitchFamily="18" charset="0"/>
            </a:endParaRPr>
          </a:p>
          <a:p>
            <a:endParaRPr lang="en-IN" sz="2000" b="1" dirty="0">
              <a:latin typeface="Georgia" pitchFamily="18" charset="0"/>
            </a:endParaRPr>
          </a:p>
          <a:p>
            <a:endParaRPr lang="en-IN" sz="2000" b="1" dirty="0" smtClean="0">
              <a:latin typeface="Georgia" pitchFamily="18" charset="0"/>
            </a:endParaRPr>
          </a:p>
          <a:p>
            <a:endParaRPr lang="en-IN" sz="2000" b="1" dirty="0">
              <a:latin typeface="Georgia" pitchFamily="18" charset="0"/>
            </a:endParaRPr>
          </a:p>
          <a:p>
            <a:r>
              <a:rPr lang="en-IN" sz="2000" b="1" dirty="0" smtClean="0">
                <a:latin typeface="Georgia" pitchFamily="18" charset="0"/>
              </a:rPr>
              <a:t>Applications</a:t>
            </a:r>
          </a:p>
          <a:p>
            <a:pPr marL="800100" lvl="1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Find out the amount of antibody present in the serum of an immunized animal.</a:t>
            </a:r>
          </a:p>
          <a:p>
            <a:pPr marL="800100" lvl="1" indent="-342900">
              <a:buBlip>
                <a:blip r:embed="rId2"/>
              </a:buBlip>
            </a:pPr>
            <a:r>
              <a:rPr lang="en-IN" sz="2000" b="1" dirty="0" smtClean="0">
                <a:latin typeface="Georgia" pitchFamily="18" charset="0"/>
              </a:rPr>
              <a:t>VDRL</a:t>
            </a:r>
            <a:r>
              <a:rPr lang="en-IN" sz="2000" dirty="0" smtClean="0">
                <a:latin typeface="Georgia" pitchFamily="18" charset="0"/>
              </a:rPr>
              <a:t> test is based on Ag-</a:t>
            </a:r>
            <a:r>
              <a:rPr lang="en-IN" sz="2000" dirty="0" err="1" smtClean="0">
                <a:latin typeface="Georgia" pitchFamily="18" charset="0"/>
              </a:rPr>
              <a:t>Ab</a:t>
            </a:r>
            <a:r>
              <a:rPr lang="en-IN" sz="2000" dirty="0" smtClean="0">
                <a:latin typeface="Georgia" pitchFamily="18" charset="0"/>
              </a:rPr>
              <a:t> reaction – </a:t>
            </a:r>
            <a:r>
              <a:rPr lang="en-IN" sz="2000" b="1" dirty="0" smtClean="0">
                <a:latin typeface="Georgia" pitchFamily="18" charset="0"/>
              </a:rPr>
              <a:t>Syphilis</a:t>
            </a:r>
            <a:r>
              <a:rPr lang="en-IN" sz="2000" dirty="0" smtClean="0">
                <a:latin typeface="Georgia" pitchFamily="18" charset="0"/>
              </a:rPr>
              <a:t>.</a:t>
            </a:r>
          </a:p>
          <a:p>
            <a:pPr marL="800100" lvl="1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Hepatitis B antigen can be identified. </a:t>
            </a:r>
          </a:p>
          <a:p>
            <a:pPr marL="800100" lvl="1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Basic principle for the following technique</a:t>
            </a:r>
          </a:p>
          <a:p>
            <a:pPr marL="1714500" lvl="3" indent="-342900">
              <a:buFont typeface="Arial" pitchFamily="34" charset="0"/>
              <a:buChar char="•"/>
            </a:pPr>
            <a:r>
              <a:rPr lang="en-IN" sz="2000" dirty="0" smtClean="0">
                <a:latin typeface="Georgia" pitchFamily="18" charset="0"/>
              </a:rPr>
              <a:t>Single </a:t>
            </a:r>
            <a:r>
              <a:rPr lang="en-IN" sz="2000" dirty="0" err="1" smtClean="0">
                <a:latin typeface="Georgia" pitchFamily="18" charset="0"/>
              </a:rPr>
              <a:t>immunodiffusion</a:t>
            </a:r>
            <a:r>
              <a:rPr lang="en-IN" sz="2000" dirty="0" smtClean="0">
                <a:latin typeface="Georgia" pitchFamily="18" charset="0"/>
              </a:rPr>
              <a:t> </a:t>
            </a:r>
          </a:p>
          <a:p>
            <a:pPr marL="1714500" lvl="3" indent="-342900">
              <a:buFont typeface="Arial" pitchFamily="34" charset="0"/>
              <a:buChar char="•"/>
            </a:pPr>
            <a:r>
              <a:rPr lang="en-IN" sz="2000" dirty="0" smtClean="0">
                <a:latin typeface="Georgia" pitchFamily="18" charset="0"/>
              </a:rPr>
              <a:t>Double </a:t>
            </a:r>
            <a:r>
              <a:rPr lang="en-IN" sz="2000" dirty="0" err="1" smtClean="0">
                <a:latin typeface="Georgia" pitchFamily="18" charset="0"/>
              </a:rPr>
              <a:t>immunodiffusion</a:t>
            </a:r>
            <a:endParaRPr lang="en-IN" sz="2000" dirty="0" smtClean="0">
              <a:latin typeface="Georgia" pitchFamily="18" charset="0"/>
            </a:endParaRPr>
          </a:p>
          <a:p>
            <a:pPr marL="1714500" lvl="3" indent="-342900">
              <a:buFont typeface="Arial" pitchFamily="34" charset="0"/>
              <a:buChar char="•"/>
            </a:pPr>
            <a:r>
              <a:rPr lang="en-IN" sz="2000" dirty="0" smtClean="0">
                <a:latin typeface="Georgia" pitchFamily="18" charset="0"/>
              </a:rPr>
              <a:t>Radial </a:t>
            </a:r>
            <a:r>
              <a:rPr lang="en-IN" sz="2000" dirty="0" err="1" smtClean="0">
                <a:latin typeface="Georgia" pitchFamily="18" charset="0"/>
              </a:rPr>
              <a:t>immunodiffusion</a:t>
            </a:r>
            <a:endParaRPr lang="en-IN" sz="2000" dirty="0" smtClean="0">
              <a:latin typeface="Georgia" pitchFamily="18" charset="0"/>
            </a:endParaRPr>
          </a:p>
          <a:p>
            <a:pPr marL="1714500" lvl="3" indent="-342900">
              <a:buFont typeface="Arial" pitchFamily="34" charset="0"/>
              <a:buChar char="•"/>
            </a:pPr>
            <a:r>
              <a:rPr lang="en-IN" sz="2000" dirty="0" err="1" smtClean="0">
                <a:latin typeface="Georgia" pitchFamily="18" charset="0"/>
              </a:rPr>
              <a:t>Immuno</a:t>
            </a:r>
            <a:r>
              <a:rPr lang="en-IN" sz="2000" dirty="0" smtClean="0">
                <a:latin typeface="Georgia" pitchFamily="18" charset="0"/>
              </a:rPr>
              <a:t> electrophoresis</a:t>
            </a:r>
          </a:p>
          <a:p>
            <a:pPr marL="1714500" lvl="3" indent="-342900">
              <a:buFont typeface="Arial" pitchFamily="34" charset="0"/>
              <a:buChar char="•"/>
            </a:pPr>
            <a:r>
              <a:rPr lang="en-IN" sz="2000" dirty="0" smtClean="0">
                <a:latin typeface="Georgia" pitchFamily="18" charset="0"/>
              </a:rPr>
              <a:t>Rocket </a:t>
            </a:r>
            <a:r>
              <a:rPr lang="en-IN" sz="2000" dirty="0" err="1" smtClean="0">
                <a:latin typeface="Georgia" pitchFamily="18" charset="0"/>
              </a:rPr>
              <a:t>immunodiffusion</a:t>
            </a:r>
            <a:endParaRPr lang="en-IN" sz="2000" dirty="0">
              <a:latin typeface="Georg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24" y="62689"/>
            <a:ext cx="4824536" cy="346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9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093" y="445314"/>
            <a:ext cx="84249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solidFill>
                  <a:srgbClr val="002060"/>
                </a:solidFill>
                <a:latin typeface="Georgia" pitchFamily="18" charset="0"/>
              </a:rPr>
              <a:t>2. Agglutination</a:t>
            </a:r>
          </a:p>
          <a:p>
            <a:r>
              <a:rPr lang="en-IN" sz="2000" dirty="0">
                <a:solidFill>
                  <a:srgbClr val="002060"/>
                </a:solidFill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The antibody of the serum causes the cellular antigens to adhere to one another to form clumps. (Clumping of particular Ag and </a:t>
            </a:r>
            <a:r>
              <a:rPr lang="en-IN" sz="2000" dirty="0" err="1" smtClean="0">
                <a:latin typeface="Georgia" pitchFamily="18" charset="0"/>
              </a:rPr>
              <a:t>Ab</a:t>
            </a:r>
            <a:r>
              <a:rPr lang="en-IN" sz="2000" dirty="0" smtClean="0">
                <a:latin typeface="Georgia" pitchFamily="18" charset="0"/>
              </a:rPr>
              <a:t>)</a:t>
            </a:r>
          </a:p>
          <a:p>
            <a:endParaRPr lang="en-IN" sz="2000" dirty="0">
              <a:latin typeface="Georgia" pitchFamily="18" charset="0"/>
            </a:endParaRPr>
          </a:p>
          <a:p>
            <a:r>
              <a:rPr lang="en-IN" sz="2000" dirty="0" smtClean="0">
                <a:latin typeface="Georgia" pitchFamily="18" charset="0"/>
              </a:rPr>
              <a:t>	</a:t>
            </a:r>
            <a:r>
              <a:rPr lang="en-IN" sz="2000" b="1" dirty="0" smtClean="0">
                <a:latin typeface="Georgia" pitchFamily="18" charset="0"/>
              </a:rPr>
              <a:t>Agglutinins – </a:t>
            </a:r>
            <a:r>
              <a:rPr lang="en-IN" sz="2000" dirty="0" smtClean="0">
                <a:latin typeface="Georgia" pitchFamily="18" charset="0"/>
              </a:rPr>
              <a:t>Antibodies that causing agglutination.</a:t>
            </a:r>
          </a:p>
          <a:p>
            <a:r>
              <a:rPr lang="en-IN" sz="2000" b="1" dirty="0">
                <a:latin typeface="Georgia" pitchFamily="18" charset="0"/>
              </a:rPr>
              <a:t>	</a:t>
            </a:r>
            <a:r>
              <a:rPr lang="en-IN" sz="2000" b="1" dirty="0" err="1" smtClean="0">
                <a:latin typeface="Georgia" pitchFamily="18" charset="0"/>
              </a:rPr>
              <a:t>Agglutinogens</a:t>
            </a:r>
            <a:r>
              <a:rPr lang="en-IN" sz="2000" b="1" dirty="0" smtClean="0">
                <a:latin typeface="Georgia" pitchFamily="18" charset="0"/>
              </a:rPr>
              <a:t> – </a:t>
            </a:r>
            <a:r>
              <a:rPr lang="en-IN" sz="2000" dirty="0" smtClean="0">
                <a:latin typeface="Georgia" pitchFamily="18" charset="0"/>
              </a:rPr>
              <a:t>Particulate antigens aggregated. (Bacteria, virus, RBC, </a:t>
            </a:r>
            <a:r>
              <a:rPr lang="en-IN" sz="2000" dirty="0" err="1" smtClean="0">
                <a:latin typeface="Georgia" pitchFamily="18" charset="0"/>
              </a:rPr>
              <a:t>etc</a:t>
            </a:r>
            <a:r>
              <a:rPr lang="en-IN" sz="2000" dirty="0" smtClean="0">
                <a:latin typeface="Georgia" pitchFamily="18" charset="0"/>
              </a:rPr>
              <a:t>)</a:t>
            </a:r>
          </a:p>
          <a:p>
            <a:r>
              <a:rPr lang="en-IN" sz="2000" b="1" dirty="0">
                <a:latin typeface="Georgia" pitchFamily="18" charset="0"/>
              </a:rPr>
              <a:t>	</a:t>
            </a:r>
            <a:r>
              <a:rPr lang="en-IN" sz="2000" b="1" dirty="0" err="1" smtClean="0">
                <a:latin typeface="Georgia" pitchFamily="18" charset="0"/>
              </a:rPr>
              <a:t>Haemagglutination</a:t>
            </a:r>
            <a:r>
              <a:rPr lang="en-IN" sz="2000" b="1" dirty="0" smtClean="0">
                <a:latin typeface="Georgia" pitchFamily="18" charset="0"/>
              </a:rPr>
              <a:t> – </a:t>
            </a:r>
            <a:r>
              <a:rPr lang="en-IN" sz="2000" dirty="0" smtClean="0">
                <a:latin typeface="Georgia" pitchFamily="18" charset="0"/>
              </a:rPr>
              <a:t>RBC agglutination.</a:t>
            </a:r>
          </a:p>
          <a:p>
            <a:r>
              <a:rPr lang="en-IN" sz="2000" b="1" dirty="0">
                <a:latin typeface="Georgia" pitchFamily="18" charset="0"/>
              </a:rPr>
              <a:t>	</a:t>
            </a:r>
            <a:r>
              <a:rPr lang="en-IN" sz="2000" b="1" dirty="0" err="1" smtClean="0">
                <a:latin typeface="Georgia" pitchFamily="18" charset="0"/>
              </a:rPr>
              <a:t>Bcaterial</a:t>
            </a:r>
            <a:r>
              <a:rPr lang="en-IN" sz="2000" b="1" dirty="0" smtClean="0">
                <a:latin typeface="Georgia" pitchFamily="18" charset="0"/>
              </a:rPr>
              <a:t> agglutination – </a:t>
            </a:r>
            <a:r>
              <a:rPr lang="en-IN" sz="2000" dirty="0" smtClean="0">
                <a:latin typeface="Georgia" pitchFamily="18" charset="0"/>
              </a:rPr>
              <a:t>Bacterial cells agglutination</a:t>
            </a:r>
          </a:p>
          <a:p>
            <a:endParaRPr lang="en-IN" sz="2000" b="1" dirty="0">
              <a:latin typeface="Georg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308916"/>
            <a:ext cx="6286500" cy="3533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188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404664"/>
            <a:ext cx="828092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Mechanism</a:t>
            </a:r>
          </a:p>
          <a:p>
            <a:r>
              <a:rPr lang="en-IN" sz="20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	</a:t>
            </a:r>
            <a:r>
              <a:rPr lang="en-IN" sz="2000" dirty="0">
                <a:latin typeface="Georgia" pitchFamily="18" charset="0"/>
              </a:rPr>
              <a:t>Brought about by linking of Ag and Ab.</a:t>
            </a:r>
          </a:p>
          <a:p>
            <a:r>
              <a:rPr lang="en-IN" sz="20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	</a:t>
            </a:r>
            <a:r>
              <a:rPr lang="en-IN" sz="2000" dirty="0">
                <a:latin typeface="Georgia" pitchFamily="18" charset="0"/>
              </a:rPr>
              <a:t>Antibodies are bivalent, multivalent (</a:t>
            </a:r>
            <a:r>
              <a:rPr lang="en-IN" sz="2000" dirty="0" err="1">
                <a:latin typeface="Georgia" pitchFamily="18" charset="0"/>
              </a:rPr>
              <a:t>IgM</a:t>
            </a:r>
            <a:r>
              <a:rPr lang="en-IN" sz="2000" dirty="0">
                <a:latin typeface="Georgia" pitchFamily="18" charset="0"/>
              </a:rPr>
              <a:t>). So they link more number of antigens and form clumps.</a:t>
            </a:r>
          </a:p>
          <a:p>
            <a:r>
              <a:rPr lang="en-IN" sz="2000" dirty="0">
                <a:latin typeface="Georgia" pitchFamily="18" charset="0"/>
              </a:rPr>
              <a:t>	</a:t>
            </a:r>
          </a:p>
          <a:p>
            <a:r>
              <a:rPr lang="en-IN" sz="20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Agglutination test</a:t>
            </a:r>
          </a:p>
          <a:p>
            <a:r>
              <a:rPr lang="en-IN" sz="20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	</a:t>
            </a:r>
            <a:r>
              <a:rPr lang="en-IN" sz="2000" dirty="0">
                <a:latin typeface="Georgia" pitchFamily="18" charset="0"/>
              </a:rPr>
              <a:t>The examination of clump formation when particulate antigen and antibodies are combined. </a:t>
            </a:r>
            <a:endParaRPr lang="en-IN" sz="2000" dirty="0" smtClean="0">
              <a:latin typeface="Georgia" pitchFamily="18" charset="0"/>
            </a:endParaRPr>
          </a:p>
          <a:p>
            <a:endParaRPr lang="en-IN" sz="2000" b="1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  <a:p>
            <a:endParaRPr lang="en-IN" sz="2000" b="1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  <a:p>
            <a:r>
              <a:rPr lang="en-IN" sz="20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Applications</a:t>
            </a:r>
          </a:p>
          <a:p>
            <a:pPr marL="342900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ABO &amp; Rh blood grouping</a:t>
            </a:r>
          </a:p>
          <a:p>
            <a:pPr marL="342900" indent="-342900">
              <a:buBlip>
                <a:blip r:embed="rId2"/>
              </a:buBlip>
            </a:pPr>
            <a:r>
              <a:rPr lang="en-IN" sz="2000" dirty="0" err="1" smtClean="0">
                <a:latin typeface="Georgia" pitchFamily="18" charset="0"/>
              </a:rPr>
              <a:t>Widal</a:t>
            </a:r>
            <a:r>
              <a:rPr lang="en-IN" sz="2000" dirty="0" smtClean="0">
                <a:latin typeface="Georgia" pitchFamily="18" charset="0"/>
              </a:rPr>
              <a:t> test</a:t>
            </a:r>
          </a:p>
          <a:p>
            <a:pPr marL="342900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Coomb’s test – identification of anti-Rh antibodies</a:t>
            </a:r>
          </a:p>
          <a:p>
            <a:pPr marL="342900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Well </a:t>
            </a:r>
            <a:r>
              <a:rPr lang="en-IN" sz="2000" dirty="0" err="1" smtClean="0">
                <a:latin typeface="Georgia" pitchFamily="18" charset="0"/>
              </a:rPr>
              <a:t>felix</a:t>
            </a:r>
            <a:r>
              <a:rPr lang="en-IN" sz="2000" dirty="0">
                <a:latin typeface="Georgia" pitchFamily="18" charset="0"/>
              </a:rPr>
              <a:t> </a:t>
            </a:r>
            <a:r>
              <a:rPr lang="en-IN" sz="2000" dirty="0" smtClean="0">
                <a:latin typeface="Georgia" pitchFamily="18" charset="0"/>
              </a:rPr>
              <a:t>– typhus</a:t>
            </a:r>
          </a:p>
          <a:p>
            <a:pPr marL="342900" indent="-342900">
              <a:buBlip>
                <a:blip r:embed="rId2"/>
              </a:buBlip>
            </a:pPr>
            <a:r>
              <a:rPr lang="en-IN" sz="2000" dirty="0" err="1" smtClean="0">
                <a:latin typeface="Georgia" pitchFamily="18" charset="0"/>
              </a:rPr>
              <a:t>Brucella</a:t>
            </a:r>
            <a:r>
              <a:rPr lang="en-IN" sz="2000" dirty="0" smtClean="0">
                <a:latin typeface="Georgia" pitchFamily="18" charset="0"/>
              </a:rPr>
              <a:t> agglutination test -</a:t>
            </a:r>
            <a:r>
              <a:rPr lang="en-IN" sz="2000" i="1" dirty="0" smtClean="0">
                <a:latin typeface="Georgia" pitchFamily="18" charset="0"/>
              </a:rPr>
              <a:t> Brucellosis</a:t>
            </a:r>
          </a:p>
          <a:p>
            <a:pPr marL="342900" indent="-342900">
              <a:buBlip>
                <a:blip r:embed="rId3"/>
              </a:buBlip>
            </a:pPr>
            <a:endParaRPr lang="en-IN" sz="2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4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404664"/>
            <a:ext cx="84249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solidFill>
                  <a:srgbClr val="002060"/>
                </a:solidFill>
                <a:latin typeface="Georgia" pitchFamily="18" charset="0"/>
              </a:rPr>
              <a:t>3. Cytolysis</a:t>
            </a:r>
          </a:p>
          <a:p>
            <a:r>
              <a:rPr lang="en-IN" sz="2000" dirty="0"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Dissolution of the cell. </a:t>
            </a:r>
          </a:p>
          <a:p>
            <a:r>
              <a:rPr lang="en-IN" sz="2000" dirty="0">
                <a:latin typeface="Georgia" pitchFamily="18" charset="0"/>
              </a:rPr>
              <a:t>	</a:t>
            </a:r>
            <a:r>
              <a:rPr lang="en-IN" sz="2000" b="1" dirty="0" smtClean="0">
                <a:latin typeface="Georgia" pitchFamily="18" charset="0"/>
              </a:rPr>
              <a:t>Haemolysis</a:t>
            </a:r>
            <a:r>
              <a:rPr lang="en-IN" sz="2000" dirty="0" smtClean="0">
                <a:latin typeface="Georgia" pitchFamily="18" charset="0"/>
              </a:rPr>
              <a:t> – RBC is lysed.</a:t>
            </a:r>
          </a:p>
          <a:p>
            <a:r>
              <a:rPr lang="en-IN" sz="2000" dirty="0">
                <a:latin typeface="Georgia" pitchFamily="18" charset="0"/>
              </a:rPr>
              <a:t>	</a:t>
            </a:r>
            <a:r>
              <a:rPr lang="en-IN" sz="2000" b="1" dirty="0" err="1" smtClean="0">
                <a:latin typeface="Georgia" pitchFamily="18" charset="0"/>
              </a:rPr>
              <a:t>Bacteriolysis</a:t>
            </a:r>
            <a:r>
              <a:rPr lang="en-IN" sz="2000" dirty="0" smtClean="0">
                <a:latin typeface="Georgia" pitchFamily="18" charset="0"/>
              </a:rPr>
              <a:t> – Bacterial cell is lysed.</a:t>
            </a:r>
          </a:p>
          <a:p>
            <a:endParaRPr lang="en-IN" sz="2000" dirty="0" smtClean="0">
              <a:latin typeface="Georgia" pitchFamily="18" charset="0"/>
            </a:endParaRPr>
          </a:p>
          <a:p>
            <a:r>
              <a:rPr lang="en-IN" sz="2000" dirty="0">
                <a:latin typeface="Georgia" pitchFamily="18" charset="0"/>
              </a:rPr>
              <a:t>	</a:t>
            </a:r>
            <a:r>
              <a:rPr lang="en-IN" sz="2000" dirty="0" err="1" smtClean="0">
                <a:latin typeface="Georgia" pitchFamily="18" charset="0"/>
              </a:rPr>
              <a:t>Lysis</a:t>
            </a:r>
            <a:r>
              <a:rPr lang="en-IN" sz="2000" dirty="0" smtClean="0">
                <a:latin typeface="Georgia" pitchFamily="18" charset="0"/>
              </a:rPr>
              <a:t> caused by complement-fixing union between antibody and cell bound antigen.</a:t>
            </a:r>
          </a:p>
          <a:p>
            <a:endParaRPr lang="en-IN" sz="2000" dirty="0">
              <a:latin typeface="Georgia" pitchFamily="18" charset="0"/>
            </a:endParaRPr>
          </a:p>
          <a:p>
            <a:r>
              <a:rPr lang="en-IN" sz="20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Mechanism</a:t>
            </a:r>
          </a:p>
          <a:p>
            <a:r>
              <a:rPr lang="en-IN" sz="20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	</a:t>
            </a:r>
            <a:endParaRPr lang="en-IN" sz="2000" b="1" dirty="0" smtClean="0">
              <a:latin typeface="Georgia" pitchFamily="18" charset="0"/>
            </a:endParaRPr>
          </a:p>
          <a:p>
            <a:r>
              <a:rPr lang="en-IN" sz="20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79713" y="3356992"/>
            <a:ext cx="45365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dirty="0" smtClean="0"/>
              <a:t>Ag-</a:t>
            </a:r>
            <a:r>
              <a:rPr lang="en-IN" dirty="0" err="1" smtClean="0"/>
              <a:t>Ab</a:t>
            </a:r>
            <a:r>
              <a:rPr lang="en-IN" dirty="0" smtClean="0"/>
              <a:t> complex activates complement</a:t>
            </a:r>
            <a:endParaRPr lang="en-IN" dirty="0"/>
          </a:p>
        </p:txBody>
      </p:sp>
      <p:sp>
        <p:nvSpPr>
          <p:cNvPr id="5" name="Down Arrow 4"/>
          <p:cNvSpPr/>
          <p:nvPr/>
        </p:nvSpPr>
        <p:spPr>
          <a:xfrm>
            <a:off x="4067944" y="3788822"/>
            <a:ext cx="288032" cy="33854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en-IN" b="1" cap="all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4127371"/>
            <a:ext cx="669674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dirty="0" smtClean="0"/>
              <a:t>Activated complement binds to the surface of complex</a:t>
            </a:r>
            <a:endParaRPr lang="en-IN" dirty="0"/>
          </a:p>
        </p:txBody>
      </p:sp>
      <p:sp>
        <p:nvSpPr>
          <p:cNvPr id="7" name="Down Arrow 6"/>
          <p:cNvSpPr/>
          <p:nvPr/>
        </p:nvSpPr>
        <p:spPr>
          <a:xfrm>
            <a:off x="4067944" y="4547871"/>
            <a:ext cx="288032" cy="36004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1547664" y="4931192"/>
            <a:ext cx="525658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dirty="0" smtClean="0"/>
              <a:t>Complement form MAC on the pathogen</a:t>
            </a:r>
            <a:endParaRPr lang="en-IN" dirty="0"/>
          </a:p>
        </p:txBody>
      </p:sp>
      <p:sp>
        <p:nvSpPr>
          <p:cNvPr id="9" name="Down Arrow 8"/>
          <p:cNvSpPr/>
          <p:nvPr/>
        </p:nvSpPr>
        <p:spPr>
          <a:xfrm>
            <a:off x="4121951" y="5328532"/>
            <a:ext cx="252028" cy="36003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/>
          <p:cNvSpPr txBox="1"/>
          <p:nvPr/>
        </p:nvSpPr>
        <p:spPr>
          <a:xfrm>
            <a:off x="1187624" y="5688571"/>
            <a:ext cx="65527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dirty="0" smtClean="0"/>
              <a:t>MACs make holes on the plasma membrane of pathogen</a:t>
            </a:r>
            <a:endParaRPr lang="en-IN" dirty="0"/>
          </a:p>
        </p:txBody>
      </p:sp>
      <p:sp>
        <p:nvSpPr>
          <p:cNvPr id="11" name="Down Arrow 10"/>
          <p:cNvSpPr/>
          <p:nvPr/>
        </p:nvSpPr>
        <p:spPr>
          <a:xfrm>
            <a:off x="4081890" y="6116812"/>
            <a:ext cx="288032" cy="360040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1691680" y="6476852"/>
            <a:ext cx="561662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dirty="0" smtClean="0"/>
              <a:t>Contents released and cell is lysed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940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6696744" cy="4968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292586"/>
            <a:ext cx="525658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000" b="1" dirty="0" smtClean="0">
                <a:latin typeface="Georgia" pitchFamily="18" charset="0"/>
              </a:rPr>
              <a:t>Complement fixation &amp; Cytolysis</a:t>
            </a:r>
            <a:endParaRPr lang="en-IN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20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76672"/>
            <a:ext cx="80648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solidFill>
                  <a:srgbClr val="002060"/>
                </a:solidFill>
                <a:latin typeface="Georgia" pitchFamily="18" charset="0"/>
              </a:rPr>
              <a:t>4. Complement fixation</a:t>
            </a:r>
          </a:p>
          <a:p>
            <a:r>
              <a:rPr lang="en-IN" sz="2000" dirty="0"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The binding of complement to antigen and antibody complex.</a:t>
            </a:r>
          </a:p>
          <a:p>
            <a:endParaRPr lang="en-IN" sz="2000" b="1" dirty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en-IN" sz="2000" b="1" dirty="0" smtClean="0">
                <a:solidFill>
                  <a:srgbClr val="002060"/>
                </a:solidFill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Ag-</a:t>
            </a:r>
            <a:r>
              <a:rPr lang="en-IN" sz="2000" dirty="0" err="1" smtClean="0">
                <a:latin typeface="Georgia" pitchFamily="18" charset="0"/>
              </a:rPr>
              <a:t>Ab</a:t>
            </a:r>
            <a:r>
              <a:rPr lang="en-IN" sz="2000" dirty="0" smtClean="0">
                <a:latin typeface="Georgia" pitchFamily="18" charset="0"/>
              </a:rPr>
              <a:t> complex activates the complement 1 (C1). It binds with immune complex. </a:t>
            </a:r>
          </a:p>
          <a:p>
            <a:endParaRPr lang="en-IN" sz="2000" b="1" dirty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en-IN" sz="2000" b="1" dirty="0">
                <a:solidFill>
                  <a:srgbClr val="002060"/>
                </a:solidFill>
                <a:latin typeface="Georgia" pitchFamily="18" charset="0"/>
              </a:rPr>
              <a:t>	</a:t>
            </a:r>
            <a:r>
              <a:rPr lang="en-IN" sz="20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en-IN" sz="2000" dirty="0" smtClean="0">
                <a:latin typeface="Georgia" pitchFamily="18" charset="0"/>
              </a:rPr>
              <a:t>This causes a cascade complement activation.</a:t>
            </a:r>
          </a:p>
          <a:p>
            <a:r>
              <a:rPr lang="en-IN" sz="2000" b="1" dirty="0" smtClean="0">
                <a:solidFill>
                  <a:srgbClr val="002060"/>
                </a:solidFill>
                <a:latin typeface="Georgia" pitchFamily="18" charset="0"/>
              </a:rPr>
              <a:t>	</a:t>
            </a:r>
          </a:p>
          <a:p>
            <a:r>
              <a:rPr lang="en-IN" sz="2000" b="1" dirty="0" smtClean="0">
                <a:solidFill>
                  <a:srgbClr val="002060"/>
                </a:solidFill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By product of complement is Membrane Attack Complex (MACs).</a:t>
            </a:r>
          </a:p>
          <a:p>
            <a:endParaRPr lang="en-IN" sz="2000" b="1" dirty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en-IN" sz="2000" b="1" dirty="0" smtClean="0">
                <a:solidFill>
                  <a:srgbClr val="002060"/>
                </a:solidFill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They are deposited on the surface of pathogen, and make holes in plasma membrane of the pathogen.</a:t>
            </a:r>
          </a:p>
          <a:p>
            <a:endParaRPr lang="en-IN" sz="2000" b="1" dirty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en-IN" sz="2000" b="1" dirty="0" smtClean="0">
                <a:solidFill>
                  <a:srgbClr val="002060"/>
                </a:solidFill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So the contents of the cells are flow-out</a:t>
            </a:r>
            <a:r>
              <a:rPr lang="en-IN" sz="2000" b="1" dirty="0" smtClean="0">
                <a:solidFill>
                  <a:srgbClr val="002060"/>
                </a:solidFill>
                <a:latin typeface="Georgia" pitchFamily="18" charset="0"/>
              </a:rPr>
              <a:t>, </a:t>
            </a:r>
            <a:r>
              <a:rPr lang="en-IN" sz="2000" dirty="0" smtClean="0">
                <a:latin typeface="Georgia" pitchFamily="18" charset="0"/>
              </a:rPr>
              <a:t>this leads to </a:t>
            </a:r>
            <a:r>
              <a:rPr lang="en-IN" sz="2000" dirty="0" err="1" smtClean="0">
                <a:latin typeface="Georgia" pitchFamily="18" charset="0"/>
              </a:rPr>
              <a:t>lysis</a:t>
            </a:r>
            <a:r>
              <a:rPr lang="en-IN" sz="2000" dirty="0" smtClean="0">
                <a:latin typeface="Georgia" pitchFamily="18" charset="0"/>
              </a:rPr>
              <a:t> of the pathogen.</a:t>
            </a:r>
            <a:endParaRPr lang="en-IN" sz="2000" b="1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6184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28092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solidFill>
                  <a:srgbClr val="002060"/>
                </a:solidFill>
                <a:latin typeface="Georgia" pitchFamily="18" charset="0"/>
              </a:rPr>
              <a:t>5. Flocculation</a:t>
            </a:r>
          </a:p>
          <a:p>
            <a:r>
              <a:rPr lang="en-IN" dirty="0"/>
              <a:t>	</a:t>
            </a:r>
            <a:r>
              <a:rPr lang="en-IN" dirty="0" smtClean="0">
                <a:latin typeface="Georgia" pitchFamily="18" charset="0"/>
              </a:rPr>
              <a:t>Brought about by exotoxins and antitoxins. </a:t>
            </a:r>
          </a:p>
          <a:p>
            <a:r>
              <a:rPr lang="en-IN" dirty="0">
                <a:latin typeface="Georgia" pitchFamily="18" charset="0"/>
              </a:rPr>
              <a:t>	</a:t>
            </a:r>
            <a:endParaRPr lang="en-IN" dirty="0" smtClean="0">
              <a:latin typeface="Georgia" pitchFamily="18" charset="0"/>
            </a:endParaRPr>
          </a:p>
          <a:p>
            <a:r>
              <a:rPr lang="en-IN" dirty="0">
                <a:latin typeface="Georgia" pitchFamily="18" charset="0"/>
              </a:rPr>
              <a:t>	</a:t>
            </a:r>
            <a:r>
              <a:rPr lang="en-IN" dirty="0" smtClean="0">
                <a:latin typeface="Georgia" pitchFamily="18" charset="0"/>
              </a:rPr>
              <a:t>They produces floccules which do not sediment and remain dispersed in the medium.</a:t>
            </a:r>
          </a:p>
          <a:p>
            <a:endParaRPr lang="en-IN" dirty="0">
              <a:latin typeface="Georgia" pitchFamily="18" charset="0"/>
            </a:endParaRPr>
          </a:p>
          <a:p>
            <a:r>
              <a:rPr lang="en-IN" sz="2000" b="1" dirty="0" smtClean="0">
                <a:solidFill>
                  <a:srgbClr val="002060"/>
                </a:solidFill>
                <a:latin typeface="Georgia" pitchFamily="18" charset="0"/>
              </a:rPr>
              <a:t>6. </a:t>
            </a:r>
            <a:r>
              <a:rPr lang="en-IN" sz="2000" b="1" dirty="0" err="1" smtClean="0">
                <a:solidFill>
                  <a:srgbClr val="002060"/>
                </a:solidFill>
                <a:latin typeface="Georgia" pitchFamily="18" charset="0"/>
              </a:rPr>
              <a:t>Opsonization</a:t>
            </a:r>
            <a:endParaRPr lang="en-IN" sz="20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en-IN" sz="2000" b="1" dirty="0">
                <a:solidFill>
                  <a:srgbClr val="002060"/>
                </a:solidFill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Process by which antibodies bind to a pathogen and the pathogen is marked for killing by Phagocytes.</a:t>
            </a:r>
          </a:p>
          <a:p>
            <a:endParaRPr lang="en-IN" sz="2000" b="1" dirty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en-IN" sz="2000" b="1" dirty="0" smtClean="0">
                <a:solidFill>
                  <a:srgbClr val="002060"/>
                </a:solidFill>
                <a:latin typeface="Georgia" pitchFamily="18" charset="0"/>
              </a:rPr>
              <a:t>        </a:t>
            </a:r>
            <a:r>
              <a:rPr lang="en-IN" sz="2000" b="1" dirty="0" err="1" smtClean="0">
                <a:latin typeface="Georgia" pitchFamily="18" charset="0"/>
              </a:rPr>
              <a:t>Opsonin</a:t>
            </a:r>
            <a:r>
              <a:rPr lang="en-IN" sz="2000" b="1" dirty="0" smtClean="0">
                <a:latin typeface="Georgia" pitchFamily="18" charset="0"/>
              </a:rPr>
              <a:t> – </a:t>
            </a:r>
            <a:r>
              <a:rPr lang="en-IN" sz="2000" dirty="0" smtClean="0">
                <a:latin typeface="Georgia" pitchFamily="18" charset="0"/>
              </a:rPr>
              <a:t>Marking substance</a:t>
            </a:r>
          </a:p>
          <a:p>
            <a:r>
              <a:rPr lang="en-IN" sz="2000" b="1" dirty="0"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It is a </a:t>
            </a:r>
            <a:r>
              <a:rPr lang="en-IN" sz="2000" dirty="0" err="1" smtClean="0">
                <a:latin typeface="Georgia" pitchFamily="18" charset="0"/>
              </a:rPr>
              <a:t>molcecule</a:t>
            </a:r>
            <a:r>
              <a:rPr lang="en-IN" sz="2000" dirty="0" smtClean="0">
                <a:latin typeface="Georgia" pitchFamily="18" charset="0"/>
              </a:rPr>
              <a:t> that targets antigen and stimulates an immune response. </a:t>
            </a:r>
          </a:p>
          <a:p>
            <a:r>
              <a:rPr lang="en-IN" sz="2000" b="1" dirty="0"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Acts as a binding enhancer for the process of phagocytosis.</a:t>
            </a:r>
          </a:p>
          <a:p>
            <a:endParaRPr lang="en-IN" sz="2000" b="1" dirty="0">
              <a:latin typeface="Georgia" pitchFamily="18" charset="0"/>
            </a:endParaRPr>
          </a:p>
          <a:p>
            <a:r>
              <a:rPr lang="en-IN" sz="2000" b="1" dirty="0" smtClean="0"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Molecules that activates the complement system.</a:t>
            </a:r>
          </a:p>
          <a:p>
            <a:endParaRPr lang="en-IN" sz="2000" b="1" dirty="0">
              <a:latin typeface="Georgia" pitchFamily="18" charset="0"/>
            </a:endParaRPr>
          </a:p>
          <a:p>
            <a:r>
              <a:rPr lang="en-IN" sz="2000" b="1" dirty="0" smtClean="0"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Molecules that target a cell for destruction through action of NK cells.</a:t>
            </a:r>
          </a:p>
          <a:p>
            <a:r>
              <a:rPr lang="en-IN" sz="2000" b="1" dirty="0" err="1" smtClean="0">
                <a:latin typeface="Georgia" pitchFamily="18" charset="0"/>
              </a:rPr>
              <a:t>Eg</a:t>
            </a:r>
            <a:r>
              <a:rPr lang="en-IN" sz="2000" b="1" dirty="0" smtClean="0">
                <a:latin typeface="Georgia" pitchFamily="18" charset="0"/>
              </a:rPr>
              <a:t>: </a:t>
            </a:r>
            <a:r>
              <a:rPr lang="en-IN" sz="2000" dirty="0" err="1" smtClean="0">
                <a:latin typeface="Georgia" pitchFamily="18" charset="0"/>
              </a:rPr>
              <a:t>Ab</a:t>
            </a:r>
            <a:r>
              <a:rPr lang="en-IN" sz="2000" dirty="0" smtClean="0">
                <a:latin typeface="Georgia" pitchFamily="18" charset="0"/>
              </a:rPr>
              <a:t> – </a:t>
            </a:r>
            <a:r>
              <a:rPr lang="en-IN" sz="2000" dirty="0" err="1" smtClean="0">
                <a:latin typeface="Georgia" pitchFamily="18" charset="0"/>
              </a:rPr>
              <a:t>IgM</a:t>
            </a:r>
            <a:r>
              <a:rPr lang="en-IN" sz="2000" dirty="0" smtClean="0">
                <a:latin typeface="Georgia" pitchFamily="18" charset="0"/>
              </a:rPr>
              <a:t> &amp; </a:t>
            </a:r>
            <a:r>
              <a:rPr lang="en-IN" sz="2000" dirty="0" err="1" smtClean="0">
                <a:latin typeface="Georgia" pitchFamily="18" charset="0"/>
              </a:rPr>
              <a:t>IgD</a:t>
            </a:r>
            <a:r>
              <a:rPr lang="en-IN" sz="2000" dirty="0" smtClean="0">
                <a:latin typeface="Georgia" pitchFamily="18" charset="0"/>
              </a:rPr>
              <a:t>, Complements – C3b, C4b, C3bi, Mannose –</a:t>
            </a:r>
            <a:r>
              <a:rPr lang="en-IN" sz="2000" dirty="0" err="1" smtClean="0">
                <a:latin typeface="Georgia" pitchFamily="18" charset="0"/>
              </a:rPr>
              <a:t>lectin</a:t>
            </a:r>
            <a:r>
              <a:rPr lang="en-IN" sz="2000" dirty="0" smtClean="0">
                <a:latin typeface="Georgia" pitchFamily="18" charset="0"/>
              </a:rPr>
              <a:t>.</a:t>
            </a:r>
            <a:endParaRPr lang="en-IN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3529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Mechanism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IN" sz="2000" i="1" dirty="0">
                <a:latin typeface="Georgia" pitchFamily="18" charset="0"/>
              </a:rPr>
              <a:t>Fab </a:t>
            </a:r>
            <a:r>
              <a:rPr lang="en-IN" sz="2000" dirty="0">
                <a:latin typeface="Georgia" pitchFamily="18" charset="0"/>
              </a:rPr>
              <a:t>portion of the </a:t>
            </a:r>
            <a:r>
              <a:rPr lang="en-IN" sz="2000" dirty="0" err="1" smtClean="0">
                <a:latin typeface="Georgia" pitchFamily="18" charset="0"/>
              </a:rPr>
              <a:t>opsonin</a:t>
            </a:r>
            <a:r>
              <a:rPr lang="en-IN" sz="2000" dirty="0" smtClean="0">
                <a:latin typeface="Georgia" pitchFamily="18" charset="0"/>
              </a:rPr>
              <a:t> binds to the receptor of pathogen.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IN" sz="2000" dirty="0" smtClean="0">
                <a:latin typeface="Georgia" pitchFamily="18" charset="0"/>
              </a:rPr>
              <a:t>Results in the formation of antigen-</a:t>
            </a:r>
            <a:r>
              <a:rPr lang="en-IN" sz="2000" dirty="0" err="1" smtClean="0">
                <a:latin typeface="Georgia" pitchFamily="18" charset="0"/>
              </a:rPr>
              <a:t>opsonin</a:t>
            </a:r>
            <a:r>
              <a:rPr lang="en-IN" sz="2000" dirty="0" smtClean="0">
                <a:latin typeface="Georgia" pitchFamily="18" charset="0"/>
              </a:rPr>
              <a:t> complex, then the antigen is opsonized.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IN" sz="2000" dirty="0" smtClean="0">
                <a:latin typeface="Georgia" pitchFamily="18" charset="0"/>
              </a:rPr>
              <a:t>Opsonized antigen is marked for destruction.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IN" sz="2000" dirty="0" smtClean="0">
                <a:latin typeface="Georgia" pitchFamily="18" charset="0"/>
              </a:rPr>
              <a:t>Opsonized antigen is killed in three ways:</a:t>
            </a:r>
          </a:p>
          <a:p>
            <a:pPr marL="1714500" lvl="3" indent="-342900">
              <a:buFont typeface="Courier New" pitchFamily="49" charset="0"/>
              <a:buChar char="o"/>
            </a:pPr>
            <a:r>
              <a:rPr lang="en-IN" sz="2000" dirty="0" smtClean="0">
                <a:latin typeface="Georgia" pitchFamily="18" charset="0"/>
              </a:rPr>
              <a:t>Phagocytosis</a:t>
            </a:r>
          </a:p>
          <a:p>
            <a:pPr marL="1714500" lvl="3" indent="-342900">
              <a:buFont typeface="Courier New" pitchFamily="49" charset="0"/>
              <a:buChar char="o"/>
            </a:pPr>
            <a:r>
              <a:rPr lang="en-IN" sz="2000" dirty="0" smtClean="0">
                <a:latin typeface="Georgia" pitchFamily="18" charset="0"/>
              </a:rPr>
              <a:t>Complement activation</a:t>
            </a:r>
          </a:p>
          <a:p>
            <a:pPr marL="1714500" lvl="3" indent="-342900">
              <a:buFont typeface="Courier New" pitchFamily="49" charset="0"/>
              <a:buChar char="o"/>
            </a:pPr>
            <a:r>
              <a:rPr lang="en-IN" sz="2000" dirty="0" smtClean="0">
                <a:latin typeface="Georgia" pitchFamily="18" charset="0"/>
              </a:rPr>
              <a:t>Antibody dependent cellular cytotoxicity</a:t>
            </a:r>
          </a:p>
          <a:p>
            <a:endParaRPr lang="en-IN" sz="2000" dirty="0" smtClean="0">
              <a:latin typeface="Georgi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IN" sz="2000" dirty="0">
              <a:latin typeface="Georg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" y="3348310"/>
            <a:ext cx="2808312" cy="2463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28" y="3323122"/>
            <a:ext cx="6048672" cy="3504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93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28092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solidFill>
                  <a:srgbClr val="002060"/>
                </a:solidFill>
                <a:latin typeface="Georgia" pitchFamily="18" charset="0"/>
              </a:rPr>
              <a:t>7. Immunofluorescence</a:t>
            </a:r>
          </a:p>
          <a:p>
            <a:r>
              <a:rPr lang="en-IN" sz="2000" dirty="0" smtClean="0">
                <a:latin typeface="Georgia" pitchFamily="18" charset="0"/>
              </a:rPr>
              <a:t>	Phenomenon of emitting radiation by antibodies labelled with fluorescent dyes.</a:t>
            </a:r>
          </a:p>
          <a:p>
            <a:endParaRPr lang="en-IN" sz="2000" dirty="0">
              <a:latin typeface="Georgia" pitchFamily="18" charset="0"/>
            </a:endParaRPr>
          </a:p>
          <a:p>
            <a:r>
              <a:rPr lang="en-IN" sz="2000" dirty="0" smtClean="0">
                <a:latin typeface="Georgia" pitchFamily="18" charset="0"/>
              </a:rPr>
              <a:t>	Antibodies are mixed with fluorescent dyes (fluorescein or </a:t>
            </a:r>
            <a:r>
              <a:rPr lang="en-IN" sz="2000" dirty="0" err="1" smtClean="0">
                <a:latin typeface="Georgia" pitchFamily="18" charset="0"/>
              </a:rPr>
              <a:t>rhodamine</a:t>
            </a:r>
            <a:r>
              <a:rPr lang="en-IN" sz="2000" dirty="0" smtClean="0">
                <a:latin typeface="Georgia" pitchFamily="18" charset="0"/>
              </a:rPr>
              <a:t>) emit radiations.</a:t>
            </a:r>
          </a:p>
          <a:p>
            <a:endParaRPr lang="en-IN" sz="2000" dirty="0">
              <a:latin typeface="Georgia" pitchFamily="18" charset="0"/>
            </a:endParaRPr>
          </a:p>
          <a:p>
            <a:r>
              <a:rPr lang="en-IN" sz="2000" dirty="0" smtClean="0">
                <a:latin typeface="Georgia" pitchFamily="18" charset="0"/>
              </a:rPr>
              <a:t>	Immunofluorescence can be observed by a fluorescent microscope. Technique of </a:t>
            </a:r>
            <a:r>
              <a:rPr lang="en-IN" sz="2000" dirty="0" err="1" smtClean="0">
                <a:latin typeface="Georgia" pitchFamily="18" charset="0"/>
              </a:rPr>
              <a:t>immunostaining</a:t>
            </a:r>
            <a:r>
              <a:rPr lang="en-IN" sz="2000" dirty="0" smtClean="0">
                <a:latin typeface="Georgia" pitchFamily="18" charset="0"/>
              </a:rPr>
              <a:t>.</a:t>
            </a:r>
          </a:p>
          <a:p>
            <a:endParaRPr lang="en-IN" sz="2000" dirty="0">
              <a:latin typeface="Georgia" pitchFamily="18" charset="0"/>
            </a:endParaRPr>
          </a:p>
          <a:p>
            <a:r>
              <a:rPr lang="en-IN" sz="2000" dirty="0" smtClean="0">
                <a:latin typeface="Georgia" pitchFamily="18" charset="0"/>
              </a:rPr>
              <a:t>	Helps to visualize the location of antibodies  in the sample.</a:t>
            </a:r>
          </a:p>
          <a:p>
            <a:endParaRPr lang="en-IN" sz="2000" dirty="0">
              <a:latin typeface="Georgia" pitchFamily="18" charset="0"/>
            </a:endParaRPr>
          </a:p>
          <a:p>
            <a:r>
              <a:rPr lang="en-IN" sz="2000" dirty="0" smtClean="0">
                <a:latin typeface="Georgia" pitchFamily="18" charset="0"/>
              </a:rPr>
              <a:t>	Used to analyse the distribution of proteins, </a:t>
            </a:r>
            <a:r>
              <a:rPr lang="en-IN" sz="2000" dirty="0" err="1" smtClean="0">
                <a:latin typeface="Georgia" pitchFamily="18" charset="0"/>
              </a:rPr>
              <a:t>glycans</a:t>
            </a:r>
            <a:r>
              <a:rPr lang="en-IN" sz="2000" dirty="0" smtClean="0">
                <a:latin typeface="Georgia" pitchFamily="18" charset="0"/>
              </a:rPr>
              <a:t>, DNA, </a:t>
            </a:r>
            <a:r>
              <a:rPr lang="en-IN" sz="2000" dirty="0" err="1" smtClean="0">
                <a:latin typeface="Georgia" pitchFamily="18" charset="0"/>
              </a:rPr>
              <a:t>etc</a:t>
            </a:r>
            <a:r>
              <a:rPr lang="en-IN" sz="2000" dirty="0" smtClean="0">
                <a:latin typeface="Georgia" pitchFamily="18" charset="0"/>
              </a:rPr>
              <a:t> in tissue sections, cultured cell lines</a:t>
            </a:r>
          </a:p>
          <a:p>
            <a:endParaRPr lang="en-IN" sz="2000" dirty="0" smtClean="0">
              <a:latin typeface="Georgia" pitchFamily="18" charset="0"/>
            </a:endParaRPr>
          </a:p>
          <a:p>
            <a:r>
              <a:rPr lang="en-IN" sz="20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Principle</a:t>
            </a:r>
          </a:p>
          <a:p>
            <a:r>
              <a:rPr lang="en-IN" sz="2000" b="1" dirty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Antibodies are conjugated to a fluorescent dye. </a:t>
            </a:r>
          </a:p>
          <a:p>
            <a:r>
              <a:rPr lang="en-IN" sz="2000" dirty="0"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Labelled </a:t>
            </a:r>
            <a:r>
              <a:rPr lang="en-IN" sz="2000" dirty="0" err="1" smtClean="0">
                <a:latin typeface="Georgia" pitchFamily="18" charset="0"/>
              </a:rPr>
              <a:t>Ab</a:t>
            </a:r>
            <a:r>
              <a:rPr lang="en-IN" sz="2000" dirty="0" smtClean="0">
                <a:latin typeface="Georgia" pitchFamily="18" charset="0"/>
              </a:rPr>
              <a:t> binds to the specific antigen, and the antigen is detected through fluorescent techniques.</a:t>
            </a:r>
          </a:p>
        </p:txBody>
      </p:sp>
    </p:spTree>
    <p:extLst>
      <p:ext uri="{BB962C8B-B14F-4D97-AF65-F5344CB8AC3E}">
        <p14:creationId xmlns:p14="http://schemas.microsoft.com/office/powerpoint/2010/main" val="2570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48680"/>
            <a:ext cx="84249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 smtClean="0">
                <a:latin typeface="Georgia" pitchFamily="18" charset="0"/>
              </a:rPr>
              <a:t>Outline</a:t>
            </a:r>
          </a:p>
          <a:p>
            <a:pPr algn="ctr"/>
            <a:endParaRPr lang="en-IN" sz="2000" dirty="0">
              <a:latin typeface="Georgia" pitchFamily="18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Introduction</a:t>
            </a:r>
          </a:p>
          <a:p>
            <a:pPr marL="285750" indent="-285750">
              <a:buBlip>
                <a:blip r:embed="rId2"/>
              </a:buBlip>
            </a:pPr>
            <a:endParaRPr lang="en-IN" sz="2000" dirty="0">
              <a:latin typeface="Georgia" pitchFamily="18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Features</a:t>
            </a:r>
          </a:p>
          <a:p>
            <a:pPr marL="285750" indent="-285750">
              <a:buBlip>
                <a:blip r:embed="rId2"/>
              </a:buBlip>
            </a:pPr>
            <a:endParaRPr lang="en-IN" sz="2000" dirty="0">
              <a:latin typeface="Georgia" pitchFamily="18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Types </a:t>
            </a:r>
          </a:p>
          <a:p>
            <a:pPr marL="285750" indent="-285750">
              <a:buBlip>
                <a:blip r:embed="rId2"/>
              </a:buBlip>
            </a:pPr>
            <a:endParaRPr lang="en-IN" sz="2000" dirty="0">
              <a:latin typeface="Georgia" pitchFamily="18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Mechanism</a:t>
            </a:r>
          </a:p>
          <a:p>
            <a:pPr marL="285750" indent="-285750">
              <a:buBlip>
                <a:blip r:embed="rId2"/>
              </a:buBlip>
            </a:pPr>
            <a:endParaRPr lang="en-IN" sz="2000" dirty="0">
              <a:latin typeface="Georgia" pitchFamily="18" charset="0"/>
            </a:endParaRPr>
          </a:p>
          <a:p>
            <a:pPr marL="285750" indent="-28575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Application</a:t>
            </a:r>
            <a:endParaRPr lang="en-IN" sz="2000" dirty="0">
              <a:latin typeface="Georg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984" y="3068960"/>
            <a:ext cx="6289458" cy="359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203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813690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Methods of Immunofluorescence</a:t>
            </a:r>
          </a:p>
          <a:p>
            <a:r>
              <a:rPr lang="en-IN" sz="2000" dirty="0" smtClean="0">
                <a:latin typeface="Georgia" pitchFamily="18" charset="0"/>
              </a:rPr>
              <a:t>	Three methods:</a:t>
            </a:r>
          </a:p>
          <a:p>
            <a:r>
              <a:rPr lang="en-IN" sz="2000" dirty="0"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	1. Direct method</a:t>
            </a:r>
          </a:p>
          <a:p>
            <a:r>
              <a:rPr lang="en-IN" sz="2000" dirty="0"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	2. Indirect method</a:t>
            </a:r>
          </a:p>
          <a:p>
            <a:r>
              <a:rPr lang="en-IN" sz="2000" dirty="0" smtClean="0">
                <a:latin typeface="Georgia" pitchFamily="18" charset="0"/>
              </a:rPr>
              <a:t>		3. Sandwich method</a:t>
            </a:r>
          </a:p>
          <a:p>
            <a:endParaRPr lang="en-IN" sz="2000" dirty="0" smtClean="0">
              <a:latin typeface="Georgia" pitchFamily="18" charset="0"/>
            </a:endParaRPr>
          </a:p>
          <a:p>
            <a:endParaRPr lang="en-IN" sz="2000" b="1" dirty="0" smtClean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  <a:p>
            <a:endParaRPr lang="en-IN" sz="2000" b="1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  <a:p>
            <a:endParaRPr lang="en-IN" sz="2000" b="1" dirty="0" smtClean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  <a:p>
            <a:endParaRPr lang="en-IN" sz="2000" b="1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  <a:p>
            <a:endParaRPr lang="en-IN" sz="2000" b="1" dirty="0" smtClean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  <a:p>
            <a:endParaRPr lang="en-IN" sz="2000" b="1" dirty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  <a:p>
            <a:endParaRPr lang="en-IN" sz="2000" b="1" dirty="0" smtClean="0">
              <a:solidFill>
                <a:schemeClr val="accent5">
                  <a:lumMod val="75000"/>
                </a:schemeClr>
              </a:solidFill>
              <a:latin typeface="Georgia" pitchFamily="18" charset="0"/>
            </a:endParaRPr>
          </a:p>
          <a:p>
            <a:r>
              <a:rPr lang="en-IN" sz="20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</a:rPr>
              <a:t>Applications of Immunofluorescence</a:t>
            </a:r>
          </a:p>
          <a:p>
            <a:pPr marL="1714500" lvl="3" indent="-342900">
              <a:buFont typeface="Wingdings" pitchFamily="2" charset="2"/>
              <a:buChar char="v"/>
            </a:pPr>
            <a:r>
              <a:rPr lang="en-IN" sz="2000" dirty="0" smtClean="0">
                <a:latin typeface="Georgia" pitchFamily="18" charset="0"/>
              </a:rPr>
              <a:t>Used to locate and identify antigens in tissues.</a:t>
            </a:r>
          </a:p>
          <a:p>
            <a:pPr marL="342900" indent="-342900">
              <a:buFont typeface="Wingdings" pitchFamily="2" charset="2"/>
              <a:buChar char="v"/>
            </a:pPr>
            <a:endParaRPr lang="en-IN" sz="2000" dirty="0">
              <a:latin typeface="Georgia" pitchFamily="18" charset="0"/>
            </a:endParaRPr>
          </a:p>
          <a:p>
            <a:pPr marL="1714500" lvl="3" indent="-342900">
              <a:buFont typeface="Wingdings" pitchFamily="2" charset="2"/>
              <a:buChar char="v"/>
            </a:pPr>
            <a:r>
              <a:rPr lang="en-IN" sz="2000" dirty="0" smtClean="0">
                <a:latin typeface="Georgia" pitchFamily="18" charset="0"/>
              </a:rPr>
              <a:t>Certain pathogenic bacteria can be identified.</a:t>
            </a:r>
          </a:p>
          <a:p>
            <a:pPr marL="342900" indent="-342900">
              <a:buFont typeface="Wingdings" pitchFamily="2" charset="2"/>
              <a:buChar char="v"/>
            </a:pPr>
            <a:endParaRPr lang="en-IN" sz="2000" dirty="0">
              <a:latin typeface="Georgia" pitchFamily="18" charset="0"/>
            </a:endParaRPr>
          </a:p>
          <a:p>
            <a:pPr marL="1714500" lvl="3" indent="-342900">
              <a:buFont typeface="Wingdings" pitchFamily="2" charset="2"/>
              <a:buChar char="v"/>
            </a:pPr>
            <a:r>
              <a:rPr lang="en-IN" sz="2000" dirty="0" smtClean="0">
                <a:latin typeface="Georgia" pitchFamily="18" charset="0"/>
              </a:rPr>
              <a:t>Antibodies directed to cell or antigen can be detected.</a:t>
            </a:r>
            <a:endParaRPr lang="en-IN" sz="2000" dirty="0">
              <a:latin typeface="Georgia" pitchFamily="18" charset="0"/>
            </a:endParaRPr>
          </a:p>
          <a:p>
            <a:endParaRPr lang="en-IN" dirty="0">
              <a:latin typeface="Georg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88840"/>
            <a:ext cx="3960440" cy="2261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692696"/>
            <a:ext cx="338437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051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813690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solidFill>
                  <a:srgbClr val="FF0000"/>
                </a:solidFill>
                <a:latin typeface="Georgia" pitchFamily="18" charset="0"/>
              </a:rPr>
              <a:t>Role of Antigen and antibody interactions</a:t>
            </a:r>
          </a:p>
          <a:p>
            <a:endParaRPr lang="en-IN" sz="2000" dirty="0">
              <a:latin typeface="Georgia" pitchFamily="18" charset="0"/>
            </a:endParaRPr>
          </a:p>
          <a:p>
            <a:pPr marL="1257300" lvl="2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It immobilizes, agglutinate and precipitate the pathogens.</a:t>
            </a:r>
          </a:p>
          <a:p>
            <a:pPr marL="342900" indent="-342900">
              <a:buBlip>
                <a:blip r:embed="rId2"/>
              </a:buBlip>
            </a:pPr>
            <a:endParaRPr lang="en-IN" sz="2000" dirty="0">
              <a:latin typeface="Georgia" pitchFamily="18" charset="0"/>
            </a:endParaRPr>
          </a:p>
          <a:p>
            <a:pPr marL="1257300" lvl="2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Brings about </a:t>
            </a:r>
            <a:r>
              <a:rPr lang="en-IN" sz="2000" dirty="0" err="1" smtClean="0">
                <a:latin typeface="Georgia" pitchFamily="18" charset="0"/>
              </a:rPr>
              <a:t>opsonization</a:t>
            </a:r>
            <a:r>
              <a:rPr lang="en-IN" sz="2000" dirty="0" smtClean="0">
                <a:latin typeface="Georgia" pitchFamily="18" charset="0"/>
              </a:rPr>
              <a:t> of pathogen.</a:t>
            </a:r>
          </a:p>
          <a:p>
            <a:pPr marL="342900" indent="-342900">
              <a:buBlip>
                <a:blip r:embed="rId2"/>
              </a:buBlip>
            </a:pPr>
            <a:endParaRPr lang="en-IN" sz="2000" dirty="0">
              <a:latin typeface="Georgia" pitchFamily="18" charset="0"/>
            </a:endParaRPr>
          </a:p>
          <a:p>
            <a:pPr marL="1257300" lvl="2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Brings about </a:t>
            </a:r>
            <a:r>
              <a:rPr lang="en-IN" sz="2000" dirty="0" err="1" smtClean="0">
                <a:latin typeface="Georgia" pitchFamily="18" charset="0"/>
              </a:rPr>
              <a:t>Ab</a:t>
            </a:r>
            <a:r>
              <a:rPr lang="en-IN" sz="2000" dirty="0" smtClean="0">
                <a:latin typeface="Georgia" pitchFamily="18" charset="0"/>
              </a:rPr>
              <a:t> dependent cellular cytotoxicity.</a:t>
            </a:r>
          </a:p>
          <a:p>
            <a:pPr marL="342900" indent="-342900">
              <a:buBlip>
                <a:blip r:embed="rId2"/>
              </a:buBlip>
            </a:pPr>
            <a:endParaRPr lang="en-IN" sz="2000" dirty="0">
              <a:latin typeface="Georgia" pitchFamily="18" charset="0"/>
            </a:endParaRPr>
          </a:p>
          <a:p>
            <a:pPr marL="1257300" lvl="2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Brings about complement fixation and result in the lyse of the pathogen.</a:t>
            </a:r>
          </a:p>
          <a:p>
            <a:pPr marL="342900" indent="-342900">
              <a:buBlip>
                <a:blip r:embed="rId2"/>
              </a:buBlip>
            </a:pPr>
            <a:endParaRPr lang="en-IN" sz="2000" dirty="0">
              <a:latin typeface="Georgia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Helps in blood grouping.</a:t>
            </a:r>
          </a:p>
          <a:p>
            <a:pPr marL="342900" indent="-342900">
              <a:buBlip>
                <a:blip r:embed="rId2"/>
              </a:buBlip>
            </a:pPr>
            <a:endParaRPr lang="en-IN" sz="2000" dirty="0">
              <a:latin typeface="Georgia" pitchFamily="18" charset="0"/>
            </a:endParaRPr>
          </a:p>
          <a:p>
            <a:r>
              <a:rPr lang="en-IN" sz="2000" b="1" dirty="0" smtClean="0">
                <a:solidFill>
                  <a:srgbClr val="FF0000"/>
                </a:solidFill>
                <a:latin typeface="Georgia" pitchFamily="18" charset="0"/>
              </a:rPr>
              <a:t>Harmful effects of antigen-antibody interactions</a:t>
            </a:r>
          </a:p>
          <a:p>
            <a:endParaRPr lang="en-IN" sz="2000" b="1" dirty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en-IN" sz="2000" dirty="0" smtClean="0">
                <a:solidFill>
                  <a:srgbClr val="FF0000"/>
                </a:solidFill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The reaction causes all types of Hyper sensitivity reactions includes allergy reaction, Anaphylaxis, Rheumatic fever, Serum sickness and </a:t>
            </a:r>
            <a:r>
              <a:rPr lang="en-IN" sz="2000" dirty="0" err="1" smtClean="0">
                <a:latin typeface="Georgia" pitchFamily="18" charset="0"/>
              </a:rPr>
              <a:t>Erythroblastosis</a:t>
            </a:r>
            <a:r>
              <a:rPr lang="en-IN" sz="2000" dirty="0" smtClean="0">
                <a:latin typeface="Georgia" pitchFamily="18" charset="0"/>
              </a:rPr>
              <a:t> </a:t>
            </a:r>
            <a:r>
              <a:rPr lang="en-IN" sz="2000" dirty="0" err="1" smtClean="0">
                <a:latin typeface="Georgia" pitchFamily="18" charset="0"/>
              </a:rPr>
              <a:t>foetalis</a:t>
            </a:r>
            <a:r>
              <a:rPr lang="en-IN" sz="2000" dirty="0" smtClean="0">
                <a:latin typeface="Georgia" pitchFamily="18" charset="0"/>
              </a:rPr>
              <a:t>.</a:t>
            </a:r>
          </a:p>
          <a:p>
            <a:pPr lvl="2"/>
            <a:endParaRPr lang="en-IN" sz="2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11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806489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latin typeface="Georgia" pitchFamily="18" charset="0"/>
              </a:rPr>
              <a:t>Introduction</a:t>
            </a:r>
          </a:p>
          <a:p>
            <a:endParaRPr lang="en-IN" sz="2400" b="1" dirty="0">
              <a:latin typeface="Georgia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Interaction between antigen and </a:t>
            </a:r>
            <a:r>
              <a:rPr lang="en-IN" sz="2000" dirty="0">
                <a:latin typeface="Georgia" pitchFamily="18" charset="0"/>
              </a:rPr>
              <a:t>antibody. (Ag-</a:t>
            </a:r>
            <a:r>
              <a:rPr lang="en-IN" sz="2000" dirty="0" err="1">
                <a:latin typeface="Georgia" pitchFamily="18" charset="0"/>
              </a:rPr>
              <a:t>Ab</a:t>
            </a:r>
            <a:r>
              <a:rPr lang="en-IN" sz="2000" dirty="0">
                <a:latin typeface="Georgia" pitchFamily="18" charset="0"/>
              </a:rPr>
              <a:t> interactions)</a:t>
            </a:r>
          </a:p>
          <a:p>
            <a:endParaRPr lang="en-IN" sz="2000" dirty="0">
              <a:latin typeface="Georgia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The </a:t>
            </a:r>
            <a:r>
              <a:rPr lang="en-IN" sz="2000" dirty="0" smtClean="0">
                <a:latin typeface="Georgia" pitchFamily="18" charset="0"/>
              </a:rPr>
              <a:t>antigens and antibodies combine specifically with each other. </a:t>
            </a:r>
            <a:endParaRPr lang="en-IN" sz="2000" dirty="0" smtClean="0">
              <a:latin typeface="Georgia" pitchFamily="18" charset="0"/>
            </a:endParaRPr>
          </a:p>
          <a:p>
            <a:endParaRPr lang="en-IN" sz="2000" dirty="0" smtClean="0">
              <a:latin typeface="Georgia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Antigen and antibody interaction is a bimolecular association. (Enzyme-substrate interaction)</a:t>
            </a:r>
          </a:p>
          <a:p>
            <a:pPr marL="342900" indent="-342900">
              <a:buBlip>
                <a:blip r:embed="rId2"/>
              </a:buBlip>
            </a:pPr>
            <a:endParaRPr lang="en-IN" sz="2000" dirty="0">
              <a:latin typeface="Georgia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Antigen-Antibody reactions is the basis of </a:t>
            </a:r>
            <a:r>
              <a:rPr lang="en-IN" sz="2000" b="1" dirty="0" err="1" smtClean="0">
                <a:latin typeface="Georgia" pitchFamily="18" charset="0"/>
              </a:rPr>
              <a:t>humoral</a:t>
            </a:r>
            <a:r>
              <a:rPr lang="en-IN" sz="2000" b="1" dirty="0" smtClean="0">
                <a:latin typeface="Georgia" pitchFamily="18" charset="0"/>
              </a:rPr>
              <a:t> immunity </a:t>
            </a:r>
            <a:r>
              <a:rPr lang="en-IN" sz="2000" dirty="0" smtClean="0">
                <a:latin typeface="Georgia" pitchFamily="18" charset="0"/>
              </a:rPr>
              <a:t>or </a:t>
            </a:r>
            <a:r>
              <a:rPr lang="en-IN" sz="2000" b="1" dirty="0" smtClean="0">
                <a:latin typeface="Georgia" pitchFamily="18" charset="0"/>
              </a:rPr>
              <a:t>antibody mediated immune </a:t>
            </a:r>
            <a:r>
              <a:rPr lang="en-IN" sz="2000" dirty="0" smtClean="0">
                <a:latin typeface="Georgia" pitchFamily="18" charset="0"/>
              </a:rPr>
              <a:t>response.</a:t>
            </a:r>
          </a:p>
          <a:p>
            <a:pPr marL="342900" indent="-342900">
              <a:buBlip>
                <a:blip r:embed="rId2"/>
              </a:buBlip>
            </a:pPr>
            <a:endParaRPr lang="en-IN" sz="2000" dirty="0">
              <a:latin typeface="Georgia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Ag-</a:t>
            </a:r>
            <a:r>
              <a:rPr lang="en-IN" sz="2000" dirty="0" err="1" smtClean="0">
                <a:latin typeface="Georgia" pitchFamily="18" charset="0"/>
              </a:rPr>
              <a:t>Ab</a:t>
            </a:r>
            <a:r>
              <a:rPr lang="en-IN" sz="2000" dirty="0" smtClean="0">
                <a:latin typeface="Georgia" pitchFamily="18" charset="0"/>
              </a:rPr>
              <a:t> interactions are depends on four types of non covalent interaction: </a:t>
            </a:r>
            <a:r>
              <a:rPr lang="en-IN" sz="2000" b="1" dirty="0" smtClean="0">
                <a:solidFill>
                  <a:srgbClr val="FF0000"/>
                </a:solidFill>
                <a:latin typeface="Georgia" pitchFamily="18" charset="0"/>
              </a:rPr>
              <a:t>Hydrogen bonds, Ionic bonds, Hydrophobic interactions and Vander </a:t>
            </a:r>
            <a:r>
              <a:rPr lang="en-IN" sz="2000" b="1" dirty="0" err="1" smtClean="0">
                <a:solidFill>
                  <a:srgbClr val="FF0000"/>
                </a:solidFill>
                <a:latin typeface="Georgia" pitchFamily="18" charset="0"/>
              </a:rPr>
              <a:t>waals</a:t>
            </a:r>
            <a:r>
              <a:rPr lang="en-IN" sz="2000" b="1" dirty="0" smtClean="0">
                <a:solidFill>
                  <a:srgbClr val="FF0000"/>
                </a:solidFill>
                <a:latin typeface="Georgia" pitchFamily="18" charset="0"/>
              </a:rPr>
              <a:t> interactions.</a:t>
            </a:r>
          </a:p>
          <a:p>
            <a:pPr marL="342900" indent="-342900">
              <a:buBlip>
                <a:blip r:embed="rId2"/>
              </a:buBlip>
            </a:pPr>
            <a:endParaRPr lang="en-IN" sz="2000" b="1" dirty="0">
              <a:solidFill>
                <a:srgbClr val="FF0000"/>
              </a:solidFill>
              <a:latin typeface="Georgia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When Ag-</a:t>
            </a:r>
            <a:r>
              <a:rPr lang="en-IN" sz="2000" dirty="0" err="1" smtClean="0">
                <a:latin typeface="Georgia" pitchFamily="18" charset="0"/>
              </a:rPr>
              <a:t>Ab</a:t>
            </a:r>
            <a:r>
              <a:rPr lang="en-IN" sz="2000" dirty="0" smtClean="0">
                <a:latin typeface="Georgia" pitchFamily="18" charset="0"/>
              </a:rPr>
              <a:t> reactions occur </a:t>
            </a:r>
            <a:r>
              <a:rPr lang="en-IN" sz="2000" i="1" dirty="0" err="1" smtClean="0">
                <a:latin typeface="Georgia" pitchFamily="18" charset="0"/>
              </a:rPr>
              <a:t>invitro</a:t>
            </a:r>
            <a:r>
              <a:rPr lang="en-IN" sz="2000" dirty="0">
                <a:latin typeface="Georgia" pitchFamily="18" charset="0"/>
              </a:rPr>
              <a:t> </a:t>
            </a:r>
            <a:r>
              <a:rPr lang="en-IN" sz="2000" dirty="0" smtClean="0">
                <a:latin typeface="Georgia" pitchFamily="18" charset="0"/>
              </a:rPr>
              <a:t>– Serological reactions</a:t>
            </a:r>
          </a:p>
          <a:p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382155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76672"/>
            <a:ext cx="49685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Reactions occur in three stages:</a:t>
            </a:r>
          </a:p>
          <a:p>
            <a:endParaRPr lang="en-IN" sz="2000" dirty="0" smtClean="0">
              <a:latin typeface="Georgia" pitchFamily="18" charset="0"/>
            </a:endParaRPr>
          </a:p>
          <a:p>
            <a:pPr marL="342900" indent="-342900">
              <a:buFont typeface="Courier New" pitchFamily="49" charset="0"/>
              <a:buChar char="o"/>
            </a:pPr>
            <a:r>
              <a:rPr lang="en-IN" sz="2000" dirty="0" smtClean="0">
                <a:latin typeface="Georgia" pitchFamily="18" charset="0"/>
              </a:rPr>
              <a:t>Formation of Ag-</a:t>
            </a:r>
            <a:r>
              <a:rPr lang="en-IN" sz="2000" dirty="0" err="1" smtClean="0">
                <a:latin typeface="Georgia" pitchFamily="18" charset="0"/>
              </a:rPr>
              <a:t>Ab</a:t>
            </a:r>
            <a:r>
              <a:rPr lang="en-IN" sz="2000" dirty="0" smtClean="0">
                <a:latin typeface="Georgia" pitchFamily="18" charset="0"/>
              </a:rPr>
              <a:t> complex.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IN" sz="2000" dirty="0" smtClean="0">
                <a:latin typeface="Georgia" pitchFamily="18" charset="0"/>
              </a:rPr>
              <a:t>Visible events like precipitation and agglutination.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n-IN" sz="2000" dirty="0" smtClean="0">
                <a:latin typeface="Georgia" pitchFamily="18" charset="0"/>
              </a:rPr>
              <a:t>Destruction of Ag or its neutralization. </a:t>
            </a:r>
          </a:p>
          <a:p>
            <a:pPr marL="342900" indent="-342900">
              <a:buBlip>
                <a:blip r:embed="rId2"/>
              </a:buBlip>
            </a:pPr>
            <a:endParaRPr lang="en-IN" sz="2000" dirty="0" smtClean="0">
              <a:latin typeface="Georgia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The binding takes place between the </a:t>
            </a:r>
            <a:r>
              <a:rPr lang="en-IN" sz="2000" dirty="0" smtClean="0">
                <a:solidFill>
                  <a:srgbClr val="C00000"/>
                </a:solidFill>
                <a:latin typeface="Georgia" pitchFamily="18" charset="0"/>
              </a:rPr>
              <a:t>epitopes of antigen </a:t>
            </a:r>
            <a:r>
              <a:rPr lang="en-IN" sz="2000" dirty="0" smtClean="0">
                <a:latin typeface="Georgia" pitchFamily="18" charset="0"/>
              </a:rPr>
              <a:t>and </a:t>
            </a:r>
            <a:r>
              <a:rPr lang="en-IN" sz="2000" dirty="0" err="1" smtClean="0">
                <a:solidFill>
                  <a:srgbClr val="C00000"/>
                </a:solidFill>
                <a:latin typeface="Georgia" pitchFamily="18" charset="0"/>
              </a:rPr>
              <a:t>paratopes</a:t>
            </a:r>
            <a:r>
              <a:rPr lang="en-IN" sz="2000" dirty="0" smtClean="0">
                <a:solidFill>
                  <a:srgbClr val="C00000"/>
                </a:solidFill>
                <a:latin typeface="Georgia" pitchFamily="18" charset="0"/>
              </a:rPr>
              <a:t> of antibodies</a:t>
            </a:r>
            <a:r>
              <a:rPr lang="en-IN" sz="2000" dirty="0" smtClean="0">
                <a:latin typeface="Georgia" pitchFamily="18" charset="0"/>
              </a:rPr>
              <a:t>.</a:t>
            </a:r>
          </a:p>
          <a:p>
            <a:pPr marL="342900" indent="-342900">
              <a:buBlip>
                <a:blip r:embed="rId2"/>
              </a:buBlip>
            </a:pPr>
            <a:endParaRPr lang="en-IN" sz="2000" dirty="0" smtClean="0">
              <a:latin typeface="Georgia" pitchFamily="18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IN" sz="2000" dirty="0" smtClean="0">
                <a:latin typeface="Georgia" pitchFamily="18" charset="0"/>
              </a:rPr>
              <a:t>Binding takes place at the surface of the cell.</a:t>
            </a:r>
          </a:p>
          <a:p>
            <a:endParaRPr lang="en-IN" sz="2000" dirty="0">
              <a:latin typeface="Georgia" pitchFamily="18" charset="0"/>
            </a:endParaRPr>
          </a:p>
          <a:p>
            <a:pPr marL="342900" indent="-342900">
              <a:buBlip>
                <a:blip r:embed="rId2"/>
              </a:buBlip>
            </a:pPr>
            <a:endParaRPr lang="en-IN" sz="2000" dirty="0">
              <a:latin typeface="Georgia" pitchFamily="18" charset="0"/>
            </a:endParaRPr>
          </a:p>
          <a:p>
            <a:pPr marL="342900" indent="-342900">
              <a:buBlip>
                <a:blip r:embed="rId2"/>
              </a:buBlip>
            </a:pPr>
            <a:endParaRPr lang="en-IN" sz="2000" dirty="0">
              <a:latin typeface="Georgia" pitchFamily="18" charset="0"/>
            </a:endParaRPr>
          </a:p>
          <a:p>
            <a:endParaRPr lang="en-IN" sz="2000" dirty="0">
              <a:latin typeface="Georg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76672"/>
            <a:ext cx="3759831" cy="4711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498475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76672"/>
            <a:ext cx="813690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Features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IN" sz="2000" dirty="0" smtClean="0">
                <a:latin typeface="Georgia" pitchFamily="18" charset="0"/>
              </a:rPr>
              <a:t>Immune complex</a:t>
            </a:r>
            <a:endParaRPr lang="en-IN" sz="2000" dirty="0">
              <a:latin typeface="Georgia" pitchFamily="18" charset="0"/>
            </a:endParaRPr>
          </a:p>
          <a:p>
            <a:pPr marL="1200150" lvl="2" indent="-285750">
              <a:buFont typeface="Wingdings" pitchFamily="2" charset="2"/>
              <a:buChar char="Ø"/>
            </a:pPr>
            <a:r>
              <a:rPr lang="en-IN" sz="2000" dirty="0" smtClean="0">
                <a:latin typeface="Georgia" pitchFamily="18" charset="0"/>
              </a:rPr>
              <a:t>Specificity of Ag – </a:t>
            </a:r>
            <a:r>
              <a:rPr lang="en-IN" sz="2000" dirty="0" err="1" smtClean="0">
                <a:latin typeface="Georgia" pitchFamily="18" charset="0"/>
              </a:rPr>
              <a:t>Ab</a:t>
            </a:r>
            <a:r>
              <a:rPr lang="en-IN" sz="2000" dirty="0" smtClean="0">
                <a:latin typeface="Georgia" pitchFamily="18" charset="0"/>
              </a:rPr>
              <a:t> reactions</a:t>
            </a:r>
            <a:endParaRPr lang="en-IN" sz="2000" dirty="0">
              <a:latin typeface="Georgia" pitchFamily="18" charset="0"/>
            </a:endParaRPr>
          </a:p>
          <a:p>
            <a:pPr marL="1200150" lvl="2" indent="-285750">
              <a:buFont typeface="Wingdings" pitchFamily="2" charset="2"/>
              <a:buChar char="Ø"/>
            </a:pPr>
            <a:r>
              <a:rPr lang="en-IN" sz="2000" dirty="0" smtClean="0">
                <a:latin typeface="Georgia" pitchFamily="18" charset="0"/>
              </a:rPr>
              <a:t>Binding sites of antigen and antibody</a:t>
            </a:r>
            <a:endParaRPr lang="en-IN" sz="2000" dirty="0">
              <a:latin typeface="Georgia" pitchFamily="18" charset="0"/>
            </a:endParaRPr>
          </a:p>
          <a:p>
            <a:pPr marL="1200150" lvl="2" indent="-285750">
              <a:buFont typeface="Wingdings" pitchFamily="2" charset="2"/>
              <a:buChar char="Ø"/>
            </a:pPr>
            <a:r>
              <a:rPr lang="en-IN" sz="2000" dirty="0" smtClean="0">
                <a:latin typeface="Georgia" pitchFamily="18" charset="0"/>
              </a:rPr>
              <a:t>Binding forces of antigen and antibody</a:t>
            </a:r>
            <a:endParaRPr lang="en-IN" sz="2000" dirty="0">
              <a:latin typeface="Georgia" pitchFamily="18" charset="0"/>
            </a:endParaRPr>
          </a:p>
          <a:p>
            <a:pPr marL="1200150" lvl="2" indent="-285750">
              <a:buFont typeface="Wingdings" pitchFamily="2" charset="2"/>
              <a:buChar char="Ø"/>
            </a:pPr>
            <a:r>
              <a:rPr lang="en-IN" sz="2000" dirty="0" smtClean="0">
                <a:latin typeface="Georgia" pitchFamily="18" charset="0"/>
              </a:rPr>
              <a:t>Avidity</a:t>
            </a:r>
            <a:endParaRPr lang="en-IN" sz="2000" dirty="0">
              <a:latin typeface="Georgia" pitchFamily="18" charset="0"/>
            </a:endParaRPr>
          </a:p>
          <a:p>
            <a:pPr marL="1200150" lvl="2" indent="-285750">
              <a:buFont typeface="Wingdings" pitchFamily="2" charset="2"/>
              <a:buChar char="Ø"/>
            </a:pPr>
            <a:r>
              <a:rPr lang="en-IN" sz="2000" dirty="0" smtClean="0">
                <a:latin typeface="Georgia" pitchFamily="18" charset="0"/>
              </a:rPr>
              <a:t>Bonus effect</a:t>
            </a:r>
            <a:endParaRPr lang="en-IN" sz="2000" dirty="0">
              <a:latin typeface="Georgia" pitchFamily="18" charset="0"/>
            </a:endParaRPr>
          </a:p>
          <a:p>
            <a:pPr marL="1200150" lvl="2" indent="-285750">
              <a:buFont typeface="Wingdings" pitchFamily="2" charset="2"/>
              <a:buChar char="Ø"/>
            </a:pPr>
            <a:r>
              <a:rPr lang="en-IN" sz="2000" dirty="0" smtClean="0">
                <a:latin typeface="Georgia" pitchFamily="18" charset="0"/>
              </a:rPr>
              <a:t>Cross reaction</a:t>
            </a:r>
          </a:p>
          <a:p>
            <a:pPr marL="285750" indent="-285750">
              <a:buFont typeface="Wingdings" pitchFamily="2" charset="2"/>
              <a:buChar char="Ø"/>
            </a:pPr>
            <a:endParaRPr lang="en-IN" sz="2000" dirty="0">
              <a:solidFill>
                <a:schemeClr val="accent6">
                  <a:lumMod val="75000"/>
                </a:schemeClr>
              </a:solidFill>
              <a:latin typeface="Georgia" pitchFamily="18" charset="0"/>
            </a:endParaRPr>
          </a:p>
          <a:p>
            <a:r>
              <a:rPr lang="en-IN" sz="20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1. Immune complex</a:t>
            </a:r>
          </a:p>
          <a:p>
            <a:r>
              <a:rPr lang="en-IN" sz="2000" b="1" dirty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Antibody binds with the antigen to form a complex molecule called Immune complex or Ag-</a:t>
            </a:r>
            <a:r>
              <a:rPr lang="en-IN" sz="2000" dirty="0" err="1" smtClean="0">
                <a:latin typeface="Georgia" pitchFamily="18" charset="0"/>
              </a:rPr>
              <a:t>Ab</a:t>
            </a:r>
            <a:r>
              <a:rPr lang="en-IN" sz="2000" dirty="0" smtClean="0">
                <a:latin typeface="Georgia" pitchFamily="18" charset="0"/>
              </a:rPr>
              <a:t> complex.</a:t>
            </a:r>
          </a:p>
          <a:p>
            <a:endParaRPr lang="en-IN" sz="2000" b="1" dirty="0">
              <a:latin typeface="Georgia" pitchFamily="18" charset="0"/>
            </a:endParaRPr>
          </a:p>
          <a:p>
            <a:endParaRPr lang="en-IN" sz="2000" b="1" dirty="0" smtClean="0">
              <a:latin typeface="Georgia" pitchFamily="18" charset="0"/>
            </a:endParaRPr>
          </a:p>
          <a:p>
            <a:endParaRPr lang="en-IN" sz="2000" b="1" dirty="0">
              <a:latin typeface="Georgia" pitchFamily="18" charset="0"/>
            </a:endParaRPr>
          </a:p>
          <a:p>
            <a:r>
              <a:rPr lang="en-IN" sz="2000" b="1" dirty="0" smtClean="0">
                <a:latin typeface="Georgia" pitchFamily="18" charset="0"/>
              </a:rPr>
              <a:t>2. </a:t>
            </a:r>
            <a:r>
              <a:rPr lang="en-IN" sz="2000" b="1" dirty="0" smtClean="0">
                <a:solidFill>
                  <a:srgbClr val="C00000"/>
                </a:solidFill>
                <a:latin typeface="Georgia" pitchFamily="18" charset="0"/>
              </a:rPr>
              <a:t>Specificity of Ag-</a:t>
            </a:r>
            <a:r>
              <a:rPr lang="en-IN" sz="2000" b="1" dirty="0" err="1" smtClean="0">
                <a:solidFill>
                  <a:srgbClr val="C00000"/>
                </a:solidFill>
                <a:latin typeface="Georgia" pitchFamily="18" charset="0"/>
              </a:rPr>
              <a:t>Ab</a:t>
            </a:r>
            <a:r>
              <a:rPr lang="en-IN" sz="2000" b="1" dirty="0" smtClean="0">
                <a:solidFill>
                  <a:srgbClr val="C00000"/>
                </a:solidFill>
                <a:latin typeface="Georgia" pitchFamily="18" charset="0"/>
              </a:rPr>
              <a:t> Reaction</a:t>
            </a:r>
          </a:p>
          <a:p>
            <a:r>
              <a:rPr lang="en-IN" sz="2000" dirty="0">
                <a:solidFill>
                  <a:srgbClr val="C00000"/>
                </a:solidFill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Reaction is highly specific. Specificity refers to discriminate ability of a particular antibody to combine with only one type of antigen. Each antigen has a separate antibody. </a:t>
            </a:r>
            <a:r>
              <a:rPr lang="en-IN" sz="2000" smtClean="0">
                <a:latin typeface="Georgia" pitchFamily="18" charset="0"/>
              </a:rPr>
              <a:t>(Lock </a:t>
            </a:r>
            <a:r>
              <a:rPr lang="en-IN" sz="2000" dirty="0" smtClean="0">
                <a:latin typeface="Georgia" pitchFamily="18" charset="0"/>
              </a:rPr>
              <a:t>&amp; Key system)</a:t>
            </a:r>
            <a:endParaRPr lang="en-IN" sz="2000" b="1" dirty="0"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5736" y="4579591"/>
            <a:ext cx="4896544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 dirty="0" smtClean="0">
                <a:latin typeface="Georgia" pitchFamily="18" charset="0"/>
              </a:rPr>
              <a:t>Ag + </a:t>
            </a:r>
            <a:r>
              <a:rPr lang="en-IN" sz="2000" dirty="0" err="1" smtClean="0">
                <a:latin typeface="Georgia" pitchFamily="18" charset="0"/>
              </a:rPr>
              <a:t>Ab</a:t>
            </a:r>
            <a:r>
              <a:rPr lang="en-IN" sz="2000" dirty="0" smtClean="0">
                <a:latin typeface="Georgia" pitchFamily="18" charset="0"/>
              </a:rPr>
              <a:t>  </a:t>
            </a:r>
            <a:r>
              <a:rPr lang="en-IN" sz="2000" dirty="0"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          Ag-</a:t>
            </a:r>
            <a:r>
              <a:rPr lang="en-IN" sz="2000" dirty="0" err="1" smtClean="0">
                <a:latin typeface="Georgia" pitchFamily="18" charset="0"/>
              </a:rPr>
              <a:t>Ab</a:t>
            </a:r>
            <a:r>
              <a:rPr lang="en-IN" sz="2000" dirty="0" smtClean="0">
                <a:latin typeface="Georgia" pitchFamily="18" charset="0"/>
              </a:rPr>
              <a:t> complex</a:t>
            </a:r>
            <a:endParaRPr lang="en-IN" sz="2000" dirty="0">
              <a:latin typeface="Georgia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63888" y="4779646"/>
            <a:ext cx="97210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255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835292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solidFill>
                  <a:srgbClr val="C00000"/>
                </a:solidFill>
                <a:latin typeface="Georgia" pitchFamily="18" charset="0"/>
              </a:rPr>
              <a:t>3. Binding sites of Antigen and antibody</a:t>
            </a:r>
          </a:p>
          <a:p>
            <a:r>
              <a:rPr lang="en-IN" sz="2000" b="1" dirty="0">
                <a:solidFill>
                  <a:srgbClr val="C00000"/>
                </a:solidFill>
                <a:latin typeface="Georgia" pitchFamily="18" charset="0"/>
              </a:rPr>
              <a:t>	</a:t>
            </a:r>
            <a:r>
              <a:rPr lang="en-IN" sz="2000" dirty="0" smtClean="0">
                <a:solidFill>
                  <a:schemeClr val="accent6"/>
                </a:solidFill>
                <a:latin typeface="Georgia" pitchFamily="18" charset="0"/>
              </a:rPr>
              <a:t>Epitope or Antigenic determinant </a:t>
            </a:r>
            <a:r>
              <a:rPr lang="en-IN" sz="2000" dirty="0" smtClean="0">
                <a:latin typeface="Georgia" pitchFamily="18" charset="0"/>
              </a:rPr>
              <a:t>- Part of antigen which combines with antibody (10 -15).</a:t>
            </a:r>
          </a:p>
          <a:p>
            <a:endParaRPr lang="en-IN" sz="2000" dirty="0">
              <a:latin typeface="Georgia" pitchFamily="18" charset="0"/>
            </a:endParaRPr>
          </a:p>
          <a:p>
            <a:r>
              <a:rPr lang="en-IN" sz="2000" dirty="0" smtClean="0">
                <a:latin typeface="Georgia" pitchFamily="18" charset="0"/>
              </a:rPr>
              <a:t>	 </a:t>
            </a:r>
            <a:r>
              <a:rPr lang="en-IN" sz="2000" dirty="0" err="1" smtClean="0">
                <a:solidFill>
                  <a:schemeClr val="accent6"/>
                </a:solidFill>
                <a:latin typeface="Georgia" pitchFamily="18" charset="0"/>
              </a:rPr>
              <a:t>Paratope</a:t>
            </a:r>
            <a:r>
              <a:rPr lang="en-IN" sz="2000" dirty="0" smtClean="0">
                <a:solidFill>
                  <a:schemeClr val="accent6"/>
                </a:solidFill>
                <a:latin typeface="Georgia" pitchFamily="18" charset="0"/>
              </a:rPr>
              <a:t> or antigen binding site</a:t>
            </a:r>
            <a:r>
              <a:rPr lang="en-IN" sz="2000" dirty="0" smtClean="0">
                <a:latin typeface="Georgia" pitchFamily="18" charset="0"/>
              </a:rPr>
              <a:t> - Part of antibody which combines with antigen. Antibodies are bivalent or multivalent.</a:t>
            </a:r>
          </a:p>
          <a:p>
            <a:endParaRPr lang="en-IN" sz="2000" dirty="0">
              <a:latin typeface="Georgia" pitchFamily="18" charset="0"/>
            </a:endParaRPr>
          </a:p>
          <a:p>
            <a:endParaRPr lang="en-IN" sz="20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endParaRPr lang="en-IN" sz="2000" b="1" dirty="0">
              <a:solidFill>
                <a:srgbClr val="C00000"/>
              </a:solidFill>
              <a:latin typeface="Georgia" pitchFamily="18" charset="0"/>
            </a:endParaRPr>
          </a:p>
          <a:p>
            <a:endParaRPr lang="en-IN" sz="20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endParaRPr lang="en-IN" sz="2000" b="1" dirty="0">
              <a:solidFill>
                <a:srgbClr val="C00000"/>
              </a:solidFill>
              <a:latin typeface="Georgia" pitchFamily="18" charset="0"/>
            </a:endParaRPr>
          </a:p>
          <a:p>
            <a:endParaRPr lang="en-IN" sz="20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endParaRPr lang="en-IN" sz="2000" b="1" dirty="0">
              <a:solidFill>
                <a:srgbClr val="C00000"/>
              </a:solidFill>
              <a:latin typeface="Georgia" pitchFamily="18" charset="0"/>
            </a:endParaRPr>
          </a:p>
          <a:p>
            <a:endParaRPr lang="en-IN" sz="20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endParaRPr lang="en-IN" sz="20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endParaRPr lang="en-IN" sz="2000" b="1" dirty="0">
              <a:solidFill>
                <a:srgbClr val="C00000"/>
              </a:solidFill>
              <a:latin typeface="Georgia" pitchFamily="18" charset="0"/>
            </a:endParaRPr>
          </a:p>
          <a:p>
            <a:r>
              <a:rPr lang="en-IN" sz="2000" b="1" dirty="0" smtClean="0">
                <a:solidFill>
                  <a:srgbClr val="C00000"/>
                </a:solidFill>
                <a:latin typeface="Georgia" pitchFamily="18" charset="0"/>
              </a:rPr>
              <a:t>4. Binding forces of Antigen and Antibody</a:t>
            </a:r>
          </a:p>
          <a:p>
            <a:r>
              <a:rPr lang="en-IN" sz="2000" dirty="0">
                <a:latin typeface="Georgia" pitchFamily="18" charset="0"/>
              </a:rPr>
              <a:t> </a:t>
            </a:r>
            <a:r>
              <a:rPr lang="en-IN" sz="2000" dirty="0" smtClean="0">
                <a:latin typeface="Georgia" pitchFamily="18" charset="0"/>
              </a:rPr>
              <a:t>         Binding is due to three factors: </a:t>
            </a:r>
          </a:p>
          <a:p>
            <a:endParaRPr lang="en-IN" sz="2000" dirty="0" smtClean="0">
              <a:latin typeface="Georgia" pitchFamily="18" charset="0"/>
            </a:endParaRPr>
          </a:p>
          <a:p>
            <a:r>
              <a:rPr lang="en-IN" sz="2000" dirty="0">
                <a:latin typeface="Georgia" pitchFamily="18" charset="0"/>
              </a:rPr>
              <a:t>	 </a:t>
            </a:r>
            <a:r>
              <a:rPr lang="en-IN" sz="2000" dirty="0" smtClean="0">
                <a:latin typeface="Georgia" pitchFamily="18" charset="0"/>
              </a:rPr>
              <a:t>  </a:t>
            </a:r>
            <a:r>
              <a:rPr lang="en-IN" sz="2000" b="1" dirty="0" smtClean="0">
                <a:latin typeface="Georgia" pitchFamily="18" charset="0"/>
              </a:rPr>
              <a:t>a) Closeness between antigen and antibody</a:t>
            </a:r>
          </a:p>
          <a:p>
            <a:r>
              <a:rPr lang="en-IN" sz="2000" dirty="0"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	When they are closely fit the strength of binding is great.</a:t>
            </a:r>
            <a:endParaRPr lang="en-IN" sz="2000" dirty="0">
              <a:latin typeface="Georg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64" r="-9964"/>
          <a:stretch/>
        </p:blipFill>
        <p:spPr>
          <a:xfrm>
            <a:off x="2483768" y="2245644"/>
            <a:ext cx="4752528" cy="3010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2427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latin typeface="Georgia" pitchFamily="18" charset="0"/>
              </a:rPr>
              <a:t> 	   b) Intermolecular forces</a:t>
            </a:r>
            <a:r>
              <a:rPr lang="en-IN" sz="2000" dirty="0" smtClean="0">
                <a:latin typeface="Georgia" pitchFamily="18" charset="0"/>
              </a:rPr>
              <a:t> – 4 types</a:t>
            </a:r>
          </a:p>
          <a:p>
            <a:endParaRPr lang="en-IN" sz="2000" dirty="0" smtClean="0">
              <a:latin typeface="Georgia" pitchFamily="18" charset="0"/>
            </a:endParaRPr>
          </a:p>
          <a:p>
            <a:r>
              <a:rPr lang="en-IN" sz="2000" dirty="0" smtClean="0">
                <a:latin typeface="Georgia" pitchFamily="18" charset="0"/>
              </a:rPr>
              <a:t>	   </a:t>
            </a:r>
            <a:r>
              <a:rPr lang="en-IN" sz="2000" b="1" dirty="0" smtClean="0">
                <a:latin typeface="Georgia" pitchFamily="18" charset="0"/>
              </a:rPr>
              <a:t>c) Affinity of antibody</a:t>
            </a:r>
          </a:p>
          <a:p>
            <a:r>
              <a:rPr lang="en-IN" sz="2000" dirty="0" smtClean="0">
                <a:latin typeface="Georgia" pitchFamily="18" charset="0"/>
              </a:rPr>
              <a:t>		The strength of a bond between a particular </a:t>
            </a:r>
            <a:r>
              <a:rPr lang="en-IN" sz="2000" dirty="0" err="1" smtClean="0">
                <a:latin typeface="Georgia" pitchFamily="18" charset="0"/>
              </a:rPr>
              <a:t>paratope</a:t>
            </a:r>
            <a:r>
              <a:rPr lang="en-IN" sz="2000" dirty="0" smtClean="0">
                <a:latin typeface="Georgia" pitchFamily="18" charset="0"/>
              </a:rPr>
              <a:t> of a antibody and a single antigenic determinant. It denotes binding capacity of an antibody with univalent antigen.</a:t>
            </a:r>
          </a:p>
          <a:p>
            <a:endParaRPr lang="en-IN" sz="20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endParaRPr lang="en-IN" sz="2000" dirty="0" smtClean="0">
              <a:latin typeface="Georgia" pitchFamily="18" charset="0"/>
            </a:endParaRPr>
          </a:p>
          <a:p>
            <a:r>
              <a:rPr lang="en-IN" sz="2000" dirty="0" smtClean="0">
                <a:latin typeface="Georgia" pitchFamily="18" charset="0"/>
              </a:rPr>
              <a:t>	</a:t>
            </a:r>
            <a:endParaRPr lang="en-IN" sz="2000" dirty="0"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2636912"/>
            <a:ext cx="41044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000" b="1" dirty="0" smtClean="0">
                <a:solidFill>
                  <a:srgbClr val="C00000"/>
                </a:solidFill>
                <a:latin typeface="Georgia" pitchFamily="18" charset="0"/>
              </a:rPr>
              <a:t>5. Avidity</a:t>
            </a:r>
          </a:p>
          <a:p>
            <a:pPr algn="just"/>
            <a:r>
              <a:rPr lang="en-IN" sz="2000" dirty="0" smtClean="0">
                <a:solidFill>
                  <a:srgbClr val="C00000"/>
                </a:solidFill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The combined strength of multiple bond interactions between multivalent antigens and multivalent antibodies.</a:t>
            </a:r>
          </a:p>
          <a:p>
            <a:pPr algn="just"/>
            <a:r>
              <a:rPr lang="en-IN" sz="2000" dirty="0" smtClean="0">
                <a:solidFill>
                  <a:srgbClr val="C00000"/>
                </a:solidFill>
                <a:latin typeface="Georgia" pitchFamily="18" charset="0"/>
              </a:rPr>
              <a:t>	</a:t>
            </a:r>
          </a:p>
          <a:p>
            <a:pPr algn="just"/>
            <a:r>
              <a:rPr lang="en-IN" sz="2000" dirty="0" smtClean="0">
                <a:solidFill>
                  <a:srgbClr val="C00000"/>
                </a:solidFill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It denotes overall capacity of antibodies to combine with multivalent antigens. </a:t>
            </a:r>
          </a:p>
          <a:p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20888"/>
            <a:ext cx="4176464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3452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404664"/>
            <a:ext cx="828092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>
                <a:latin typeface="Georgia" pitchFamily="18" charset="0"/>
              </a:rPr>
              <a:t>	</a:t>
            </a:r>
            <a:r>
              <a:rPr lang="en-IN" sz="2000" dirty="0" err="1" smtClean="0">
                <a:latin typeface="Georgia" pitchFamily="18" charset="0"/>
              </a:rPr>
              <a:t>Multivalency</a:t>
            </a:r>
            <a:r>
              <a:rPr lang="en-IN" sz="2000" dirty="0" smtClean="0">
                <a:latin typeface="Georgia" pitchFamily="18" charset="0"/>
              </a:rPr>
              <a:t> helps the antibodies to surround the pathogen on all sides so that all antigen cannot escape from the warfare of antibodies.</a:t>
            </a:r>
          </a:p>
          <a:p>
            <a:endParaRPr lang="en-IN" sz="2000" dirty="0" smtClean="0">
              <a:solidFill>
                <a:srgbClr val="C00000"/>
              </a:solidFill>
              <a:latin typeface="Georgia" pitchFamily="18" charset="0"/>
            </a:endParaRPr>
          </a:p>
          <a:p>
            <a:r>
              <a:rPr lang="en-IN" sz="2000" b="1" dirty="0" smtClean="0">
                <a:solidFill>
                  <a:srgbClr val="C00000"/>
                </a:solidFill>
                <a:latin typeface="Georgia" pitchFamily="18" charset="0"/>
              </a:rPr>
              <a:t>6. Bonus Effect</a:t>
            </a:r>
          </a:p>
          <a:p>
            <a:r>
              <a:rPr lang="en-IN" sz="2000" dirty="0" smtClean="0">
                <a:solidFill>
                  <a:srgbClr val="C00000"/>
                </a:solidFill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Giving extra strength to Ag-</a:t>
            </a:r>
            <a:r>
              <a:rPr lang="en-IN" sz="2000" dirty="0" err="1" smtClean="0">
                <a:latin typeface="Georgia" pitchFamily="18" charset="0"/>
              </a:rPr>
              <a:t>Ab</a:t>
            </a:r>
            <a:r>
              <a:rPr lang="en-IN" sz="2000" dirty="0" smtClean="0">
                <a:latin typeface="Georgia" pitchFamily="18" charset="0"/>
              </a:rPr>
              <a:t> complex by the binding of two antibodies and two antigen molecules.</a:t>
            </a:r>
          </a:p>
          <a:p>
            <a:r>
              <a:rPr lang="en-IN" dirty="0" smtClean="0"/>
              <a:t> 	</a:t>
            </a:r>
          </a:p>
          <a:p>
            <a:r>
              <a:rPr lang="en-IN" dirty="0"/>
              <a:t>	</a:t>
            </a:r>
            <a:r>
              <a:rPr lang="en-IN" sz="2000" dirty="0" smtClean="0">
                <a:latin typeface="Georgia" pitchFamily="18" charset="0"/>
              </a:rPr>
              <a:t>Here antigens are bridged by a single antibody. It increases the binding strength of antigen and antibody molecules.</a:t>
            </a:r>
          </a:p>
          <a:p>
            <a:endParaRPr lang="en-IN" sz="2000" dirty="0">
              <a:latin typeface="Georgia" pitchFamily="18" charset="0"/>
            </a:endParaRPr>
          </a:p>
          <a:p>
            <a:r>
              <a:rPr lang="en-IN" sz="2000" b="1" dirty="0" smtClean="0">
                <a:solidFill>
                  <a:srgbClr val="C00000"/>
                </a:solidFill>
                <a:latin typeface="Georgia" pitchFamily="18" charset="0"/>
              </a:rPr>
              <a:t>7. Cross Reaction</a:t>
            </a:r>
          </a:p>
          <a:p>
            <a:r>
              <a:rPr lang="en-IN" sz="2000" b="1" dirty="0">
                <a:solidFill>
                  <a:srgbClr val="C00000"/>
                </a:solidFill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The reaction of antigen with a closely related antibody.</a:t>
            </a:r>
          </a:p>
          <a:p>
            <a:r>
              <a:rPr lang="en-IN" sz="2000" b="1" dirty="0">
                <a:solidFill>
                  <a:srgbClr val="C00000"/>
                </a:solidFill>
                <a:latin typeface="Georgia" pitchFamily="18" charset="0"/>
              </a:rPr>
              <a:t>	</a:t>
            </a:r>
            <a:r>
              <a:rPr lang="en-IN" sz="2000" b="1" dirty="0" smtClean="0">
                <a:latin typeface="Georgia" pitchFamily="18" charset="0"/>
              </a:rPr>
              <a:t>Cross reactive antigen - </a:t>
            </a:r>
            <a:r>
              <a:rPr lang="en-IN" sz="2000" dirty="0" smtClean="0">
                <a:latin typeface="Georgia" pitchFamily="18" charset="0"/>
              </a:rPr>
              <a:t>The antigen which produces the cross reaction.</a:t>
            </a:r>
          </a:p>
          <a:p>
            <a:endParaRPr lang="en-IN" sz="2000" b="1" dirty="0">
              <a:solidFill>
                <a:srgbClr val="C00000"/>
              </a:solidFill>
              <a:latin typeface="Georgia" pitchFamily="18" charset="0"/>
            </a:endParaRPr>
          </a:p>
          <a:p>
            <a:r>
              <a:rPr lang="en-IN" sz="2000" b="1" dirty="0">
                <a:solidFill>
                  <a:srgbClr val="C00000"/>
                </a:solidFill>
                <a:latin typeface="Georgia" pitchFamily="18" charset="0"/>
              </a:rPr>
              <a:t>	</a:t>
            </a:r>
            <a:r>
              <a:rPr lang="en-IN" sz="2000" dirty="0" smtClean="0">
                <a:latin typeface="Georgia" pitchFamily="18" charset="0"/>
              </a:rPr>
              <a:t>It is due to the presence of one or more identical antigenic determinants.</a:t>
            </a:r>
            <a:endParaRPr lang="en-IN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941168"/>
            <a:ext cx="7992887" cy="16561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en-IN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Rockwell Extra Bold" pitchFamily="18" charset="0"/>
              </a:rPr>
              <a:t>Types of Antigen – Antibody Reactions</a:t>
            </a:r>
            <a:endParaRPr lang="en-IN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Rockwell Extra Bold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404664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>
                <a:latin typeface="Georgia" pitchFamily="18" charset="0"/>
              </a:rPr>
              <a:t>Brought about by the contact of antigen and antibody.</a:t>
            </a:r>
          </a:p>
          <a:p>
            <a:endParaRPr lang="en-IN" sz="2000" dirty="0">
              <a:latin typeface="Georgia" pitchFamily="18" charset="0"/>
            </a:endParaRPr>
          </a:p>
          <a:p>
            <a:r>
              <a:rPr lang="en-IN" sz="2000" dirty="0" smtClean="0">
                <a:latin typeface="Georgia" pitchFamily="18" charset="0"/>
              </a:rPr>
              <a:t>	This reaction leads to visible manifestations such as Agglutination, Precipitation, etc.</a:t>
            </a:r>
            <a:endParaRPr lang="en-IN" sz="2000" dirty="0">
              <a:latin typeface="Georg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792" y="2060848"/>
            <a:ext cx="3240360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IN" sz="2000" b="1" dirty="0" smtClean="0">
                <a:latin typeface="High Tower Text" pitchFamily="18" charset="0"/>
              </a:rPr>
              <a:t>Precipitation</a:t>
            </a:r>
          </a:p>
          <a:p>
            <a:pPr marL="457200" indent="-457200">
              <a:buAutoNum type="arabicPeriod"/>
            </a:pPr>
            <a:r>
              <a:rPr lang="en-IN" sz="2000" b="1" dirty="0" smtClean="0">
                <a:latin typeface="High Tower Text" pitchFamily="18" charset="0"/>
              </a:rPr>
              <a:t>Agglutination</a:t>
            </a:r>
          </a:p>
          <a:p>
            <a:pPr marL="457200" indent="-457200">
              <a:buAutoNum type="arabicPeriod"/>
            </a:pPr>
            <a:r>
              <a:rPr lang="en-IN" sz="2000" b="1" dirty="0" smtClean="0">
                <a:latin typeface="High Tower Text" pitchFamily="18" charset="0"/>
              </a:rPr>
              <a:t>Cytolysis</a:t>
            </a:r>
          </a:p>
          <a:p>
            <a:pPr marL="457200" indent="-457200">
              <a:buAutoNum type="arabicPeriod"/>
            </a:pPr>
            <a:r>
              <a:rPr lang="en-IN" sz="2000" b="1" dirty="0" smtClean="0">
                <a:latin typeface="High Tower Text" pitchFamily="18" charset="0"/>
              </a:rPr>
              <a:t>Complement fixation</a:t>
            </a:r>
          </a:p>
          <a:p>
            <a:pPr marL="457200" indent="-457200">
              <a:buAutoNum type="arabicPeriod"/>
            </a:pPr>
            <a:r>
              <a:rPr lang="en-IN" sz="2000" b="1" dirty="0" smtClean="0">
                <a:latin typeface="High Tower Text" pitchFamily="18" charset="0"/>
              </a:rPr>
              <a:t>Flocculation</a:t>
            </a:r>
          </a:p>
          <a:p>
            <a:pPr marL="457200" indent="-457200">
              <a:buAutoNum type="arabicPeriod"/>
            </a:pPr>
            <a:r>
              <a:rPr lang="en-IN" sz="2000" b="1" dirty="0" err="1" smtClean="0">
                <a:latin typeface="High Tower Text" pitchFamily="18" charset="0"/>
              </a:rPr>
              <a:t>Opsonization</a:t>
            </a:r>
            <a:endParaRPr lang="en-IN" sz="2000" b="1" dirty="0" smtClean="0">
              <a:latin typeface="High Tower Text" pitchFamily="18" charset="0"/>
            </a:endParaRPr>
          </a:p>
          <a:p>
            <a:pPr marL="457200" indent="-457200">
              <a:buAutoNum type="arabicPeriod"/>
            </a:pPr>
            <a:r>
              <a:rPr lang="en-IN" sz="2000" b="1" dirty="0" smtClean="0">
                <a:latin typeface="High Tower Text" pitchFamily="18" charset="0"/>
              </a:rPr>
              <a:t>Immunofluorescence</a:t>
            </a:r>
            <a:endParaRPr lang="en-IN" sz="2000" b="1" dirty="0">
              <a:latin typeface="High Tower Tex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5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446</TotalTime>
  <Words>470</Words>
  <Application>Microsoft Office PowerPoint</Application>
  <PresentationFormat>On-screen Show (4:3)</PresentationFormat>
  <Paragraphs>264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Slipstream</vt:lpstr>
      <vt:lpstr>Antigen and Antibody Interactions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Antigen – Antibody Reactions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Antigen and Antibody Interactions</dc:title>
  <dc:creator>Fasila</dc:creator>
  <cp:lastModifiedBy>Fasila</cp:lastModifiedBy>
  <cp:revision>46</cp:revision>
  <dcterms:created xsi:type="dcterms:W3CDTF">2020-07-14T13:55:37Z</dcterms:created>
  <dcterms:modified xsi:type="dcterms:W3CDTF">2020-07-15T04:42:50Z</dcterms:modified>
</cp:coreProperties>
</file>