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81" r:id="rId6"/>
    <p:sldId id="279" r:id="rId7"/>
    <p:sldId id="280" r:id="rId8"/>
    <p:sldId id="261" r:id="rId9"/>
    <p:sldId id="282" r:id="rId10"/>
    <p:sldId id="262" r:id="rId11"/>
    <p:sldId id="263" r:id="rId12"/>
    <p:sldId id="264" r:id="rId13"/>
    <p:sldId id="274" r:id="rId14"/>
    <p:sldId id="266" r:id="rId15"/>
    <p:sldId id="269" r:id="rId16"/>
    <p:sldId id="278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0A7FC-3AD6-4552-BCD2-4F279E3CD5A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94251-66D9-4EC9-B689-FDF3FBB8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3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94251-66D9-4EC9-B689-FDF3FBB811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9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D265-8063-49CB-AA9D-38A4F57E2197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07D-304B-4356-9D43-6452999A1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3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D265-8063-49CB-AA9D-38A4F57E2197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07D-304B-4356-9D43-6452999A1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D265-8063-49CB-AA9D-38A4F57E2197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07D-304B-4356-9D43-6452999A1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D265-8063-49CB-AA9D-38A4F57E2197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07D-304B-4356-9D43-6452999A1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46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D265-8063-49CB-AA9D-38A4F57E2197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07D-304B-4356-9D43-6452999A1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94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D265-8063-49CB-AA9D-38A4F57E2197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07D-304B-4356-9D43-6452999A1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82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D265-8063-49CB-AA9D-38A4F57E2197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07D-304B-4356-9D43-6452999A1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D265-8063-49CB-AA9D-38A4F57E2197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07D-304B-4356-9D43-6452999A1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0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D265-8063-49CB-AA9D-38A4F57E2197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07D-304B-4356-9D43-6452999A1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0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D265-8063-49CB-AA9D-38A4F57E2197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07D-304B-4356-9D43-6452999A1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0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D265-8063-49CB-AA9D-38A4F57E2197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07D-304B-4356-9D43-6452999A1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1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D265-8063-49CB-AA9D-38A4F57E2197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07D-304B-4356-9D43-6452999A1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7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D265-8063-49CB-AA9D-38A4F57E2197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07D-304B-4356-9D43-6452999A1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0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D265-8063-49CB-AA9D-38A4F57E2197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07D-304B-4356-9D43-6452999A1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D265-8063-49CB-AA9D-38A4F57E2197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07D-304B-4356-9D43-6452999A1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0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D265-8063-49CB-AA9D-38A4F57E2197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07D-304B-4356-9D43-6452999A1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4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8717D265-8063-49CB-AA9D-38A4F57E2197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0345107D-304B-4356-9D43-6452999A1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2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717D265-8063-49CB-AA9D-38A4F57E2197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345107D-304B-4356-9D43-6452999A1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70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746" y="1600200"/>
            <a:ext cx="7510506" cy="27567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       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7300" dirty="0" smtClean="0">
                <a:latin typeface="Algerian" panose="04020705040A02060702" pitchFamily="82" charset="0"/>
              </a:rPr>
              <a:t>READING TYPES</a:t>
            </a:r>
            <a:br>
              <a:rPr lang="en-US" sz="7300" dirty="0" smtClean="0">
                <a:latin typeface="Algerian" panose="04020705040A02060702" pitchFamily="82" charset="0"/>
              </a:rPr>
            </a:br>
            <a:r>
              <a:rPr lang="en-US" sz="7300" dirty="0" smtClean="0">
                <a:latin typeface="Algerian" panose="04020705040A02060702" pitchFamily="82" charset="0"/>
              </a:rPr>
              <a:t> </a:t>
            </a:r>
            <a:br>
              <a:rPr lang="en-US" sz="7300" dirty="0" smtClean="0">
                <a:latin typeface="Algerian" panose="04020705040A02060702" pitchFamily="82" charset="0"/>
              </a:rPr>
            </a:br>
            <a:r>
              <a:rPr lang="en-US" sz="4400" dirty="0" smtClean="0">
                <a:latin typeface="Algerian" panose="04020705040A02060702" pitchFamily="82" charset="0"/>
              </a:rPr>
              <a:t>SKIMMING  </a:t>
            </a:r>
            <a:br>
              <a:rPr lang="en-US" sz="4400" dirty="0" smtClean="0">
                <a:latin typeface="Algerian" panose="04020705040A02060702" pitchFamily="82" charset="0"/>
              </a:rPr>
            </a:br>
            <a:r>
              <a:rPr lang="en-US" sz="4400" dirty="0" smtClean="0">
                <a:latin typeface="Algerian" panose="04020705040A02060702" pitchFamily="82" charset="0"/>
              </a:rPr>
              <a:t>&amp; </a:t>
            </a:r>
            <a:br>
              <a:rPr lang="en-US" sz="4400" dirty="0" smtClean="0">
                <a:latin typeface="Algerian" panose="04020705040A02060702" pitchFamily="82" charset="0"/>
              </a:rPr>
            </a:br>
            <a:r>
              <a:rPr lang="en-US" sz="4400" dirty="0" smtClean="0">
                <a:latin typeface="Algerian" panose="04020705040A02060702" pitchFamily="82" charset="0"/>
              </a:rPr>
              <a:t>SCANNING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221" y="3124200"/>
            <a:ext cx="7943557" cy="3429000"/>
          </a:xfrm>
        </p:spPr>
        <p:txBody>
          <a:bodyPr>
            <a:noAutofit/>
          </a:bodyPr>
          <a:lstStyle/>
          <a:p>
            <a:endParaRPr lang="en-US" sz="3200" b="1" i="1" dirty="0">
              <a:solidFill>
                <a:schemeClr val="tx1"/>
              </a:solidFill>
            </a:endParaRPr>
          </a:p>
          <a:p>
            <a:r>
              <a:rPr lang="en-US" sz="3200" b="1" i="1" dirty="0">
                <a:solidFill>
                  <a:schemeClr val="tx1"/>
                </a:solidFill>
              </a:rPr>
              <a:t> </a:t>
            </a:r>
          </a:p>
          <a:p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C8DFE-E827-7C2B-2A83-2304FA41EB8C}"/>
              </a:ext>
            </a:extLst>
          </p:cNvPr>
          <p:cNvSpPr txBox="1"/>
          <p:nvPr/>
        </p:nvSpPr>
        <p:spPr>
          <a:xfrm flipH="1">
            <a:off x="5867400" y="4798874"/>
            <a:ext cx="3932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Nisha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</a:t>
            </a:r>
          </a:p>
          <a:p>
            <a:pPr algn="l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English </a:t>
            </a:r>
          </a:p>
          <a:p>
            <a:pPr algn="l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Jamal Mohamed College </a:t>
            </a:r>
          </a:p>
          <a:p>
            <a:pPr algn="l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Trichy-20 </a:t>
            </a: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8686800" cy="3810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600" dirty="0"/>
              <a:t>Scanning – quick eye movements to find important information .</a:t>
            </a:r>
          </a:p>
          <a:p>
            <a:pPr algn="l">
              <a:buFont typeface="Wingdings" pitchFamily="2" charset="2"/>
              <a:buChar char="ü"/>
            </a:pPr>
            <a:r>
              <a:rPr lang="en-US" sz="2600" dirty="0"/>
              <a:t>Scanning is used to such as a name. date. Symbol, formula ,</a:t>
            </a:r>
          </a:p>
          <a:p>
            <a:pPr algn="l">
              <a:buFont typeface="Wingdings" pitchFamily="2" charset="2"/>
              <a:buChar char="ü"/>
            </a:pPr>
            <a:r>
              <a:rPr lang="en-US" sz="2600" dirty="0"/>
              <a:t>Little information –long term memory </a:t>
            </a:r>
          </a:p>
          <a:p>
            <a:pPr algn="l">
              <a:buFont typeface="Wingdings" pitchFamily="2" charset="2"/>
              <a:buChar char="ü"/>
            </a:pPr>
            <a:r>
              <a:rPr lang="en-US" sz="2600" dirty="0"/>
              <a:t>Scanning – uses technical scientific or professional to locate specific information. </a:t>
            </a:r>
          </a:p>
          <a:p>
            <a:pPr algn="l">
              <a:buFont typeface="Wingdings" pitchFamily="2" charset="2"/>
              <a:buChar char="ü"/>
            </a:pPr>
            <a:r>
              <a:rPr lang="en-US" sz="2600" dirty="0"/>
              <a:t>Scanning is a valuable skill second language learners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457200"/>
            <a:ext cx="4919706" cy="9144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>
                <a:latin typeface="Algerian" panose="04020705040A02060702" pitchFamily="82" charset="0"/>
              </a:rPr>
              <a:t>SCANNING USES</a:t>
            </a:r>
            <a:endParaRPr lang="en-US" sz="3200" b="1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8001000" cy="838199"/>
          </a:xfrm>
        </p:spPr>
        <p:txBody>
          <a:bodyPr/>
          <a:lstStyle/>
          <a:p>
            <a:pPr algn="ctr"/>
            <a:r>
              <a:rPr lang="en-US" b="1" dirty="0"/>
              <a:t>READING TIPS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610600" cy="5562600"/>
          </a:xfrm>
        </p:spPr>
        <p:txBody>
          <a:bodyPr>
            <a:noAutofit/>
          </a:bodyPr>
          <a:lstStyle/>
          <a:p>
            <a:pPr marL="512064" indent="-457200" algn="l">
              <a:buFont typeface="Wingdings" pitchFamily="2" charset="2"/>
              <a:buChar char="v"/>
            </a:pPr>
            <a:r>
              <a:rPr lang="en-US" sz="2400" dirty="0"/>
              <a:t>As soon as you define the topic – “ What general point does the author want to make about this topic? – You can answer that question  - found the main idea . </a:t>
            </a:r>
          </a:p>
          <a:p>
            <a:pPr marL="512064" indent="-457200" algn="l">
              <a:buFont typeface="Wingdings" pitchFamily="2" charset="2"/>
              <a:buChar char="v"/>
            </a:pPr>
            <a:r>
              <a:rPr lang="en-US" sz="2400" dirty="0"/>
              <a:t>Most main ideas – suggested early on in a reading – special attention – the first third of any passage, article , or chapter – clearest expression of the main idea . </a:t>
            </a:r>
          </a:p>
          <a:p>
            <a:pPr marL="512064" indent="-457200" algn="l">
              <a:buFont typeface="Wingdings" pitchFamily="2" charset="2"/>
              <a:buChar char="v"/>
            </a:pPr>
            <a:r>
              <a:rPr lang="en-US" sz="2400" dirty="0"/>
              <a:t>Pay attention to any idea – repeated in different ways- Author returns same thought in several different sentences or paragraphs – main idea .</a:t>
            </a:r>
          </a:p>
          <a:p>
            <a:pPr marL="512064" indent="-457200" algn="l">
              <a:buFont typeface="Wingdings" pitchFamily="2" charset="2"/>
              <a:buChar char="v"/>
            </a:pPr>
            <a:r>
              <a:rPr lang="en-US" sz="2400" dirty="0"/>
              <a:t>Once you feel sure – found the main idea – examples , reasons , facts included in the reading  - evidence or explanation in support of the main idea you have in mind.</a:t>
            </a:r>
          </a:p>
          <a:p>
            <a:pPr marL="512064" indent="-457200" algn="l">
              <a:buFont typeface="Wingdings" pitchFamily="2" charset="2"/>
              <a:buChar char="v"/>
            </a:pPr>
            <a:r>
              <a:rPr lang="en-US" sz="2400" dirty="0"/>
              <a:t>The main idea of a passage can be expressed any number of ways – author only give a good title for any passage 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229600" cy="4572000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pPr algn="l">
              <a:buFont typeface="Wingdings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The </a:t>
            </a:r>
            <a:r>
              <a:rPr lang="en-US" sz="2600" dirty="0"/>
              <a:t>reader must get a maximum understanding of main ideas and their relationship </a:t>
            </a:r>
            <a:r>
              <a:rPr lang="en-US" sz="2600" dirty="0" smtClean="0"/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600" dirty="0" smtClean="0"/>
              <a:t> </a:t>
            </a:r>
            <a:r>
              <a:rPr lang="en-US" sz="2600" dirty="0"/>
              <a:t>There are two methods: </a:t>
            </a:r>
          </a:p>
          <a:p>
            <a:pPr algn="l"/>
            <a:r>
              <a:rPr lang="en-US" sz="2600" b="1" dirty="0"/>
              <a:t>                     1) SQ3R</a:t>
            </a:r>
          </a:p>
          <a:p>
            <a:pPr algn="l"/>
            <a:r>
              <a:rPr lang="en-US" sz="2600" b="1" dirty="0"/>
              <a:t>                     2) SQ4R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5490" y="914400"/>
            <a:ext cx="3300620" cy="522003"/>
          </a:xfrm>
        </p:spPr>
        <p:txBody>
          <a:bodyPr/>
          <a:lstStyle/>
          <a:p>
            <a:r>
              <a:rPr lang="en-US" b="1" dirty="0">
                <a:latin typeface="Algerian" panose="04020705040A02060702" pitchFamily="82" charset="0"/>
              </a:rPr>
              <a:t>STUDY READING </a:t>
            </a:r>
            <a:endParaRPr lang="en-IN" b="1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185CAA-EFF6-4AAF-A1E8-BA66BEE2B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29" y="1371600"/>
            <a:ext cx="67056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591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74D951-5DE7-4ACD-BCB2-B5F9E502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001000" cy="799306"/>
          </a:xfrm>
        </p:spPr>
        <p:txBody>
          <a:bodyPr>
            <a:normAutofit/>
          </a:bodyPr>
          <a:lstStyle/>
          <a:p>
            <a:r>
              <a:rPr lang="en-IN" sz="3600" b="1" dirty="0"/>
              <a:t>WHAT IS SQ4R READING METHOD ?</a:t>
            </a:r>
            <a:endParaRPr lang="en-US" sz="36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656068-A362-40B8-B5A6-27C04B412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4770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1"/>
            <a:ext cx="3986420" cy="914400"/>
          </a:xfrm>
        </p:spPr>
        <p:txBody>
          <a:bodyPr/>
          <a:lstStyle/>
          <a:p>
            <a:r>
              <a:rPr lang="en-US" b="1" dirty="0">
                <a:latin typeface="Algerian" panose="04020705040A02060702" pitchFamily="82" charset="0"/>
              </a:rPr>
              <a:t>CRITICAL READING </a:t>
            </a:r>
            <a:endParaRPr lang="en-IN" b="1" dirty="0">
              <a:latin typeface="Algerian" panose="04020705040A020607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52600"/>
            <a:ext cx="7772400" cy="4919664"/>
          </a:xfrm>
        </p:spPr>
        <p:txBody>
          <a:bodyPr>
            <a:normAutofit/>
          </a:bodyPr>
          <a:lstStyle/>
          <a:p>
            <a:pPr algn="l"/>
            <a:r>
              <a:rPr lang="en-US" sz="2600" dirty="0"/>
              <a:t>Here you question , analyze , and evaluate the text – use critical – thinking skills to : </a:t>
            </a:r>
          </a:p>
          <a:p>
            <a:pPr algn="l"/>
            <a:r>
              <a:rPr lang="en-US" sz="2600" dirty="0"/>
              <a:t>        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dirty="0"/>
              <a:t> differentiate between fact and opinion 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dirty="0"/>
              <a:t>  recognize author’s purpose in writing 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dirty="0"/>
              <a:t>  make inference about purposes and characters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dirty="0"/>
              <a:t>  recognize the author’s tone in writing </a:t>
            </a:r>
          </a:p>
          <a:p>
            <a:pPr algn="l"/>
            <a:endParaRPr lang="en-US" sz="2600" dirty="0"/>
          </a:p>
          <a:p>
            <a:pPr algn="l"/>
            <a:r>
              <a:rPr lang="en-US" sz="2600" dirty="0"/>
              <a:t>     </a:t>
            </a:r>
            <a:endParaRPr lang="en-IN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93034AC-4700-40ED-99EF-FDE0F7AE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367664"/>
            <a:ext cx="7552944" cy="373036"/>
          </a:xfrm>
        </p:spPr>
        <p:txBody>
          <a:bodyPr vert="horz">
            <a:noAutofit/>
          </a:bodyPr>
          <a:lstStyle/>
          <a:p>
            <a:r>
              <a:rPr lang="en-IN" sz="3600" b="1" dirty="0">
                <a:latin typeface="Algerian" panose="04020705040A02060702" pitchFamily="82" charset="0"/>
              </a:rPr>
              <a:t>        ANALYTICAL READING: </a:t>
            </a:r>
            <a:endParaRPr lang="en-US" sz="3600" b="1" dirty="0">
              <a:latin typeface="Algerian" panose="04020705040A02060702" pitchFamily="8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03AC0F-B60A-4B89-9682-98DB21BC3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" y="1066800"/>
            <a:ext cx="7315200" cy="3124200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387919-2538-41AA-91C1-5F89C2DE9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4343400"/>
            <a:ext cx="8077200" cy="1828800"/>
          </a:xfrm>
        </p:spPr>
        <p:txBody>
          <a:bodyPr>
            <a:noAutofit/>
          </a:bodyPr>
          <a:lstStyle/>
          <a:p>
            <a:r>
              <a:rPr lang="en-IN" sz="2600" dirty="0"/>
              <a:t> EX : Raman brought 7 watermelon , 5 jackfruits and Kannan brought 6 watermelon ,7 jackfruit. The cost of watermelon and jackfruit is Rs  25 and Rs 30 respectively .find the total amount of purchasing fruits by each  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22984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248AC-3A1B-48D9-8661-9237C09C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905000"/>
            <a:ext cx="4572000" cy="1624709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lgerian" panose="04020705040A02060702" pitchFamily="82" charset="0"/>
              </a:rPr>
              <a:t>Thank You</a:t>
            </a:r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7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239000" cy="1362075"/>
          </a:xfrm>
        </p:spPr>
        <p:txBody>
          <a:bodyPr/>
          <a:lstStyle/>
          <a:p>
            <a:pPr algn="ctr"/>
            <a:r>
              <a:rPr lang="en-US" b="1" dirty="0">
                <a:latin typeface="Algerian" panose="04020705040A02060702" pitchFamily="82" charset="0"/>
              </a:rPr>
              <a:t>SUB HEADINGS </a:t>
            </a:r>
            <a:br>
              <a:rPr lang="en-US" b="1" dirty="0">
                <a:latin typeface="Algerian" panose="04020705040A02060702" pitchFamily="82" charset="0"/>
              </a:rPr>
            </a:b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133600"/>
            <a:ext cx="4953000" cy="29718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b="1" dirty="0"/>
              <a:t>INTRODUCTION </a:t>
            </a:r>
            <a:endParaRPr lang="en-US" sz="2800" dirty="0"/>
          </a:p>
          <a:p>
            <a:pPr algn="l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b="1" dirty="0"/>
              <a:t>SKIMMING 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b="1" dirty="0"/>
              <a:t>SCANNING 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b="1" dirty="0"/>
              <a:t>READING TIPS 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b="1" dirty="0"/>
              <a:t>STUDY  READING</a:t>
            </a:r>
          </a:p>
          <a:p>
            <a:pPr algn="l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871536"/>
          </a:xfrm>
        </p:spPr>
        <p:txBody>
          <a:bodyPr/>
          <a:lstStyle/>
          <a:p>
            <a:pPr algn="ctr"/>
            <a:r>
              <a:rPr lang="en-IN" b="1" dirty="0">
                <a:latin typeface="Algerian" panose="04020705040A02060702" pitchFamily="82" charset="0"/>
              </a:rPr>
              <a:t>INTRODUCTION 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512064" indent="-457200" algn="l">
              <a:buFont typeface="Arial" panose="020B0604020202020204" pitchFamily="34" charset="0"/>
              <a:buChar char="•"/>
            </a:pPr>
            <a:r>
              <a:rPr lang="en-IN" sz="2600" dirty="0"/>
              <a:t>Reading is the process of gaining  meaning from point.</a:t>
            </a:r>
          </a:p>
          <a:p>
            <a:pPr marL="512064" indent="-457200" algn="l">
              <a:buFont typeface="Arial" panose="020B0604020202020204" pitchFamily="34" charset="0"/>
              <a:buChar char="•"/>
            </a:pPr>
            <a:endParaRPr lang="en-IN" sz="2600" dirty="0"/>
          </a:p>
          <a:p>
            <a:pPr marL="512064" indent="-457200" algn="l">
              <a:buFont typeface="Arial" panose="020B0604020202020204" pitchFamily="34" charset="0"/>
              <a:buChar char="•"/>
            </a:pPr>
            <a:r>
              <a:rPr lang="en-IN" sz="2600" dirty="0"/>
              <a:t> Reading</a:t>
            </a:r>
            <a:r>
              <a:rPr lang="en-US" sz="2600" dirty="0"/>
              <a:t> involves the use of eyes and brain . In order to read fast you need to use more of your brain </a:t>
            </a:r>
          </a:p>
          <a:p>
            <a:pPr marL="512064" indent="-457200" algn="l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512064" indent="-457200" algn="l">
              <a:buFont typeface="Arial" panose="020B0604020202020204" pitchFamily="34" charset="0"/>
              <a:buChar char="•"/>
            </a:pPr>
            <a:r>
              <a:rPr lang="en-IN" sz="2600" dirty="0"/>
              <a:t>Reading can be either oral or silent </a:t>
            </a:r>
          </a:p>
          <a:p>
            <a:pPr marL="512064" indent="-457200" algn="l">
              <a:buFont typeface="Arial" panose="020B0604020202020204" pitchFamily="34" charset="0"/>
              <a:buChar char="•"/>
            </a:pPr>
            <a:endParaRPr lang="en-IN" sz="2600" dirty="0"/>
          </a:p>
          <a:p>
            <a:pPr marL="512064" indent="-457200" algn="l">
              <a:buFont typeface="Arial" panose="020B0604020202020204" pitchFamily="34" charset="0"/>
              <a:buChar char="•"/>
            </a:pPr>
            <a:r>
              <a:rPr lang="en-IN" sz="2600" dirty="0"/>
              <a:t>There are two specific type of reading :</a:t>
            </a:r>
          </a:p>
          <a:p>
            <a:pPr algn="l"/>
            <a:r>
              <a:rPr lang="en-IN" sz="2600" dirty="0"/>
              <a:t>                  1.SCANNING</a:t>
            </a:r>
          </a:p>
          <a:p>
            <a:pPr algn="l"/>
            <a:r>
              <a:rPr lang="en-IN" sz="2600" dirty="0"/>
              <a:t>                  2.SKIMMING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2971800" cy="871536"/>
          </a:xfrm>
        </p:spPr>
        <p:txBody>
          <a:bodyPr/>
          <a:lstStyle/>
          <a:p>
            <a:r>
              <a:rPr lang="en-US" b="1" dirty="0">
                <a:latin typeface="Algerian" panose="04020705040A02060702" pitchFamily="82" charset="0"/>
              </a:rPr>
              <a:t>SKIMMING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ED45AF-27FC-4F12-9D6C-A40A56583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566864"/>
            <a:ext cx="8305800" cy="5291136"/>
          </a:xfrm>
        </p:spPr>
        <p:txBody>
          <a:bodyPr>
            <a:normAutofit lnSpcReduction="10000"/>
          </a:bodyPr>
          <a:lstStyle/>
          <a:p>
            <a:pPr marL="512064" indent="-457200" algn="l">
              <a:buFont typeface="Wingdings" panose="05000000000000000000" pitchFamily="2" charset="2"/>
              <a:buChar char="v"/>
            </a:pPr>
            <a:r>
              <a:rPr lang="en-IN" sz="2400" dirty="0"/>
              <a:t>Skimming sometimes referred to as gist reading.      </a:t>
            </a:r>
          </a:p>
          <a:p>
            <a:pPr marL="512064" indent="-457200" algn="l">
              <a:buFont typeface="Wingdings" panose="05000000000000000000" pitchFamily="2" charset="2"/>
              <a:buChar char="v"/>
            </a:pPr>
            <a:endParaRPr lang="en-IN" sz="2400" dirty="0"/>
          </a:p>
          <a:p>
            <a:pPr marL="512064" indent="-457200" algn="l">
              <a:buFont typeface="Wingdings" panose="05000000000000000000" pitchFamily="2" charset="2"/>
              <a:buChar char="v"/>
            </a:pPr>
            <a:r>
              <a:rPr lang="en-IN" sz="2400" dirty="0"/>
              <a:t>It help to know what the text is about at its most basic level.</a:t>
            </a:r>
          </a:p>
          <a:p>
            <a:pPr algn="l"/>
            <a:endParaRPr lang="en-IN" sz="2400" dirty="0"/>
          </a:p>
          <a:p>
            <a:pPr marL="512064" indent="-457200" algn="l">
              <a:buFont typeface="Wingdings" panose="05000000000000000000" pitchFamily="2" charset="2"/>
              <a:buChar char="v"/>
            </a:pPr>
            <a:r>
              <a:rPr lang="en-IN" sz="2400" dirty="0"/>
              <a:t>Typically do this with magazine or newspaper.</a:t>
            </a:r>
          </a:p>
          <a:p>
            <a:pPr marL="512064" indent="-457200" algn="l">
              <a:buFont typeface="Wingdings" panose="05000000000000000000" pitchFamily="2" charset="2"/>
              <a:buChar char="v"/>
            </a:pPr>
            <a:endParaRPr lang="en-IN" sz="2400" dirty="0"/>
          </a:p>
          <a:p>
            <a:pPr marL="512064" indent="-457200" algn="l">
              <a:buFont typeface="Wingdings" panose="05000000000000000000" pitchFamily="2" charset="2"/>
              <a:buChar char="v"/>
            </a:pPr>
            <a:r>
              <a:rPr lang="en-IN" sz="2400" dirty="0"/>
              <a:t>Typically skim to search for a name in a telephone directory.</a:t>
            </a:r>
          </a:p>
          <a:p>
            <a:pPr marL="512064" indent="-457200" algn="l">
              <a:buFont typeface="Wingdings" panose="05000000000000000000" pitchFamily="2" charset="2"/>
              <a:buChar char="v"/>
            </a:pPr>
            <a:endParaRPr lang="en-IN" sz="2400" dirty="0"/>
          </a:p>
          <a:p>
            <a:pPr marL="512064" indent="-457200" algn="l">
              <a:buFont typeface="Wingdings" panose="05000000000000000000" pitchFamily="2" charset="2"/>
              <a:buChar char="v"/>
            </a:pPr>
            <a:r>
              <a:rPr lang="en-IN" sz="2400" dirty="0"/>
              <a:t>Read Speed Count – 700 words per minute.</a:t>
            </a:r>
          </a:p>
          <a:p>
            <a:pPr algn="l"/>
            <a:endParaRPr lang="en-IN" dirty="0"/>
          </a:p>
          <a:p>
            <a:pPr algn="l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A1D440-549D-436F-93DB-7472026A5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"/>
            <a:ext cx="36195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8D71A7-C633-4CE4-BF1D-2D0E9FA22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599"/>
            <a:ext cx="9182923" cy="70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7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6A130-B85A-46A9-A011-58F529FB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69" y="270164"/>
            <a:ext cx="7391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latin typeface="Algerian" panose="04020705040A02060702" pitchFamily="82" charset="0"/>
              </a:rPr>
              <a:t>USES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DF5BA-3587-4F91-860E-5991AEDD0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328661"/>
            <a:ext cx="8382000" cy="5529339"/>
          </a:xfrm>
        </p:spPr>
        <p:txBody>
          <a:bodyPr>
            <a:normAutofit/>
          </a:bodyPr>
          <a:lstStyle/>
          <a:p>
            <a:pPr marL="397764" indent="-342900" algn="l">
              <a:buFont typeface="Wingdings" panose="05000000000000000000" pitchFamily="2" charset="2"/>
              <a:buChar char="v"/>
            </a:pPr>
            <a:r>
              <a:rPr lang="en-IN" sz="2600" dirty="0"/>
              <a:t>It is useful when you want to survey a text to get a general idea of what is about.</a:t>
            </a:r>
          </a:p>
          <a:p>
            <a:pPr marL="397764" indent="-342900" algn="l">
              <a:buFont typeface="Wingdings" panose="05000000000000000000" pitchFamily="2" charset="2"/>
              <a:buChar char="v"/>
            </a:pPr>
            <a:r>
              <a:rPr lang="en-IN" sz="2800" dirty="0" smtClean="0"/>
              <a:t>In </a:t>
            </a:r>
            <a:r>
              <a:rPr lang="en-IN" sz="2800" dirty="0"/>
              <a:t>this, you ignore the details and look for the main idea.</a:t>
            </a:r>
          </a:p>
          <a:p>
            <a:pPr marL="397764" indent="-342900" algn="l">
              <a:buFont typeface="Wingdings" panose="05000000000000000000" pitchFamily="2" charset="2"/>
              <a:buChar char="v"/>
            </a:pPr>
            <a:r>
              <a:rPr lang="en-IN" sz="2600" dirty="0" smtClean="0"/>
              <a:t>It </a:t>
            </a:r>
            <a:r>
              <a:rPr lang="en-IN" sz="2600" dirty="0"/>
              <a:t>is also useful to pay attention to the organisation of the text.</a:t>
            </a:r>
          </a:p>
          <a:p>
            <a:pPr marL="512064" indent="-457200" algn="l">
              <a:buFont typeface="Wingdings" panose="05000000000000000000" pitchFamily="2" charset="2"/>
              <a:buChar char="v"/>
            </a:pPr>
            <a:r>
              <a:rPr lang="en-IN" sz="2600" dirty="0" smtClean="0"/>
              <a:t>To </a:t>
            </a:r>
            <a:r>
              <a:rPr lang="en-IN" sz="2600" dirty="0"/>
              <a:t>know general meaning of the passage , how the passage is organized.</a:t>
            </a: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0DC86-F2EF-4E31-A43C-5E56B685051B}"/>
              </a:ext>
            </a:extLst>
          </p:cNvPr>
          <p:cNvSpPr txBox="1"/>
          <p:nvPr/>
        </p:nvSpPr>
        <p:spPr>
          <a:xfrm>
            <a:off x="838200" y="727364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SKIMMING IS A QUICK READING TO GET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3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63178-9B14-45EC-B17F-8C4A0127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434" y="152400"/>
            <a:ext cx="4498731" cy="533400"/>
          </a:xfrm>
        </p:spPr>
        <p:txBody>
          <a:bodyPr>
            <a:normAutofit/>
          </a:bodyPr>
          <a:lstStyle/>
          <a:p>
            <a:r>
              <a:rPr lang="en-IN" b="1" dirty="0">
                <a:latin typeface="Algerian" panose="04020705040A02060702" pitchFamily="82" charset="0"/>
              </a:rPr>
              <a:t>WHEN IT IS USED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9C788-B212-4B92-9C9E-AB81B16A4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338" y="838200"/>
            <a:ext cx="8692662" cy="5486400"/>
          </a:xfrm>
        </p:spPr>
        <p:txBody>
          <a:bodyPr>
            <a:normAutofit/>
          </a:bodyPr>
          <a:lstStyle/>
          <a:p>
            <a:pPr marL="397764" indent="-342900" algn="l">
              <a:buFont typeface="Wingdings" panose="05000000000000000000" pitchFamily="2" charset="2"/>
              <a:buChar char="v"/>
            </a:pPr>
            <a:r>
              <a:rPr lang="en-IN" sz="2400" dirty="0" smtClean="0"/>
              <a:t>To get an idea of the intention of the writer.</a:t>
            </a:r>
          </a:p>
          <a:p>
            <a:pPr marL="397764" indent="-342900" algn="l">
              <a:buFont typeface="Wingdings" panose="05000000000000000000" pitchFamily="2" charset="2"/>
              <a:buChar char="v"/>
            </a:pPr>
            <a:r>
              <a:rPr lang="en-IN" sz="2400" dirty="0" smtClean="0"/>
              <a:t>Skimming is more complex task than scanning because it requires reader to organize  &amp; remember some information by author.</a:t>
            </a:r>
          </a:p>
          <a:p>
            <a:pPr marL="397764" indent="-342900" algn="l">
              <a:buFont typeface="Wingdings" panose="05000000000000000000" pitchFamily="2" charset="2"/>
              <a:buChar char="v"/>
            </a:pPr>
            <a:endParaRPr lang="en-IN" sz="2400" dirty="0" smtClean="0"/>
          </a:p>
          <a:p>
            <a:pPr marL="397764" indent="-342900" algn="l">
              <a:buFont typeface="Wingdings" panose="05000000000000000000" pitchFamily="2" charset="2"/>
              <a:buChar char="v"/>
            </a:pPr>
            <a:endParaRPr lang="en-IN" sz="2400" dirty="0" smtClean="0"/>
          </a:p>
          <a:p>
            <a:pPr marL="397764" indent="-342900" algn="l">
              <a:buFont typeface="Wingdings" panose="05000000000000000000" pitchFamily="2" charset="2"/>
              <a:buChar char="v"/>
            </a:pPr>
            <a:r>
              <a:rPr lang="en-IN" sz="2400" dirty="0" smtClean="0"/>
              <a:t>When reading some general question in mind.</a:t>
            </a:r>
          </a:p>
          <a:p>
            <a:pPr marL="397764" indent="-342900" algn="l">
              <a:buFont typeface="Wingdings" panose="05000000000000000000" pitchFamily="2" charset="2"/>
              <a:buChar char="v"/>
            </a:pPr>
            <a:r>
              <a:rPr lang="en-IN" sz="2400" dirty="0" smtClean="0"/>
              <a:t>Used for the initial survey and for review.</a:t>
            </a:r>
          </a:p>
          <a:p>
            <a:pPr marL="397764" indent="-342900" algn="l">
              <a:buFont typeface="Wingdings" panose="05000000000000000000" pitchFamily="2" charset="2"/>
              <a:buChar char="v"/>
            </a:pPr>
            <a:r>
              <a:rPr lang="en-IN" sz="2400" dirty="0" smtClean="0"/>
              <a:t>Skimming is a skill that a student may want to develop to continue with academic studies.</a:t>
            </a:r>
          </a:p>
          <a:p>
            <a:pPr marL="397764" indent="-342900" algn="l">
              <a:buFont typeface="Wingdings" panose="05000000000000000000" pitchFamily="2" charset="2"/>
              <a:buChar char="v"/>
            </a:pPr>
            <a:r>
              <a:rPr lang="en-IN" sz="2400" dirty="0" smtClean="0"/>
              <a:t>Used in reviewing for a test.</a:t>
            </a:r>
          </a:p>
          <a:p>
            <a:pPr marL="397764" indent="-342900" algn="l"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A2B86-C751-4A75-B904-AB434B3F3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05686"/>
            <a:ext cx="1924050" cy="13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6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685800"/>
            <a:ext cx="2386220" cy="52790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lgerian" panose="04020705040A02060702" pitchFamily="82" charset="0"/>
              </a:rPr>
              <a:t>SCANNING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8077200" cy="4843464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600" dirty="0"/>
              <a:t> It is just scan the guide book to see which site you might want to visit .</a:t>
            </a:r>
          </a:p>
          <a:p>
            <a:pPr algn="l">
              <a:buFont typeface="Wingdings" pitchFamily="2" charset="2"/>
              <a:buChar char="v"/>
            </a:pPr>
            <a:r>
              <a:rPr lang="en-US" sz="2600" dirty="0"/>
              <a:t>Scanning a simple piece of information .</a:t>
            </a:r>
          </a:p>
          <a:p>
            <a:pPr algn="l">
              <a:buFont typeface="Wingdings" pitchFamily="2" charset="2"/>
              <a:buChar char="v"/>
            </a:pPr>
            <a:r>
              <a:rPr lang="en-US" sz="2600" dirty="0"/>
              <a:t>Reading of the paper is far more conducive to speedy comprehension of texts .</a:t>
            </a:r>
          </a:p>
          <a:p>
            <a:pPr algn="l">
              <a:buFont typeface="Wingdings" pitchFamily="2" charset="2"/>
              <a:buChar char="v"/>
            </a:pPr>
            <a:r>
              <a:rPr lang="en-US" sz="2600" dirty="0"/>
              <a:t>It is special attention of introduction and conclusion </a:t>
            </a:r>
          </a:p>
          <a:p>
            <a:pPr algn="l">
              <a:buFont typeface="Wingdings" pitchFamily="2" charset="2"/>
              <a:buChar char="v"/>
            </a:pPr>
            <a:r>
              <a:rPr lang="en-US" sz="2600" dirty="0"/>
              <a:t>Scanning – quick reading, focusing ,specific information .</a:t>
            </a:r>
          </a:p>
          <a:p>
            <a:pPr algn="l">
              <a:buFont typeface="Wingdings" pitchFamily="2" charset="2"/>
              <a:buChar char="v"/>
            </a:pP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B1FA-1D86-437D-83DE-F920286E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1F21-6837-498B-B848-9EBA6BDDC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98FAC-C206-4A86-B82E-E3E34133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" y="0"/>
            <a:ext cx="9127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30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438</TotalTime>
  <Words>672</Words>
  <Application>Microsoft Office PowerPoint</Application>
  <PresentationFormat>On-screen Show (4:3)</PresentationFormat>
  <Paragraphs>87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Algerian</vt:lpstr>
      <vt:lpstr>Arial</vt:lpstr>
      <vt:lpstr>Calibri</vt:lpstr>
      <vt:lpstr>Century Gothic</vt:lpstr>
      <vt:lpstr>Times New Roman</vt:lpstr>
      <vt:lpstr>Wingdings</vt:lpstr>
      <vt:lpstr>Mesh</vt:lpstr>
      <vt:lpstr>                   READING TYPES   SKIMMING   &amp;  SCANNING</vt:lpstr>
      <vt:lpstr>SUB HEADINGS  </vt:lpstr>
      <vt:lpstr>INTRODUCTION </vt:lpstr>
      <vt:lpstr>SKIMMING</vt:lpstr>
      <vt:lpstr>PowerPoint Presentation</vt:lpstr>
      <vt:lpstr>USES</vt:lpstr>
      <vt:lpstr>WHEN IT IS USED</vt:lpstr>
      <vt:lpstr>SCANNING</vt:lpstr>
      <vt:lpstr>PowerPoint Presentation</vt:lpstr>
      <vt:lpstr>PowerPoint Presentation</vt:lpstr>
      <vt:lpstr>READING TIPS</vt:lpstr>
      <vt:lpstr>STUDY READING </vt:lpstr>
      <vt:lpstr>PowerPoint Presentation</vt:lpstr>
      <vt:lpstr>WHAT IS SQ4R READING METHOD ?</vt:lpstr>
      <vt:lpstr>CRITICAL READING </vt:lpstr>
      <vt:lpstr>        ANALYTICAL READING: </vt:lpstr>
      <vt:lpstr>Thank You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 101 – READING TYPES –SKIMMING  AND SCANING</dc:title>
  <dc:creator>lenovo</dc:creator>
  <cp:lastModifiedBy>staff</cp:lastModifiedBy>
  <cp:revision>46</cp:revision>
  <dcterms:created xsi:type="dcterms:W3CDTF">2022-05-25T16:22:34Z</dcterms:created>
  <dcterms:modified xsi:type="dcterms:W3CDTF">2023-04-08T14:19:50Z</dcterms:modified>
</cp:coreProperties>
</file>