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7" r:id="rId2"/>
    <p:sldId id="258"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67"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529" autoAdjust="0"/>
  </p:normalViewPr>
  <p:slideViewPr>
    <p:cSldViewPr snapToGrid="0">
      <p:cViewPr varScale="1">
        <p:scale>
          <a:sx n="115" d="100"/>
          <a:sy n="115" d="100"/>
        </p:scale>
        <p:origin x="372"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9" d="100"/>
          <a:sy n="69" d="100"/>
        </p:scale>
        <p:origin x="2784"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pPr/>
              <a:t>1/2/2025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pPr/>
              <a:t>‹#›</a:t>
            </a:fld>
            <a:endParaRPr lang="en-US"/>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pPr/>
              <a:t>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pPr/>
              <a:t>‹#›</a:t>
            </a:fld>
            <a:endParaRPr lang="en-US"/>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a:latin typeface="Arial" pitchFamily="34" charset="0"/>
                <a:cs typeface="Arial" pitchFamily="34" charset="0"/>
              </a:rPr>
              <a:t>To change the  image on this slide, select the picture and delete it. Then click the Pictures icon in the placeholder to insert your own image.</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pPr/>
              <a:t>1</a:t>
            </a:fld>
            <a:endParaRPr lang="en-US"/>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pPr/>
              <a:t>1/2/2025</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1298448"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bwMode="invGray">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3" name="Text Placeholder 3"/>
          <p:cNvSpPr>
            <a:spLocks noGrp="1"/>
          </p:cNvSpPr>
          <p:nvPr>
            <p:ph type="body" sz="half" idx="14"/>
          </p:nvPr>
        </p:nvSpPr>
        <p:spPr bwMode="invGray">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pPr/>
              <a:t>1/2/2025</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pPr/>
              <a:t>1/2/2025</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pPr/>
              <a:t>1/2/2025</a:t>
            </a:fld>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9A3335-6331-4872-A8B7-ECD55539F4D0}" type="datetimeFigureOut">
              <a:rPr lang="en-US" smtClean="0"/>
              <a:pPr/>
              <a:t>1/2/2025</a:t>
            </a:fld>
            <a:endParaRPr lang="en-US"/>
          </a:p>
        </p:txBody>
      </p:sp>
      <p:sp>
        <p:nvSpPr>
          <p:cNvPr id="6" name="Slide Number Placeholder 5"/>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smtClean="0"/>
              <a:t>Click icon to add picture</a:t>
            </a:r>
            <a:endParaRPr lang="en-US"/>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pPr/>
              <a:t>1/2/2025</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79A3335-6331-4872-A8B7-ECD55539F4D0}" type="datetimeFigureOut">
              <a:rPr lang="en-US" smtClean="0"/>
              <a:pPr/>
              <a:t>1/2/2025</a:t>
            </a:fld>
            <a:endParaRPr lang="en-US"/>
          </a:p>
        </p:txBody>
      </p:sp>
      <p:sp>
        <p:nvSpPr>
          <p:cNvPr id="9" name="Slide Number Placeholder 8"/>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A79A3335-6331-4872-A8B7-ECD55539F4D0}" type="datetimeFigureOut">
              <a:rPr lang="en-US" smtClean="0"/>
              <a:pPr/>
              <a:t>1/2/2025</a:t>
            </a:fld>
            <a:endParaRPr lang="en-US"/>
          </a:p>
        </p:txBody>
      </p:sp>
      <p:sp>
        <p:nvSpPr>
          <p:cNvPr id="5" name="Slide Number Placeholder 4"/>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A79A3335-6331-4872-A8B7-ECD55539F4D0}" type="datetimeFigureOut">
              <a:rPr lang="en-US" smtClean="0"/>
              <a:pPr/>
              <a:t>1/2/2025</a:t>
            </a:fld>
            <a:endParaRPr lang="en-US"/>
          </a:p>
        </p:txBody>
      </p:sp>
      <p:sp>
        <p:nvSpPr>
          <p:cNvPr id="4" name="Slide Number Placeholder 3"/>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79A3335-6331-4872-A8B7-ECD55539F4D0}" type="datetimeFigureOut">
              <a:rPr lang="en-US" smtClean="0"/>
              <a:pPr/>
              <a:t>1/2/2025</a:t>
            </a:fld>
            <a:endParaRPr lang="en-US"/>
          </a:p>
        </p:txBody>
      </p:sp>
      <p:sp>
        <p:nvSpPr>
          <p:cNvPr id="7" name="Slide Number Placeholder 6"/>
          <p:cNvSpPr>
            <a:spLocks noGrp="1"/>
          </p:cNvSpPr>
          <p:nvPr>
            <p:ph type="sldNum" sz="quarter" idx="12"/>
          </p:nvPr>
        </p:nvSpPr>
        <p:spPr/>
        <p:txBody>
          <a:bodyPr/>
          <a:lstStyle/>
          <a:p>
            <a:fld id="{A7F8E3F6-DE14-48B2-B2BC-6FABA9630FB8}" type="slidenum">
              <a:rPr lang="en-US" smtClean="0"/>
              <a:pPr/>
              <a:t>‹#›</a:t>
            </a:fld>
            <a:endParaRPr lang="en-US"/>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100">
                <a:solidFill>
                  <a:schemeClr val="tx1"/>
                </a:solidFill>
              </a:defRPr>
            </a:lvl1pPr>
          </a:lstStyle>
          <a:p>
            <a:fld id="{A79A3335-6331-4872-A8B7-ECD55539F4D0}" type="datetimeFigureOut">
              <a:rPr lang="en-US" smtClean="0"/>
              <a:pPr/>
              <a:t>1/2/2025</a:t>
            </a:fld>
            <a:endParaRPr lang="en-US"/>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100">
                <a:solidFill>
                  <a:schemeClr val="tx1"/>
                </a:solidFill>
              </a:defRPr>
            </a:lvl1pPr>
          </a:lstStyle>
          <a:p>
            <a:fld id="{A7F8E3F6-DE14-48B2-B2BC-6FABA9630FB8}" type="slidenum">
              <a:rPr lang="en-US" smtClean="0"/>
              <a:pPr/>
              <a:t>‹#›</a:t>
            </a:fld>
            <a:endParaRPr lang="en-US"/>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hiksha.com/online-courses/articles/strategy-implementation-meaning-and-proces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Strategy</a:t>
            </a:r>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Subtitle 2"/>
          <p:cNvSpPr>
            <a:spLocks noGrp="1"/>
          </p:cNvSpPr>
          <p:nvPr>
            <p:ph type="subTitle" idx="1"/>
          </p:nvPr>
        </p:nvSpPr>
        <p:spPr/>
        <p:txBody>
          <a:bodyPr/>
          <a:lstStyle/>
          <a:p>
            <a:r>
              <a:rPr lang="en-US" dirty="0" err="1" smtClean="0"/>
              <a:t>Armaan</a:t>
            </a:r>
            <a:r>
              <a:rPr lang="en-US" dirty="0" smtClean="0"/>
              <a:t> </a:t>
            </a:r>
            <a:r>
              <a:rPr lang="en-US" dirty="0" err="1" smtClean="0"/>
              <a:t>Salik</a:t>
            </a:r>
            <a:r>
              <a:rPr lang="en-US" dirty="0" smtClean="0"/>
              <a:t> J</a:t>
            </a:r>
          </a:p>
          <a:p>
            <a:r>
              <a:rPr lang="en-US" sz="2000" dirty="0" smtClean="0"/>
              <a:t>Assistant Professor</a:t>
            </a:r>
            <a:br>
              <a:rPr lang="en-US" sz="2000" dirty="0" smtClean="0"/>
            </a:br>
            <a:r>
              <a:rPr lang="en-US" sz="2000" dirty="0" smtClean="0"/>
              <a:t>Jamal Institute of Management</a:t>
            </a:r>
            <a:endParaRPr lang="en-US" sz="2000" dirty="0"/>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Elements of a Strategic </a:t>
            </a:r>
            <a:r>
              <a:rPr lang="en-US" b="1" dirty="0" smtClean="0"/>
              <a:t>Framework</a:t>
            </a:r>
            <a:endParaRPr lang="en-IN" dirty="0"/>
          </a:p>
        </p:txBody>
      </p:sp>
      <p:sp>
        <p:nvSpPr>
          <p:cNvPr id="3" name="Content Placeholder 2"/>
          <p:cNvSpPr>
            <a:spLocks noGrp="1"/>
          </p:cNvSpPr>
          <p:nvPr>
            <p:ph idx="1"/>
          </p:nvPr>
        </p:nvSpPr>
        <p:spPr>
          <a:xfrm>
            <a:off x="1295400" y="1645919"/>
            <a:ext cx="9601200" cy="4721629"/>
          </a:xfrm>
        </p:spPr>
        <p:txBody>
          <a:bodyPr>
            <a:normAutofit fontScale="70000" lnSpcReduction="20000"/>
          </a:bodyPr>
          <a:lstStyle/>
          <a:p>
            <a:pPr>
              <a:buFont typeface="Wingdings" panose="05000000000000000000" pitchFamily="2" charset="2"/>
              <a:buChar char="Ø"/>
            </a:pPr>
            <a:r>
              <a:rPr lang="en-US" b="1" dirty="0"/>
              <a:t>Vision Statement</a:t>
            </a:r>
            <a:endParaRPr lang="en-US" dirty="0"/>
          </a:p>
          <a:p>
            <a:r>
              <a:rPr lang="en-US" dirty="0" smtClean="0"/>
              <a:t>Purpose</a:t>
            </a:r>
            <a:r>
              <a:rPr lang="en-US" dirty="0"/>
              <a:t>: It defines long-term goals for the organisation by outlining what it aims to achieve in the future.</a:t>
            </a:r>
          </a:p>
          <a:p>
            <a:r>
              <a:rPr lang="en-US" dirty="0" smtClean="0"/>
              <a:t>Key </a:t>
            </a:r>
            <a:r>
              <a:rPr lang="en-US" dirty="0"/>
              <a:t>Aspect: It provides a motivational guide and offers a sense of purpose for all </a:t>
            </a:r>
            <a:r>
              <a:rPr lang="en-US" dirty="0" smtClean="0"/>
              <a:t>stakeholders.</a:t>
            </a:r>
          </a:p>
          <a:p>
            <a:pPr>
              <a:buFont typeface="Wingdings" panose="05000000000000000000" pitchFamily="2" charset="2"/>
              <a:buChar char="Ø"/>
            </a:pPr>
            <a:r>
              <a:rPr lang="en-US" b="1" dirty="0"/>
              <a:t>Mission Statement</a:t>
            </a:r>
            <a:endParaRPr lang="en-US" dirty="0"/>
          </a:p>
          <a:p>
            <a:r>
              <a:rPr lang="en-US" dirty="0" smtClean="0"/>
              <a:t>Purpose</a:t>
            </a:r>
            <a:r>
              <a:rPr lang="en-US" dirty="0"/>
              <a:t>: It broadens the scope of the </a:t>
            </a:r>
            <a:r>
              <a:rPr lang="en-US" dirty="0" smtClean="0"/>
              <a:t>organization's </a:t>
            </a:r>
            <a:r>
              <a:rPr lang="en-US" dirty="0"/>
              <a:t>core purpose and primary objectives that it aims to achieve.</a:t>
            </a:r>
          </a:p>
          <a:p>
            <a:r>
              <a:rPr lang="en-US" dirty="0" smtClean="0"/>
              <a:t>Key </a:t>
            </a:r>
            <a:r>
              <a:rPr lang="en-US" dirty="0"/>
              <a:t>Aspect: It finds the </a:t>
            </a:r>
            <a:r>
              <a:rPr lang="en-US" dirty="0" smtClean="0"/>
              <a:t>organization's </a:t>
            </a:r>
            <a:r>
              <a:rPr lang="en-US" dirty="0"/>
              <a:t>role in the market and achieves a value proposition to customers and clients</a:t>
            </a:r>
            <a:r>
              <a:rPr lang="en-US" dirty="0" smtClean="0"/>
              <a:t>.</a:t>
            </a:r>
            <a:endParaRPr lang="en-US" dirty="0"/>
          </a:p>
          <a:p>
            <a:pPr>
              <a:buFont typeface="Wingdings" panose="05000000000000000000" pitchFamily="2" charset="2"/>
              <a:buChar char="Ø"/>
            </a:pPr>
            <a:r>
              <a:rPr lang="en-US" b="1" dirty="0"/>
              <a:t>Core Values</a:t>
            </a:r>
            <a:endParaRPr lang="en-US" dirty="0"/>
          </a:p>
          <a:p>
            <a:r>
              <a:rPr lang="en-US" dirty="0" smtClean="0"/>
              <a:t>Purpose</a:t>
            </a:r>
            <a:r>
              <a:rPr lang="en-US" dirty="0"/>
              <a:t>: Builds the beliefs and principles that guide the </a:t>
            </a:r>
            <a:r>
              <a:rPr lang="en-US" dirty="0" smtClean="0"/>
              <a:t>organization's Behaviour </a:t>
            </a:r>
            <a:r>
              <a:rPr lang="en-US" dirty="0"/>
              <a:t>and helps in making informed decision making.</a:t>
            </a:r>
          </a:p>
          <a:p>
            <a:r>
              <a:rPr lang="en-US" dirty="0" smtClean="0"/>
              <a:t>Key </a:t>
            </a:r>
            <a:r>
              <a:rPr lang="en-US" dirty="0"/>
              <a:t>Aspect: Core values influence company culture and help shape its brand identity.</a:t>
            </a:r>
          </a:p>
          <a:p>
            <a:endParaRPr lang="en-IN" dirty="0"/>
          </a:p>
        </p:txBody>
      </p:sp>
    </p:spTree>
    <p:extLst>
      <p:ext uri="{BB962C8B-B14F-4D97-AF65-F5344CB8AC3E}">
        <p14:creationId xmlns:p14="http://schemas.microsoft.com/office/powerpoint/2010/main" val="260856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Elements of a Strategic Framework</a:t>
            </a:r>
            <a:endParaRPr lang="en-IN" b="1" dirty="0"/>
          </a:p>
        </p:txBody>
      </p:sp>
      <p:sp>
        <p:nvSpPr>
          <p:cNvPr id="3" name="Content Placeholder 2"/>
          <p:cNvSpPr>
            <a:spLocks noGrp="1"/>
          </p:cNvSpPr>
          <p:nvPr>
            <p:ph idx="1"/>
          </p:nvPr>
        </p:nvSpPr>
        <p:spPr>
          <a:xfrm>
            <a:off x="1295400" y="1828799"/>
            <a:ext cx="9601200" cy="4630189"/>
          </a:xfrm>
        </p:spPr>
        <p:txBody>
          <a:bodyPr>
            <a:normAutofit fontScale="70000" lnSpcReduction="20000"/>
          </a:bodyPr>
          <a:lstStyle/>
          <a:p>
            <a:r>
              <a:rPr lang="en-US" b="1" dirty="0"/>
              <a:t>Objectives and Goals</a:t>
            </a:r>
            <a:endParaRPr lang="en-US" dirty="0"/>
          </a:p>
          <a:p>
            <a:r>
              <a:rPr lang="en-US" dirty="0" smtClean="0"/>
              <a:t>Purpose</a:t>
            </a:r>
            <a:r>
              <a:rPr lang="en-US" dirty="0"/>
              <a:t>: Define measurable and specific outcomes the organisation aims to achieve over a particular time frame.</a:t>
            </a:r>
          </a:p>
          <a:p>
            <a:r>
              <a:rPr lang="en-US" dirty="0" smtClean="0"/>
              <a:t>Key </a:t>
            </a:r>
            <a:r>
              <a:rPr lang="en-US" dirty="0"/>
              <a:t>Aspect: Objectives are insightful and actionable steps needed to achieve broader goals that are aligned often with the vision and mission</a:t>
            </a:r>
            <a:r>
              <a:rPr lang="en-US" dirty="0" smtClean="0"/>
              <a:t>.</a:t>
            </a:r>
            <a:endParaRPr lang="en-US" dirty="0"/>
          </a:p>
          <a:p>
            <a:r>
              <a:rPr lang="en-US" b="1" dirty="0"/>
              <a:t>Strategic Priorities</a:t>
            </a:r>
            <a:endParaRPr lang="en-US" dirty="0"/>
          </a:p>
          <a:p>
            <a:r>
              <a:rPr lang="en-US" dirty="0" smtClean="0"/>
              <a:t>Purpose</a:t>
            </a:r>
            <a:r>
              <a:rPr lang="en-US" dirty="0"/>
              <a:t>: Identify key areas that are important to achieving organisational objectives.</a:t>
            </a:r>
          </a:p>
          <a:p>
            <a:r>
              <a:rPr lang="en-US" dirty="0" smtClean="0"/>
              <a:t>Key </a:t>
            </a:r>
            <a:r>
              <a:rPr lang="en-US" dirty="0"/>
              <a:t>Aspect: The strategy framework has straight priorities that help you allocate resources efficiently and concentrate efforts on impactful activities</a:t>
            </a:r>
            <a:r>
              <a:rPr lang="en-US" dirty="0" smtClean="0"/>
              <a:t>.</a:t>
            </a:r>
            <a:endParaRPr lang="en-US" dirty="0"/>
          </a:p>
          <a:p>
            <a:r>
              <a:rPr lang="en-US" b="1" dirty="0"/>
              <a:t>Key Performance Indicators (KPIs)</a:t>
            </a:r>
            <a:endParaRPr lang="en-US" dirty="0"/>
          </a:p>
          <a:p>
            <a:r>
              <a:rPr lang="en-US" dirty="0" smtClean="0"/>
              <a:t>Purpose</a:t>
            </a:r>
            <a:r>
              <a:rPr lang="en-US" dirty="0"/>
              <a:t>: Offers measurable metrics to track the progress towards achieving objectives and goals.</a:t>
            </a:r>
          </a:p>
          <a:p>
            <a:r>
              <a:rPr lang="en-US" dirty="0" smtClean="0"/>
              <a:t>Key </a:t>
            </a:r>
            <a:r>
              <a:rPr lang="en-US" dirty="0"/>
              <a:t>Aspect: KPIs help organisations evaluate the effectiveness of their strategy and make informed data-driven decisions.</a:t>
            </a:r>
          </a:p>
          <a:p>
            <a:endParaRPr lang="en-IN" dirty="0"/>
          </a:p>
        </p:txBody>
      </p:sp>
    </p:spTree>
    <p:extLst>
      <p:ext uri="{BB962C8B-B14F-4D97-AF65-F5344CB8AC3E}">
        <p14:creationId xmlns:p14="http://schemas.microsoft.com/office/powerpoint/2010/main" val="32654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Elements of a Strategic Framework</a:t>
            </a:r>
            <a:endParaRPr lang="en-IN" dirty="0"/>
          </a:p>
        </p:txBody>
      </p:sp>
      <p:sp>
        <p:nvSpPr>
          <p:cNvPr id="3" name="Content Placeholder 2"/>
          <p:cNvSpPr>
            <a:spLocks noGrp="1"/>
          </p:cNvSpPr>
          <p:nvPr>
            <p:ph idx="1"/>
          </p:nvPr>
        </p:nvSpPr>
        <p:spPr>
          <a:xfrm>
            <a:off x="1295400" y="1737360"/>
            <a:ext cx="9601200" cy="4962698"/>
          </a:xfrm>
        </p:spPr>
        <p:txBody>
          <a:bodyPr>
            <a:normAutofit fontScale="55000" lnSpcReduction="20000"/>
          </a:bodyPr>
          <a:lstStyle/>
          <a:p>
            <a:pPr>
              <a:buFont typeface="Wingdings" panose="05000000000000000000" pitchFamily="2" charset="2"/>
              <a:buChar char="Ø"/>
            </a:pPr>
            <a:r>
              <a:rPr lang="en-US" b="1" dirty="0"/>
              <a:t>SWOT Analysis (Strengths, Weaknesses, Opportunities, Threats)</a:t>
            </a:r>
            <a:endParaRPr lang="en-US" dirty="0"/>
          </a:p>
          <a:p>
            <a:r>
              <a:rPr lang="en-US" dirty="0"/>
              <a:t>– Purpose: A comprehensive understanding of the internal and external factors influencing the </a:t>
            </a:r>
            <a:r>
              <a:rPr lang="en-US" dirty="0" err="1"/>
              <a:t>organisation’s</a:t>
            </a:r>
            <a:r>
              <a:rPr lang="en-US" dirty="0"/>
              <a:t> strategy.</a:t>
            </a:r>
          </a:p>
          <a:p>
            <a:r>
              <a:rPr lang="en-US" dirty="0"/>
              <a:t>– Key Aspect: SWOT analysis helps identify competitive areas and potential challenges</a:t>
            </a:r>
            <a:r>
              <a:rPr lang="en-US" dirty="0" smtClean="0"/>
              <a:t>.</a:t>
            </a:r>
            <a:endParaRPr lang="en-US" dirty="0"/>
          </a:p>
          <a:p>
            <a:pPr>
              <a:buFont typeface="Wingdings" panose="05000000000000000000" pitchFamily="2" charset="2"/>
              <a:buChar char="Ø"/>
            </a:pPr>
            <a:r>
              <a:rPr lang="en-US" b="1" dirty="0"/>
              <a:t>Action Plan</a:t>
            </a:r>
            <a:endParaRPr lang="en-US" dirty="0"/>
          </a:p>
          <a:p>
            <a:r>
              <a:rPr lang="en-US" dirty="0"/>
              <a:t>– Purpose: Highlight the specific tasks, timelines, resources, and responsibilities required to implement the strategy.</a:t>
            </a:r>
          </a:p>
          <a:p>
            <a:r>
              <a:rPr lang="en-US" dirty="0"/>
              <a:t>– Key Aspect: The action plan ensures that strategy initiatives are translated into actionable steps</a:t>
            </a:r>
            <a:r>
              <a:rPr lang="en-US" dirty="0" smtClean="0"/>
              <a:t>.</a:t>
            </a:r>
            <a:endParaRPr lang="en-US" dirty="0"/>
          </a:p>
          <a:p>
            <a:pPr>
              <a:buFont typeface="Wingdings" panose="05000000000000000000" pitchFamily="2" charset="2"/>
              <a:buChar char="Ø"/>
            </a:pPr>
            <a:r>
              <a:rPr lang="en-US" b="1" dirty="0"/>
              <a:t>Resource Allocation</a:t>
            </a:r>
            <a:endParaRPr lang="en-US" dirty="0"/>
          </a:p>
          <a:p>
            <a:r>
              <a:rPr lang="en-US" dirty="0"/>
              <a:t>– Purpose: Determine allocating operational, financial, and human resources to get support for strategic initiatives.</a:t>
            </a:r>
          </a:p>
          <a:p>
            <a:r>
              <a:rPr lang="en-US" dirty="0"/>
              <a:t>– Key Aspect: A practical resource allocation ensures that the necessary resources are in place to implement the strategy successfully</a:t>
            </a:r>
            <a:r>
              <a:rPr lang="en-US" dirty="0" smtClean="0"/>
              <a:t>.</a:t>
            </a:r>
            <a:endParaRPr lang="en-US" dirty="0"/>
          </a:p>
          <a:p>
            <a:pPr>
              <a:buFont typeface="Wingdings" panose="05000000000000000000" pitchFamily="2" charset="2"/>
              <a:buChar char="Ø"/>
            </a:pPr>
            <a:r>
              <a:rPr lang="en-US" b="1" dirty="0"/>
              <a:t>Review and Evaluation</a:t>
            </a:r>
            <a:endParaRPr lang="en-US" dirty="0"/>
          </a:p>
          <a:p>
            <a:r>
              <a:rPr lang="en-US" dirty="0"/>
              <a:t>– Purpose: Involves assessment of strategy framework to ensure it remains aligned and relevant to the </a:t>
            </a:r>
            <a:r>
              <a:rPr lang="en-US" dirty="0" err="1"/>
              <a:t>organisation’s</a:t>
            </a:r>
            <a:r>
              <a:rPr lang="en-US" dirty="0"/>
              <a:t> goals.</a:t>
            </a:r>
          </a:p>
          <a:p>
            <a:r>
              <a:rPr lang="en-US" dirty="0"/>
              <a:t>– Key Aspect: Review and evaluation are the elements that include periodic reviews and adjustments to strategies based on performance and changes within the business environment</a:t>
            </a:r>
            <a:r>
              <a:rPr lang="en-US" dirty="0" smtClean="0"/>
              <a:t>.</a:t>
            </a:r>
            <a:endParaRPr lang="en-US" dirty="0"/>
          </a:p>
        </p:txBody>
      </p:sp>
    </p:spTree>
    <p:extLst>
      <p:ext uri="{BB962C8B-B14F-4D97-AF65-F5344CB8AC3E}">
        <p14:creationId xmlns:p14="http://schemas.microsoft.com/office/powerpoint/2010/main" val="5060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Implementing a Strategic </a:t>
            </a:r>
            <a:r>
              <a:rPr lang="en-US" b="1" dirty="0" smtClean="0"/>
              <a:t>Framework</a:t>
            </a:r>
            <a:endParaRPr lang="en-IN" dirty="0"/>
          </a:p>
        </p:txBody>
      </p:sp>
      <p:sp>
        <p:nvSpPr>
          <p:cNvPr id="3" name="Content Placeholder 2"/>
          <p:cNvSpPr>
            <a:spLocks noGrp="1"/>
          </p:cNvSpPr>
          <p:nvPr>
            <p:ph idx="1"/>
          </p:nvPr>
        </p:nvSpPr>
        <p:spPr>
          <a:xfrm>
            <a:off x="1295400" y="1695796"/>
            <a:ext cx="9601200" cy="4896196"/>
          </a:xfrm>
        </p:spPr>
        <p:txBody>
          <a:bodyPr>
            <a:normAutofit fontScale="85000" lnSpcReduction="20000"/>
          </a:bodyPr>
          <a:lstStyle/>
          <a:p>
            <a:r>
              <a:rPr lang="en-US" b="1" dirty="0"/>
              <a:t>Alignment Across the Organisation:</a:t>
            </a:r>
            <a:r>
              <a:rPr lang="en-US" dirty="0"/>
              <a:t> A defined strategy framework ensures that all departments and employees work on the same objectives. This alignment ensures collaboration, mitigates conflicts, and upgrades efficiency. When everyone understands the </a:t>
            </a:r>
            <a:r>
              <a:rPr lang="en-US" dirty="0" err="1"/>
              <a:t>organisation’s</a:t>
            </a:r>
            <a:r>
              <a:rPr lang="en-US" dirty="0"/>
              <a:t> goals and how a role contributes to achieving them, it creates a sense of motivation and purpose. </a:t>
            </a:r>
          </a:p>
          <a:p>
            <a:r>
              <a:rPr lang="en-US" b="1" dirty="0" smtClean="0"/>
              <a:t>Enhanced </a:t>
            </a:r>
            <a:r>
              <a:rPr lang="en-US" b="1" dirty="0"/>
              <a:t>Decision-Making Process: </a:t>
            </a:r>
            <a:r>
              <a:rPr lang="en-US" dirty="0"/>
              <a:t>A strategy framework offers a precise context of decision-making. Leaders can use strategic goals and fundamental values to make insightful choices consistent with the </a:t>
            </a:r>
            <a:r>
              <a:rPr lang="en-US" dirty="0" err="1"/>
              <a:t>organisation’s</a:t>
            </a:r>
            <a:r>
              <a:rPr lang="en-US" dirty="0"/>
              <a:t> long-term growth, providing a sense of confidence and security in their decisions. </a:t>
            </a:r>
          </a:p>
          <a:p>
            <a:r>
              <a:rPr lang="en-US" b="1" dirty="0" smtClean="0"/>
              <a:t>Adaptability </a:t>
            </a:r>
            <a:r>
              <a:rPr lang="en-US" b="1" dirty="0"/>
              <a:t>and Resilience: </a:t>
            </a:r>
            <a:r>
              <a:rPr lang="en-US" dirty="0"/>
              <a:t>Organisations must be adaptable to thrive and survive in a business landscape. A strategic framework helps facilitate flexibility while focusing on long-term objectives. Organisations can respond to market, technology, and external environment changes by regularly reviewing and updating the framework. </a:t>
            </a:r>
          </a:p>
          <a:p>
            <a:r>
              <a:rPr lang="en-US" b="1" dirty="0" smtClean="0"/>
              <a:t>Effective </a:t>
            </a:r>
            <a:r>
              <a:rPr lang="en-US" b="1" dirty="0"/>
              <a:t>Communication: </a:t>
            </a:r>
            <a:r>
              <a:rPr lang="en-US" dirty="0"/>
              <a:t>A strategy framework allows effective communication and transparency within the organisation. Leaders can keep everyone engaged and informed by articulating the vision, mission, initiatives, and goals. This communication helps build trust and fosters stakeholder engagement aligned with the </a:t>
            </a:r>
            <a:r>
              <a:rPr lang="en-US" dirty="0" err="1"/>
              <a:t>organisation’s</a:t>
            </a:r>
            <a:r>
              <a:rPr lang="en-US" dirty="0"/>
              <a:t> strategy.</a:t>
            </a:r>
          </a:p>
          <a:p>
            <a:endParaRPr lang="en-IN" dirty="0"/>
          </a:p>
        </p:txBody>
      </p:sp>
    </p:spTree>
    <p:extLst>
      <p:ext uri="{BB962C8B-B14F-4D97-AF65-F5344CB8AC3E}">
        <p14:creationId xmlns:p14="http://schemas.microsoft.com/office/powerpoint/2010/main" val="274863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Develop a Strategy Framework</a:t>
            </a:r>
            <a:r>
              <a:rPr lang="en-US" b="1" dirty="0" smtClean="0"/>
              <a:t>?</a:t>
            </a:r>
            <a:endParaRPr lang="en-IN" dirty="0"/>
          </a:p>
        </p:txBody>
      </p:sp>
      <p:sp>
        <p:nvSpPr>
          <p:cNvPr id="3" name="Content Placeholder 2"/>
          <p:cNvSpPr>
            <a:spLocks noGrp="1"/>
          </p:cNvSpPr>
          <p:nvPr>
            <p:ph idx="1"/>
          </p:nvPr>
        </p:nvSpPr>
        <p:spPr>
          <a:xfrm>
            <a:off x="1295400" y="1546167"/>
            <a:ext cx="9601200" cy="4626033"/>
          </a:xfrm>
        </p:spPr>
        <p:txBody>
          <a:bodyPr>
            <a:normAutofit fontScale="77500" lnSpcReduction="20000"/>
          </a:bodyPr>
          <a:lstStyle/>
          <a:p>
            <a:pPr marL="0" indent="0">
              <a:buNone/>
            </a:pPr>
            <a:endParaRPr lang="en-US" dirty="0" smtClean="0"/>
          </a:p>
          <a:p>
            <a:pPr marL="457200" indent="-457200">
              <a:buFont typeface="+mj-lt"/>
              <a:buAutoNum type="arabicPeriod"/>
            </a:pPr>
            <a:r>
              <a:rPr lang="en-US" b="1" dirty="0"/>
              <a:t>Define </a:t>
            </a:r>
            <a:r>
              <a:rPr lang="en-US" b="1" dirty="0" smtClean="0"/>
              <a:t>Objectives</a:t>
            </a:r>
            <a:r>
              <a:rPr lang="en-US" b="1" dirty="0"/>
              <a:t>:</a:t>
            </a:r>
            <a:r>
              <a:rPr lang="en-US" dirty="0"/>
              <a:t> Start with defining the goals and objectives of the organisation.</a:t>
            </a:r>
          </a:p>
          <a:p>
            <a:pPr marL="457200" indent="-457200">
              <a:buFont typeface="+mj-lt"/>
              <a:buAutoNum type="arabicPeriod"/>
            </a:pPr>
            <a:r>
              <a:rPr lang="en-US" b="1" dirty="0" smtClean="0"/>
              <a:t>Select </a:t>
            </a:r>
            <a:r>
              <a:rPr lang="en-US" b="1" dirty="0"/>
              <a:t>a Framework:</a:t>
            </a:r>
            <a:r>
              <a:rPr lang="en-US" dirty="0"/>
              <a:t> Choose the proper strategy framework, such as a SWOT analysis and balanced scorecard, that suits your </a:t>
            </a:r>
            <a:r>
              <a:rPr lang="en-US" dirty="0" smtClean="0"/>
              <a:t>organization's </a:t>
            </a:r>
            <a:r>
              <a:rPr lang="en-US" dirty="0"/>
              <a:t>needs.</a:t>
            </a:r>
          </a:p>
          <a:p>
            <a:pPr marL="457200" indent="-457200">
              <a:buFont typeface="+mj-lt"/>
              <a:buAutoNum type="arabicPeriod"/>
            </a:pPr>
            <a:r>
              <a:rPr lang="en-US" b="1" dirty="0" smtClean="0"/>
              <a:t>Collect </a:t>
            </a:r>
            <a:r>
              <a:rPr lang="en-US" b="1" dirty="0"/>
              <a:t>Data:</a:t>
            </a:r>
            <a:r>
              <a:rPr lang="en-US" dirty="0"/>
              <a:t> Gather data about the internal and external operations of the organisation.</a:t>
            </a:r>
          </a:p>
          <a:p>
            <a:pPr marL="457200" indent="-457200">
              <a:buFont typeface="+mj-lt"/>
              <a:buAutoNum type="arabicPeriod"/>
            </a:pPr>
            <a:r>
              <a:rPr lang="en-US" b="1" dirty="0" smtClean="0"/>
              <a:t>Analyze </a:t>
            </a:r>
            <a:r>
              <a:rPr lang="en-US" b="1" dirty="0"/>
              <a:t>Information:</a:t>
            </a:r>
            <a:r>
              <a:rPr lang="en-US" dirty="0"/>
              <a:t> </a:t>
            </a:r>
            <a:r>
              <a:rPr lang="en-US" dirty="0" smtClean="0"/>
              <a:t>Analyze </a:t>
            </a:r>
            <a:r>
              <a:rPr lang="en-US" dirty="0"/>
              <a:t>the data using the framework and identify strengths, opportunities, weaknesses and threats.</a:t>
            </a:r>
          </a:p>
          <a:p>
            <a:pPr marL="457200" indent="-457200">
              <a:buFont typeface="+mj-lt"/>
              <a:buAutoNum type="arabicPeriod"/>
            </a:pPr>
            <a:r>
              <a:rPr lang="en-US" b="1" dirty="0" smtClean="0"/>
              <a:t>Strategy </a:t>
            </a:r>
            <a:r>
              <a:rPr lang="en-US" b="1" dirty="0"/>
              <a:t>Formulate:</a:t>
            </a:r>
            <a:r>
              <a:rPr lang="en-US" dirty="0"/>
              <a:t> Build strategic initiatives based on analysis.</a:t>
            </a:r>
          </a:p>
          <a:p>
            <a:pPr marL="457200" indent="-457200">
              <a:buFont typeface="+mj-lt"/>
              <a:buAutoNum type="arabicPeriod"/>
            </a:pPr>
            <a:r>
              <a:rPr lang="en-US" b="1" dirty="0" smtClean="0"/>
              <a:t>Develop </a:t>
            </a:r>
            <a:r>
              <a:rPr lang="en-US" b="1" dirty="0"/>
              <a:t>Action Plans:</a:t>
            </a:r>
            <a:r>
              <a:rPr lang="en-US" dirty="0"/>
              <a:t> Create specific actions, assign responsibilities and set timeframes.</a:t>
            </a:r>
          </a:p>
          <a:p>
            <a:pPr marL="457200" indent="-457200">
              <a:buFont typeface="+mj-lt"/>
              <a:buAutoNum type="arabicPeriod"/>
            </a:pPr>
            <a:r>
              <a:rPr lang="en-US" b="1" dirty="0" smtClean="0"/>
              <a:t>Monitor </a:t>
            </a:r>
            <a:r>
              <a:rPr lang="en-US" b="1" dirty="0"/>
              <a:t>and Implement:</a:t>
            </a:r>
            <a:r>
              <a:rPr lang="en-US" dirty="0"/>
              <a:t> Execute and implement the strategies and monitor progress to ensure alignment with defined goals.</a:t>
            </a:r>
          </a:p>
          <a:p>
            <a:pPr marL="0" indent="0">
              <a:buNone/>
            </a:pPr>
            <a:endParaRPr lang="en-IN" dirty="0"/>
          </a:p>
        </p:txBody>
      </p:sp>
    </p:spTree>
    <p:extLst>
      <p:ext uri="{BB962C8B-B14F-4D97-AF65-F5344CB8AC3E}">
        <p14:creationId xmlns:p14="http://schemas.microsoft.com/office/powerpoint/2010/main" val="200546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You Win With a Strategy Framework</a:t>
            </a:r>
            <a:r>
              <a:rPr lang="en-US" b="1" dirty="0" smtClean="0"/>
              <a:t>?</a:t>
            </a:r>
            <a:endParaRPr lang="en-IN" dirty="0"/>
          </a:p>
        </p:txBody>
      </p:sp>
      <p:sp>
        <p:nvSpPr>
          <p:cNvPr id="3" name="Content Placeholder 2"/>
          <p:cNvSpPr>
            <a:spLocks noGrp="1"/>
          </p:cNvSpPr>
          <p:nvPr>
            <p:ph idx="1"/>
          </p:nvPr>
        </p:nvSpPr>
        <p:spPr>
          <a:xfrm>
            <a:off x="1295400" y="1828800"/>
            <a:ext cx="9601200" cy="4713316"/>
          </a:xfrm>
        </p:spPr>
        <p:txBody>
          <a:bodyPr>
            <a:normAutofit fontScale="92500" lnSpcReduction="10000"/>
          </a:bodyPr>
          <a:lstStyle/>
          <a:p>
            <a:r>
              <a:rPr lang="en-US" b="1" dirty="0"/>
              <a:t>Select the Right Framework: </a:t>
            </a:r>
            <a:r>
              <a:rPr lang="en-US" dirty="0"/>
              <a:t>Choosing the right framework that aligns with the industry’s goal.</a:t>
            </a:r>
          </a:p>
          <a:p>
            <a:r>
              <a:rPr lang="en-US" b="1" dirty="0" smtClean="0"/>
              <a:t>Thorough </a:t>
            </a:r>
            <a:r>
              <a:rPr lang="en-US" b="1" dirty="0"/>
              <a:t>Analysis:</a:t>
            </a:r>
            <a:r>
              <a:rPr lang="en-US" dirty="0"/>
              <a:t> Make an informed and comprehensive analysis of internal and external factors that are affecting your organisation.</a:t>
            </a:r>
          </a:p>
          <a:p>
            <a:r>
              <a:rPr lang="en-US" b="1" dirty="0" smtClean="0"/>
              <a:t>Make </a:t>
            </a:r>
            <a:r>
              <a:rPr lang="en-US" b="1" dirty="0"/>
              <a:t>Clear Goals: </a:t>
            </a:r>
            <a:r>
              <a:rPr lang="en-US" dirty="0"/>
              <a:t>Set specific, measurable, realistic, achievable and time-bound objectives</a:t>
            </a:r>
            <a:r>
              <a:rPr lang="en-US" dirty="0" smtClean="0"/>
              <a:t>.</a:t>
            </a:r>
          </a:p>
          <a:p>
            <a:r>
              <a:rPr lang="en-US" b="1" dirty="0" smtClean="0"/>
              <a:t>Build </a:t>
            </a:r>
            <a:r>
              <a:rPr lang="en-US" b="1" dirty="0"/>
              <a:t>Action Plans:</a:t>
            </a:r>
            <a:r>
              <a:rPr lang="en-US" dirty="0"/>
              <a:t> Make informed and detailed action plans with concise responsibilities and timelines.</a:t>
            </a:r>
          </a:p>
          <a:p>
            <a:r>
              <a:rPr lang="en-US" b="1" dirty="0" smtClean="0"/>
              <a:t>Implement </a:t>
            </a:r>
            <a:r>
              <a:rPr lang="en-US" b="1" dirty="0"/>
              <a:t>and Monitor: </a:t>
            </a:r>
            <a:r>
              <a:rPr lang="en-US" dirty="0"/>
              <a:t>Execute and implement plans regularly and monitor progress by adjusting.</a:t>
            </a:r>
          </a:p>
          <a:p>
            <a:r>
              <a:rPr lang="en-US" b="1" dirty="0" smtClean="0"/>
              <a:t>Stakeholders </a:t>
            </a:r>
            <a:r>
              <a:rPr lang="en-US" b="1" dirty="0"/>
              <a:t>Engagement: </a:t>
            </a:r>
            <a:r>
              <a:rPr lang="en-US" dirty="0"/>
              <a:t>Involve stakeholders throughout the process to ensure successful implementation.</a:t>
            </a:r>
          </a:p>
          <a:p>
            <a:endParaRPr lang="en-IN" dirty="0"/>
          </a:p>
        </p:txBody>
      </p:sp>
    </p:spTree>
    <p:extLst>
      <p:ext uri="{BB962C8B-B14F-4D97-AF65-F5344CB8AC3E}">
        <p14:creationId xmlns:p14="http://schemas.microsoft.com/office/powerpoint/2010/main" val="1682040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Process of Strategy Formulation</a:t>
            </a:r>
          </a:p>
        </p:txBody>
      </p:sp>
      <p:sp>
        <p:nvSpPr>
          <p:cNvPr id="6" name="Text Placeholder 5"/>
          <p:cNvSpPr>
            <a:spLocks noGrp="1"/>
          </p:cNvSpPr>
          <p:nvPr>
            <p:ph type="body" sz="half" idx="2"/>
          </p:nvPr>
        </p:nvSpPr>
        <p:spPr>
          <a:xfrm>
            <a:off x="1295400" y="1828800"/>
            <a:ext cx="9718964" cy="4343400"/>
          </a:xfrm>
        </p:spPr>
        <p:txBody>
          <a:bodyPr/>
          <a:lstStyle/>
          <a:p>
            <a:r>
              <a:rPr lang="en-IN" b="1" dirty="0"/>
              <a:t>Defining Mission and Vision:</a:t>
            </a:r>
          </a:p>
          <a:p>
            <a:endParaRPr lang="en-US" dirty="0" smtClean="0"/>
          </a:p>
          <a:p>
            <a:pPr algn="just"/>
            <a:r>
              <a:rPr lang="en-US" dirty="0" smtClean="0"/>
              <a:t>- This </a:t>
            </a:r>
            <a:r>
              <a:rPr lang="en-US" dirty="0"/>
              <a:t>foundational step articulates the organization’s core purpose (mission) and long-term aspirations (vision). The mission serves as a guiding principle, delineating the organization’s raison d’être and the value it intends to offer. Concurrently, the vision paints a picture of what the organization aspires to become. It serves as a beacon guiding its strategic decisions and actions. Together, they form the cornerstone influencing the </a:t>
            </a:r>
            <a:r>
              <a:rPr lang="en-US" dirty="0" err="1"/>
              <a:t>organisation’s</a:t>
            </a:r>
            <a:r>
              <a:rPr lang="en-US" dirty="0"/>
              <a:t> culture, direction, and goals.</a:t>
            </a:r>
          </a:p>
        </p:txBody>
      </p:sp>
    </p:spTree>
    <p:extLst>
      <p:ext uri="{BB962C8B-B14F-4D97-AF65-F5344CB8AC3E}">
        <p14:creationId xmlns:p14="http://schemas.microsoft.com/office/powerpoint/2010/main" val="33284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Setting Objectives</a:t>
            </a:r>
            <a:br>
              <a:rPr lang="en-IN" b="1" dirty="0"/>
            </a:br>
            <a:endParaRPr lang="en-IN" dirty="0"/>
          </a:p>
        </p:txBody>
      </p:sp>
      <p:sp>
        <p:nvSpPr>
          <p:cNvPr id="3" name="Content Placeholder 2"/>
          <p:cNvSpPr>
            <a:spLocks noGrp="1"/>
          </p:cNvSpPr>
          <p:nvPr>
            <p:ph idx="1"/>
          </p:nvPr>
        </p:nvSpPr>
        <p:spPr/>
        <p:txBody>
          <a:bodyPr>
            <a:normAutofit fontScale="92500"/>
          </a:bodyPr>
          <a:lstStyle/>
          <a:p>
            <a:r>
              <a:rPr lang="en-US" dirty="0"/>
              <a:t>Once the mission and vision are defined, the next step is establishing concrete objectives aligning with them. These objectives are specific, measurable, achievable, relevant, and time-bound (SMART). </a:t>
            </a:r>
            <a:endParaRPr lang="en-US" dirty="0" smtClean="0"/>
          </a:p>
          <a:p>
            <a:r>
              <a:rPr lang="en-US" dirty="0" smtClean="0"/>
              <a:t>It </a:t>
            </a:r>
            <a:r>
              <a:rPr lang="en-US" dirty="0"/>
              <a:t>serves as milestones that the organization aims to achieve within a specified timeframe. Setting clear objectives is crucial as it provides a focused direction. It enables the organization to channel its efforts effectively towards achieving its mission and realizing its vision. </a:t>
            </a:r>
            <a:endParaRPr lang="en-US" dirty="0" smtClean="0"/>
          </a:p>
          <a:p>
            <a:r>
              <a:rPr lang="en-US" b="1" dirty="0"/>
              <a:t>Example:</a:t>
            </a:r>
            <a:r>
              <a:rPr lang="en-US" dirty="0"/>
              <a:t> A startup setting a SMART objective to achieve a 20% market share in its niche within the first five years of operation, aligning with its mission to become a leader in its industry and its vision to revolutionize its sector with innovative solutions.</a:t>
            </a:r>
            <a:endParaRPr lang="en-IN" dirty="0"/>
          </a:p>
        </p:txBody>
      </p:sp>
    </p:spTree>
    <p:extLst>
      <p:ext uri="{BB962C8B-B14F-4D97-AF65-F5344CB8AC3E}">
        <p14:creationId xmlns:p14="http://schemas.microsoft.com/office/powerpoint/2010/main" val="2168265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Strategy Development</a:t>
            </a:r>
            <a:br>
              <a:rPr lang="en-IN" b="1" dirty="0"/>
            </a:br>
            <a:endParaRPr lang="en-IN" dirty="0"/>
          </a:p>
        </p:txBody>
      </p:sp>
      <p:sp>
        <p:nvSpPr>
          <p:cNvPr id="3" name="Content Placeholder 2"/>
          <p:cNvSpPr>
            <a:spLocks noGrp="1"/>
          </p:cNvSpPr>
          <p:nvPr>
            <p:ph idx="1"/>
          </p:nvPr>
        </p:nvSpPr>
        <p:spPr/>
        <p:txBody>
          <a:bodyPr/>
          <a:lstStyle/>
          <a:p>
            <a:r>
              <a:rPr lang="en-US" dirty="0"/>
              <a:t>At this juncture, teams brainstorm and develop various strategies. It considers the organization’s strengths, weaknesses, opportunities, and threats (SWOT). This stage is crucial for laying a solid foundation for the forthcoming steps. It ensures the strategies are grounded in a deep understanding of internal and external environments</a:t>
            </a:r>
            <a:r>
              <a:rPr lang="en-US" dirty="0" smtClean="0"/>
              <a:t>.</a:t>
            </a:r>
          </a:p>
          <a:p>
            <a:r>
              <a:rPr lang="en-US" b="1" dirty="0"/>
              <a:t>Example:</a:t>
            </a:r>
            <a:r>
              <a:rPr lang="en-US" dirty="0"/>
              <a:t> Amazon is leveraging its technology and logistics competency to expand into new markets and product categories.</a:t>
            </a:r>
            <a:endParaRPr lang="en-IN" dirty="0"/>
          </a:p>
        </p:txBody>
      </p:sp>
    </p:spTree>
    <p:extLst>
      <p:ext uri="{BB962C8B-B14F-4D97-AF65-F5344CB8AC3E}">
        <p14:creationId xmlns:p14="http://schemas.microsoft.com/office/powerpoint/2010/main" val="20143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Implementation </a:t>
            </a:r>
            <a:r>
              <a:rPr lang="en-IN" b="1" dirty="0" smtClean="0"/>
              <a:t>Planning</a:t>
            </a:r>
            <a:endParaRPr lang="en-IN" dirty="0"/>
          </a:p>
        </p:txBody>
      </p:sp>
      <p:sp>
        <p:nvSpPr>
          <p:cNvPr id="3" name="Content Placeholder 2"/>
          <p:cNvSpPr>
            <a:spLocks noGrp="1"/>
          </p:cNvSpPr>
          <p:nvPr>
            <p:ph idx="1"/>
          </p:nvPr>
        </p:nvSpPr>
        <p:spPr/>
        <p:txBody>
          <a:bodyPr/>
          <a:lstStyle/>
          <a:p>
            <a:r>
              <a:rPr lang="en-US" dirty="0"/>
              <a:t>This phase is characterized by meticulous Planning to pave the way for the successful implementation of the chosen strategy. It encompasses delineating responsibilities, setting realistic timelines, and allocating necessary resources. A well-crafted plan at this stage serves as a blueprint for action in the subsequent phase.</a:t>
            </a:r>
          </a:p>
          <a:p>
            <a:r>
              <a:rPr lang="en-US" b="1" dirty="0"/>
              <a:t>Example:</a:t>
            </a:r>
            <a:r>
              <a:rPr lang="en-US" dirty="0"/>
              <a:t> Tesla outlining a detailed plan for the rollout of its electric vehicle charging infrastructure, including timelines, budget allocations, and partnerships.</a:t>
            </a:r>
          </a:p>
          <a:p>
            <a:endParaRPr lang="en-IN" dirty="0"/>
          </a:p>
        </p:txBody>
      </p:sp>
    </p:spTree>
    <p:extLst>
      <p:ext uri="{BB962C8B-B14F-4D97-AF65-F5344CB8AC3E}">
        <p14:creationId xmlns:p14="http://schemas.microsoft.com/office/powerpoint/2010/main" val="1481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Concept of Strategy</a:t>
            </a:r>
          </a:p>
        </p:txBody>
      </p:sp>
      <p:sp>
        <p:nvSpPr>
          <p:cNvPr id="3" name="Content Placeholder 2"/>
          <p:cNvSpPr>
            <a:spLocks noGrp="1"/>
          </p:cNvSpPr>
          <p:nvPr>
            <p:ph idx="1"/>
          </p:nvPr>
        </p:nvSpPr>
        <p:spPr>
          <a:xfrm>
            <a:off x="1295400" y="1813560"/>
            <a:ext cx="9601200" cy="3855720"/>
          </a:xfrm>
        </p:spPr>
        <p:txBody>
          <a:bodyPr/>
          <a:lstStyle/>
          <a:p>
            <a:r>
              <a:rPr lang="en-US" dirty="0"/>
              <a:t>Strategy refers to the course of action which is required to achieve the objectives of an organisation and implement its goals. In other words, strategy is a means to achieve goals. </a:t>
            </a:r>
          </a:p>
          <a:p>
            <a:r>
              <a:rPr lang="en-US" dirty="0"/>
              <a:t>According to Schendel and Hatten, the definition of business strategies is “the basic goals and objectives of the organisation; the major plan of action chosen to reach its goals as well as objectives</a:t>
            </a:r>
            <a:r>
              <a:rPr lang="en-US" dirty="0" smtClean="0"/>
              <a:t>”.</a:t>
            </a:r>
          </a:p>
        </p:txBody>
      </p:sp>
    </p:spTree>
    <p:extLst>
      <p:ext uri="{BB962C8B-B14F-4D97-AF65-F5344CB8AC3E}">
        <p14:creationId xmlns:p14="http://schemas.microsoft.com/office/powerpoint/2010/main" val="363987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Strategy </a:t>
            </a:r>
            <a:r>
              <a:rPr lang="en-IN" b="1" dirty="0" smtClean="0"/>
              <a:t>Implementation</a:t>
            </a:r>
            <a:endParaRPr lang="en-IN" dirty="0"/>
          </a:p>
        </p:txBody>
      </p:sp>
      <p:sp>
        <p:nvSpPr>
          <p:cNvPr id="3" name="Content Placeholder 2"/>
          <p:cNvSpPr>
            <a:spLocks noGrp="1"/>
          </p:cNvSpPr>
          <p:nvPr>
            <p:ph idx="1"/>
          </p:nvPr>
        </p:nvSpPr>
        <p:spPr/>
        <p:txBody>
          <a:bodyPr/>
          <a:lstStyle/>
          <a:p>
            <a:r>
              <a:rPr lang="en-US" dirty="0">
                <a:hlinkClick r:id="rId2"/>
              </a:rPr>
              <a:t>Strategy implementation</a:t>
            </a:r>
            <a:r>
              <a:rPr lang="en-US" dirty="0"/>
              <a:t> implies the transition of strategy from paper to practice. The organization mobilizes its resources to execute the plan, adjusting based on real-time feedback and changing circumstances. This stage is vital for translating strategic visions into tangible actions and achievements.</a:t>
            </a:r>
          </a:p>
          <a:p>
            <a:r>
              <a:rPr lang="en-US" b="1" dirty="0"/>
              <a:t>Example:</a:t>
            </a:r>
            <a:r>
              <a:rPr lang="en-US" dirty="0"/>
              <a:t> Starbucks is implementing its strategy of expanding globally by opening stores in various countries and adapting its menu to suit local tastes.</a:t>
            </a:r>
          </a:p>
          <a:p>
            <a:endParaRPr lang="en-IN" dirty="0"/>
          </a:p>
        </p:txBody>
      </p:sp>
    </p:spTree>
    <p:extLst>
      <p:ext uri="{BB962C8B-B14F-4D97-AF65-F5344CB8AC3E}">
        <p14:creationId xmlns:p14="http://schemas.microsoft.com/office/powerpoint/2010/main" val="335118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Monitoring and Control</a:t>
            </a:r>
            <a:br>
              <a:rPr lang="en-US" b="1" dirty="0"/>
            </a:br>
            <a:endParaRPr lang="en-IN" dirty="0"/>
          </a:p>
        </p:txBody>
      </p:sp>
      <p:sp>
        <p:nvSpPr>
          <p:cNvPr id="3" name="Content Placeholder 2"/>
          <p:cNvSpPr>
            <a:spLocks noGrp="1"/>
          </p:cNvSpPr>
          <p:nvPr>
            <p:ph idx="1"/>
          </p:nvPr>
        </p:nvSpPr>
        <p:spPr/>
        <p:txBody>
          <a:bodyPr/>
          <a:lstStyle/>
          <a:p>
            <a:r>
              <a:rPr lang="en-US" dirty="0" smtClean="0"/>
              <a:t>This </a:t>
            </a:r>
            <a:r>
              <a:rPr lang="en-US" dirty="0"/>
              <a:t>stage involves continuously monitoring the strategy’s performance to ensure alignment with the organization’s objectives and the dynamic market conditions. It allows for timely interventions and adjustments, helping to maintain the strategy’s effectiveness and relevance in a fluctuating business environment.</a:t>
            </a:r>
          </a:p>
          <a:p>
            <a:r>
              <a:rPr lang="en-US" b="1" dirty="0"/>
              <a:t>Example:</a:t>
            </a:r>
            <a:r>
              <a:rPr lang="en-US" dirty="0"/>
              <a:t> Coca-Cola regularly monitors the performance of its marketing campaigns and makes adjustments based on consumer feedback and market trends.</a:t>
            </a:r>
          </a:p>
          <a:p>
            <a:endParaRPr lang="en-IN" dirty="0"/>
          </a:p>
        </p:txBody>
      </p:sp>
    </p:spTree>
    <p:extLst>
      <p:ext uri="{BB962C8B-B14F-4D97-AF65-F5344CB8AC3E}">
        <p14:creationId xmlns:p14="http://schemas.microsoft.com/office/powerpoint/2010/main" val="3805857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Feedback and Adjustment</a:t>
            </a:r>
            <a:br>
              <a:rPr lang="en-US" b="1" dirty="0"/>
            </a:br>
            <a:endParaRPr lang="en-IN" dirty="0"/>
          </a:p>
        </p:txBody>
      </p:sp>
      <p:sp>
        <p:nvSpPr>
          <p:cNvPr id="3" name="Content Placeholder 2"/>
          <p:cNvSpPr>
            <a:spLocks noGrp="1"/>
          </p:cNvSpPr>
          <p:nvPr>
            <p:ph idx="1"/>
          </p:nvPr>
        </p:nvSpPr>
        <p:spPr/>
        <p:txBody>
          <a:bodyPr/>
          <a:lstStyle/>
          <a:p>
            <a:r>
              <a:rPr lang="en-US" dirty="0" smtClean="0"/>
              <a:t>Feedback </a:t>
            </a:r>
            <a:r>
              <a:rPr lang="en-US" dirty="0"/>
              <a:t>is a pivotal aspect of this phase, where inputs from various stakeholders are collected and analyzed. This facilitates necessary adjustments to the strategy. It ensures it remains attuned to the evolving needs and preferences of the market, thereby sustaining its effectiveness and relevance.</a:t>
            </a:r>
          </a:p>
          <a:p>
            <a:r>
              <a:rPr lang="en-US" b="1" dirty="0"/>
              <a:t>Example:</a:t>
            </a:r>
            <a:r>
              <a:rPr lang="en-US" dirty="0"/>
              <a:t> Apple gathering feedback on the initial version of its iOS software. It makes adjustments based on user suggestions and identified issues.</a:t>
            </a:r>
          </a:p>
          <a:p>
            <a:endParaRPr lang="en-IN" dirty="0"/>
          </a:p>
        </p:txBody>
      </p:sp>
    </p:spTree>
    <p:extLst>
      <p:ext uri="{BB962C8B-B14F-4D97-AF65-F5344CB8AC3E}">
        <p14:creationId xmlns:p14="http://schemas.microsoft.com/office/powerpoint/2010/main" val="34911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Review and </a:t>
            </a:r>
            <a:r>
              <a:rPr lang="en-US" b="1" smtClean="0"/>
              <a:t>Assessment</a:t>
            </a:r>
            <a:endParaRPr lang="en-IN"/>
          </a:p>
        </p:txBody>
      </p:sp>
      <p:sp>
        <p:nvSpPr>
          <p:cNvPr id="3" name="Content Placeholder 2"/>
          <p:cNvSpPr>
            <a:spLocks noGrp="1"/>
          </p:cNvSpPr>
          <p:nvPr>
            <p:ph idx="1"/>
          </p:nvPr>
        </p:nvSpPr>
        <p:spPr/>
        <p:txBody>
          <a:bodyPr/>
          <a:lstStyle/>
          <a:p>
            <a:r>
              <a:rPr lang="en-US" dirty="0" smtClean="0"/>
              <a:t>This </a:t>
            </a:r>
            <a:r>
              <a:rPr lang="en-US" dirty="0"/>
              <a:t>final step involves periodic reviews to assess the strategy’s effectiveness. It allows for a comprehensive evaluation and necessary recalibrations. This ensures the strategy aligns well with the organization’s goals, fostering continuous improvement and steering it towards its envisioned success.</a:t>
            </a:r>
          </a:p>
          <a:p>
            <a:r>
              <a:rPr lang="en-US" b="1" dirty="0"/>
              <a:t>Example: </a:t>
            </a:r>
            <a:r>
              <a:rPr lang="en-US" dirty="0"/>
              <a:t>Samsung conducts a periodic review of its smartphone strategy. This is done to assess its effectiveness and make essential adjustments to stay competitive.</a:t>
            </a:r>
          </a:p>
          <a:p>
            <a:endParaRPr lang="en-IN" dirty="0"/>
          </a:p>
        </p:txBody>
      </p:sp>
    </p:spTree>
    <p:extLst>
      <p:ext uri="{BB962C8B-B14F-4D97-AF65-F5344CB8AC3E}">
        <p14:creationId xmlns:p14="http://schemas.microsoft.com/office/powerpoint/2010/main" val="101250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and Sustainability in Strategic Management</a:t>
            </a:r>
            <a:endParaRPr lang="en-IN" dirty="0"/>
          </a:p>
        </p:txBody>
      </p:sp>
      <p:sp>
        <p:nvSpPr>
          <p:cNvPr id="3" name="Content Placeholder 2"/>
          <p:cNvSpPr>
            <a:spLocks noGrp="1"/>
          </p:cNvSpPr>
          <p:nvPr>
            <p:ph idx="1"/>
          </p:nvPr>
        </p:nvSpPr>
        <p:spPr>
          <a:xfrm>
            <a:off x="1295400" y="1828800"/>
            <a:ext cx="9601200" cy="4829695"/>
          </a:xfrm>
        </p:spPr>
        <p:txBody>
          <a:bodyPr>
            <a:normAutofit/>
          </a:bodyPr>
          <a:lstStyle/>
          <a:p>
            <a:pPr marL="0" lvl="0" indent="0" eaLnBrk="0" fontAlgn="base" hangingPunct="0">
              <a:lnSpc>
                <a:spcPct val="100000"/>
              </a:lnSpc>
              <a:spcBef>
                <a:spcPct val="0"/>
              </a:spcBef>
              <a:spcAft>
                <a:spcPct val="0"/>
              </a:spcAft>
              <a:buNone/>
            </a:pPr>
            <a:r>
              <a:rPr lang="en-US" altLang="en-US" b="1" dirty="0" smtClean="0"/>
              <a:t>Overview</a:t>
            </a:r>
            <a:r>
              <a:rPr lang="en-US" altLang="en-US" b="1" dirty="0"/>
              <a:t>:</a:t>
            </a:r>
            <a:endParaRPr lang="en-US" altLang="en-US" dirty="0"/>
          </a:p>
          <a:p>
            <a:pPr marL="274320" lvl="1" indent="0" eaLnBrk="0" fontAlgn="base" hangingPunct="0">
              <a:lnSpc>
                <a:spcPct val="100000"/>
              </a:lnSpc>
              <a:spcBef>
                <a:spcPct val="0"/>
              </a:spcBef>
              <a:spcAft>
                <a:spcPct val="0"/>
              </a:spcAft>
              <a:buNone/>
            </a:pPr>
            <a:r>
              <a:rPr lang="en-US" altLang="en-US" dirty="0"/>
              <a:t>The global business environment is rapidly changing, influenced by globalization and sustainability</a:t>
            </a:r>
            <a:r>
              <a:rPr lang="en-US" altLang="en-US" dirty="0" smtClean="0"/>
              <a:t>.</a:t>
            </a:r>
          </a:p>
          <a:p>
            <a:pPr marL="274320" lvl="1" indent="0" eaLnBrk="0" fontAlgn="base" hangingPunct="0">
              <a:lnSpc>
                <a:spcPct val="100000"/>
              </a:lnSpc>
              <a:spcBef>
                <a:spcPct val="0"/>
              </a:spcBef>
              <a:spcAft>
                <a:spcPct val="0"/>
              </a:spcAft>
              <a:buFontTx/>
              <a:buChar char="•"/>
            </a:pPr>
            <a:endParaRPr lang="en-US" altLang="en-US" dirty="0"/>
          </a:p>
          <a:p>
            <a:pPr marL="0" lvl="0" indent="0" eaLnBrk="0" fontAlgn="base" hangingPunct="0">
              <a:lnSpc>
                <a:spcPct val="100000"/>
              </a:lnSpc>
              <a:spcBef>
                <a:spcPct val="0"/>
              </a:spcBef>
              <a:spcAft>
                <a:spcPct val="0"/>
              </a:spcAft>
              <a:buFontTx/>
              <a:buChar char="•"/>
            </a:pPr>
            <a:r>
              <a:rPr lang="en-US" altLang="en-US" b="1" dirty="0"/>
              <a:t>Globalization</a:t>
            </a:r>
            <a:r>
              <a:rPr lang="en-US" altLang="en-US" dirty="0"/>
              <a:t> </a:t>
            </a:r>
            <a:r>
              <a:rPr lang="en-US" altLang="en-US" sz="2000" dirty="0"/>
              <a:t>has expanded markets, supply chains, and competition worldwide.</a:t>
            </a:r>
          </a:p>
          <a:p>
            <a:pPr marL="0" lvl="0" indent="0" eaLnBrk="0" fontAlgn="base" hangingPunct="0">
              <a:lnSpc>
                <a:spcPct val="100000"/>
              </a:lnSpc>
              <a:spcBef>
                <a:spcPct val="0"/>
              </a:spcBef>
              <a:spcAft>
                <a:spcPct val="0"/>
              </a:spcAft>
              <a:buFontTx/>
              <a:buChar char="•"/>
            </a:pPr>
            <a:r>
              <a:rPr lang="en-US" altLang="en-US" b="1" dirty="0"/>
              <a:t>Sustainability</a:t>
            </a:r>
            <a:r>
              <a:rPr lang="en-US" altLang="en-US" dirty="0"/>
              <a:t> </a:t>
            </a:r>
            <a:r>
              <a:rPr lang="en-US" altLang="en-US" sz="2000" dirty="0" smtClean="0"/>
              <a:t>has become a key priority for companies to ensure long-term profitability and address environmental, social, and governance (ESG) concerns.</a:t>
            </a:r>
          </a:p>
          <a:p>
            <a:pPr marL="0" lvl="0" indent="0" eaLnBrk="0" fontAlgn="base" hangingPunct="0">
              <a:lnSpc>
                <a:spcPct val="100000"/>
              </a:lnSpc>
              <a:spcBef>
                <a:spcPct val="0"/>
              </a:spcBef>
              <a:spcAft>
                <a:spcPct val="0"/>
              </a:spcAft>
              <a:buFontTx/>
              <a:buChar char="•"/>
            </a:pPr>
            <a:endParaRPr lang="en-US" altLang="en-US" dirty="0"/>
          </a:p>
          <a:p>
            <a:pPr marL="0" lvl="0" indent="0" eaLnBrk="0" fontAlgn="base" hangingPunct="0">
              <a:lnSpc>
                <a:spcPct val="100000"/>
              </a:lnSpc>
              <a:spcBef>
                <a:spcPct val="0"/>
              </a:spcBef>
              <a:spcAft>
                <a:spcPct val="0"/>
              </a:spcAft>
              <a:buNone/>
            </a:pPr>
            <a:r>
              <a:rPr lang="en-US" altLang="en-US" b="1" dirty="0"/>
              <a:t>Importance for Strategic Management:</a:t>
            </a:r>
            <a:endParaRPr lang="en-US" altLang="en-US" dirty="0"/>
          </a:p>
          <a:p>
            <a:pPr marL="274320" lvl="1" indent="0" eaLnBrk="0" fontAlgn="base" hangingPunct="0">
              <a:lnSpc>
                <a:spcPct val="100000"/>
              </a:lnSpc>
              <a:spcBef>
                <a:spcPct val="0"/>
              </a:spcBef>
              <a:spcAft>
                <a:spcPct val="0"/>
              </a:spcAft>
              <a:buFontTx/>
              <a:buChar char="•"/>
            </a:pPr>
            <a:r>
              <a:rPr lang="en-US" altLang="en-US" dirty="0"/>
              <a:t>Strategic management today must account for both </a:t>
            </a:r>
            <a:r>
              <a:rPr lang="en-US" altLang="en-US" b="1" dirty="0"/>
              <a:t>global expansion</a:t>
            </a:r>
            <a:r>
              <a:rPr lang="en-US" altLang="en-US" dirty="0"/>
              <a:t> and </a:t>
            </a:r>
            <a:r>
              <a:rPr lang="en-US" altLang="en-US" b="1" dirty="0"/>
              <a:t>sustainable practices</a:t>
            </a:r>
            <a:r>
              <a:rPr lang="en-US" altLang="en-US" dirty="0"/>
              <a:t> to maintain a competitive edge</a:t>
            </a:r>
            <a:r>
              <a:rPr lang="en-US" altLang="en-US" dirty="0" smtClean="0"/>
              <a:t>.</a:t>
            </a:r>
            <a:endParaRPr lang="en-US" altLang="en-US" dirty="0"/>
          </a:p>
        </p:txBody>
      </p:sp>
    </p:spTree>
    <p:extLst>
      <p:ext uri="{BB962C8B-B14F-4D97-AF65-F5344CB8AC3E}">
        <p14:creationId xmlns:p14="http://schemas.microsoft.com/office/powerpoint/2010/main" val="2507632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Understanding Globalization in Strategic Management</a:t>
            </a:r>
          </a:p>
        </p:txBody>
      </p:sp>
      <p:sp>
        <p:nvSpPr>
          <p:cNvPr id="4" name="Rectangle 1"/>
          <p:cNvSpPr>
            <a:spLocks noGrp="1" noChangeArrowheads="1"/>
          </p:cNvSpPr>
          <p:nvPr>
            <p:ph idx="1"/>
          </p:nvPr>
        </p:nvSpPr>
        <p:spPr bwMode="auto">
          <a:xfrm>
            <a:off x="1295400" y="1953786"/>
            <a:ext cx="9931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smtClean="0">
                <a:ln>
                  <a:noFill/>
                </a:ln>
                <a:solidFill>
                  <a:schemeClr val="tx1"/>
                </a:solidFill>
                <a:effectLst/>
              </a:rPr>
              <a:t>Globalization refers to the integration of markets, cultures, and economies around the world, driven by advancements in technology, trade, and communication.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Key Drivers of Globalization:</a:t>
            </a:r>
            <a:endParaRPr kumimoji="0" lang="en-US" altLang="en-US" sz="20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Technological Advancements</a:t>
            </a:r>
            <a:r>
              <a:rPr kumimoji="0" lang="en-US" altLang="en-US" sz="2000" b="0" i="0" u="none" strike="noStrike" cap="none" normalizeH="0" baseline="0" dirty="0" smtClean="0">
                <a:ln>
                  <a:noFill/>
                </a:ln>
                <a:solidFill>
                  <a:schemeClr val="tx1"/>
                </a:solidFill>
                <a:effectLst/>
              </a:rPr>
              <a:t> (e.g., the internet, AI, automation)</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Trade Liberalization</a:t>
            </a:r>
            <a:r>
              <a:rPr kumimoji="0" lang="en-US" altLang="en-US" sz="2000" b="0" i="0" u="none" strike="noStrike" cap="none" normalizeH="0" baseline="0" dirty="0" smtClean="0">
                <a:ln>
                  <a:noFill/>
                </a:ln>
                <a:solidFill>
                  <a:schemeClr val="tx1"/>
                </a:solidFill>
                <a:effectLst/>
              </a:rPr>
              <a:t> (e.g., WTO agreements, regional trade blocs)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Cultural Exchange</a:t>
            </a:r>
            <a:r>
              <a:rPr kumimoji="0" lang="en-US" altLang="en-US" sz="2000" b="0" i="0" u="none" strike="noStrike" cap="none" normalizeH="0" baseline="0" dirty="0" smtClean="0">
                <a:ln>
                  <a:noFill/>
                </a:ln>
                <a:solidFill>
                  <a:schemeClr val="tx1"/>
                </a:solidFill>
                <a:effectLst/>
              </a:rPr>
              <a:t> (e.g., digital media, global talent mobility)</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Global Supply Chains</a:t>
            </a:r>
            <a:r>
              <a:rPr kumimoji="0" lang="en-US" altLang="en-US" sz="2000" b="0" i="0" u="none" strike="noStrike" cap="none" normalizeH="0" baseline="0" dirty="0" smtClean="0">
                <a:ln>
                  <a:noFill/>
                </a:ln>
                <a:solidFill>
                  <a:schemeClr val="tx1"/>
                </a:solidFill>
                <a:effectLst/>
              </a:rPr>
              <a:t> (e.g., offshoring, outsourcing)</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Impact on Strategic Management:</a:t>
            </a:r>
            <a:endParaRPr kumimoji="0" lang="en-US" altLang="en-US" sz="20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Market Expansion</a:t>
            </a:r>
            <a:r>
              <a:rPr kumimoji="0" lang="en-US" altLang="en-US" sz="2000" b="0" i="0" u="none" strike="noStrike" cap="none" normalizeH="0" baseline="0" dirty="0" smtClean="0">
                <a:ln>
                  <a:noFill/>
                </a:ln>
                <a:solidFill>
                  <a:schemeClr val="tx1"/>
                </a:solidFill>
                <a:effectLst/>
              </a:rPr>
              <a:t>: Opportunities to enter new markets and increase revenues.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Increased Competition</a:t>
            </a:r>
            <a:r>
              <a:rPr kumimoji="0" lang="en-US" altLang="en-US" sz="2000" b="0" i="0" u="none" strike="noStrike" cap="none" normalizeH="0" baseline="0" dirty="0" smtClean="0">
                <a:ln>
                  <a:noFill/>
                </a:ln>
                <a:solidFill>
                  <a:schemeClr val="tx1"/>
                </a:solidFill>
                <a:effectLst/>
              </a:rPr>
              <a:t>: Need to innovate and differentiate products.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Operational Efficiency</a:t>
            </a:r>
            <a:r>
              <a:rPr kumimoji="0" lang="en-US" altLang="en-US" sz="2000" b="0" i="0" u="none" strike="noStrike" cap="none" normalizeH="0" baseline="0" dirty="0" smtClean="0">
                <a:ln>
                  <a:noFill/>
                </a:ln>
                <a:solidFill>
                  <a:schemeClr val="tx1"/>
                </a:solidFill>
                <a:effectLst/>
              </a:rPr>
              <a:t>: Economies of scale and resource optimization.</a:t>
            </a:r>
          </a:p>
        </p:txBody>
      </p:sp>
    </p:spTree>
    <p:extLst>
      <p:ext uri="{BB962C8B-B14F-4D97-AF65-F5344CB8AC3E}">
        <p14:creationId xmlns:p14="http://schemas.microsoft.com/office/powerpoint/2010/main" val="22853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Sustainability in Strategic Management</a:t>
            </a:r>
            <a:endParaRPr lang="en-IN" dirty="0"/>
          </a:p>
        </p:txBody>
      </p:sp>
      <p:sp>
        <p:nvSpPr>
          <p:cNvPr id="4" name="Rectangle 1"/>
          <p:cNvSpPr>
            <a:spLocks noGrp="1" noChangeArrowheads="1"/>
          </p:cNvSpPr>
          <p:nvPr>
            <p:ph idx="1"/>
          </p:nvPr>
        </p:nvSpPr>
        <p:spPr bwMode="auto">
          <a:xfrm>
            <a:off x="1295400" y="1583562"/>
            <a:ext cx="96012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smtClean="0">
                <a:ln>
                  <a:noFill/>
                </a:ln>
                <a:solidFill>
                  <a:schemeClr val="tx1"/>
                </a:solidFill>
                <a:effectLst/>
              </a:rPr>
              <a:t>Sustainability refers to the ability of organizations to operate in ways that meet the needs of the present without compromising the ability of future generations to meet their own needs.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Triple Bottom Line (TBL):</a:t>
            </a:r>
            <a:endParaRPr kumimoji="0" lang="en-US" altLang="en-US" sz="20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Economic</a:t>
            </a:r>
            <a:r>
              <a:rPr kumimoji="0" lang="en-US" altLang="en-US" sz="2000" b="0" i="0" u="none" strike="noStrike" cap="none" normalizeH="0" baseline="0" dirty="0" smtClean="0">
                <a:ln>
                  <a:noFill/>
                </a:ln>
                <a:solidFill>
                  <a:schemeClr val="tx1"/>
                </a:solidFill>
                <a:effectLst/>
              </a:rPr>
              <a:t>: Profitability and financial performance.</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Environmental</a:t>
            </a:r>
            <a:r>
              <a:rPr kumimoji="0" lang="en-US" altLang="en-US" sz="2000" b="0" i="0" u="none" strike="noStrike" cap="none" normalizeH="0" baseline="0" dirty="0" smtClean="0">
                <a:ln>
                  <a:noFill/>
                </a:ln>
                <a:solidFill>
                  <a:schemeClr val="tx1"/>
                </a:solidFill>
                <a:effectLst/>
              </a:rPr>
              <a:t>: Minimizing environmental impact.</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Social</a:t>
            </a:r>
            <a:r>
              <a:rPr kumimoji="0" lang="en-US" altLang="en-US" sz="2000" b="0" i="0" u="none" strike="noStrike" cap="none" normalizeH="0" baseline="0" dirty="0" smtClean="0">
                <a:ln>
                  <a:noFill/>
                </a:ln>
                <a:solidFill>
                  <a:schemeClr val="tx1"/>
                </a:solidFill>
                <a:effectLst/>
              </a:rPr>
              <a:t>: Corporate social responsibility (CSR) and community development.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Sustainability Drivers in Business:</a:t>
            </a:r>
            <a:endParaRPr kumimoji="0" lang="en-US" altLang="en-US" sz="20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Consumer Demand</a:t>
            </a:r>
            <a:r>
              <a:rPr kumimoji="0" lang="en-US" altLang="en-US" sz="2000" b="0" i="0" u="none" strike="noStrike" cap="none" normalizeH="0" baseline="0" dirty="0" smtClean="0">
                <a:ln>
                  <a:noFill/>
                </a:ln>
                <a:solidFill>
                  <a:schemeClr val="tx1"/>
                </a:solidFill>
                <a:effectLst/>
              </a:rPr>
              <a:t>: Growing preference for eco-friendly and socially responsible products.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Regulations</a:t>
            </a:r>
            <a:r>
              <a:rPr kumimoji="0" lang="en-US" altLang="en-US" sz="2000" b="0" i="0" u="none" strike="noStrike" cap="none" normalizeH="0" baseline="0" dirty="0" smtClean="0">
                <a:ln>
                  <a:noFill/>
                </a:ln>
                <a:solidFill>
                  <a:schemeClr val="tx1"/>
                </a:solidFill>
                <a:effectLst/>
              </a:rPr>
              <a:t>: Increasing governmental focus on environmental standards and social equity.</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b="1" i="0" u="none" strike="noStrike" cap="none" normalizeH="0" baseline="0" dirty="0" smtClean="0">
                <a:ln>
                  <a:noFill/>
                </a:ln>
                <a:solidFill>
                  <a:schemeClr val="tx1"/>
                </a:solidFill>
                <a:effectLst/>
              </a:rPr>
              <a:t>Long-Term Profitability</a:t>
            </a:r>
            <a:r>
              <a:rPr kumimoji="0" lang="en-US" altLang="en-US" sz="2000" b="0" i="0" u="none" strike="noStrike" cap="none" normalizeH="0" baseline="0" dirty="0" smtClean="0">
                <a:ln>
                  <a:noFill/>
                </a:ln>
                <a:solidFill>
                  <a:schemeClr val="tx1"/>
                </a:solidFill>
                <a:effectLst/>
              </a:rPr>
              <a:t>: Sustainable practices can lead to cost savings, risk reduction, and enhanced brand loyalty.</a:t>
            </a:r>
          </a:p>
        </p:txBody>
      </p:sp>
    </p:spTree>
    <p:extLst>
      <p:ext uri="{BB962C8B-B14F-4D97-AF65-F5344CB8AC3E}">
        <p14:creationId xmlns:p14="http://schemas.microsoft.com/office/powerpoint/2010/main" val="1261501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Strategic Approaches to Globalization</a:t>
            </a:r>
          </a:p>
        </p:txBody>
      </p:sp>
      <p:sp>
        <p:nvSpPr>
          <p:cNvPr id="4" name="Rectangle 1"/>
          <p:cNvSpPr>
            <a:spLocks noGrp="1" noChangeArrowheads="1"/>
          </p:cNvSpPr>
          <p:nvPr>
            <p:ph idx="1"/>
          </p:nvPr>
        </p:nvSpPr>
        <p:spPr bwMode="auto">
          <a:xfrm>
            <a:off x="704299" y="2057799"/>
            <a:ext cx="1078340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Global Standardization Strategy:</a:t>
            </a:r>
            <a:endParaRPr kumimoji="0" lang="en-US" altLang="en-US" sz="2000" b="0" i="0" u="none" strike="noStrike" cap="none" normalizeH="0" baseline="0" dirty="0" smtClean="0">
              <a:ln>
                <a:noFill/>
              </a:ln>
              <a:solidFill>
                <a:schemeClr val="tx1"/>
              </a:solidFill>
              <a:effectLst/>
            </a:endParaRP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Offering the same products or services worldwide to benefit from economies of scale.</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Example: Apple’s global branding and product offerings.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Localization Strategy:</a:t>
            </a:r>
            <a:endParaRPr kumimoji="0" lang="en-US" altLang="en-US" sz="2000" b="0" i="0" u="none" strike="noStrike" cap="none" normalizeH="0" baseline="0" dirty="0" smtClean="0">
              <a:ln>
                <a:noFill/>
              </a:ln>
              <a:solidFill>
                <a:schemeClr val="tx1"/>
              </a:solidFill>
              <a:effectLst/>
            </a:endParaRP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Tailoring products or services to fit the local market’s preferences, culture, and regulations.</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Example: McDonald's adapts its menu to local tastes (e.g., </a:t>
            </a:r>
            <a:r>
              <a:rPr kumimoji="0" lang="en-US" altLang="en-US" sz="2000" b="0" i="0" u="none" strike="noStrike" cap="none" normalizeH="0" baseline="0" dirty="0" err="1" smtClean="0">
                <a:ln>
                  <a:noFill/>
                </a:ln>
                <a:solidFill>
                  <a:schemeClr val="tx1"/>
                </a:solidFill>
                <a:effectLst/>
              </a:rPr>
              <a:t>McAloo</a:t>
            </a:r>
            <a:r>
              <a:rPr kumimoji="0" lang="en-US" altLang="en-US" sz="2000" b="0" i="0" u="none" strike="noStrike" cap="none" normalizeH="0" baseline="0" dirty="0" smtClean="0">
                <a:ln>
                  <a:noFill/>
                </a:ln>
                <a:solidFill>
                  <a:schemeClr val="tx1"/>
                </a:solidFill>
                <a:effectLst/>
              </a:rPr>
              <a:t> </a:t>
            </a:r>
            <a:r>
              <a:rPr kumimoji="0" lang="en-US" altLang="en-US" sz="2000" b="0" i="0" u="none" strike="noStrike" cap="none" normalizeH="0" baseline="0" dirty="0" err="1" smtClean="0">
                <a:ln>
                  <a:noFill/>
                </a:ln>
                <a:solidFill>
                  <a:schemeClr val="tx1"/>
                </a:solidFill>
                <a:effectLst/>
              </a:rPr>
              <a:t>Tikki</a:t>
            </a:r>
            <a:r>
              <a:rPr kumimoji="0" lang="en-US" altLang="en-US" sz="2000" b="0" i="0" u="none" strike="noStrike" cap="none" normalizeH="0" baseline="0" dirty="0" smtClean="0">
                <a:ln>
                  <a:noFill/>
                </a:ln>
                <a:solidFill>
                  <a:schemeClr val="tx1"/>
                </a:solidFill>
                <a:effectLst/>
              </a:rPr>
              <a:t> in India).</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smtClean="0">
                <a:ln>
                  <a:noFill/>
                </a:ln>
                <a:solidFill>
                  <a:schemeClr val="tx1"/>
                </a:solidFill>
                <a:effectLst/>
              </a:rPr>
              <a:t>Transnational Strategy:</a:t>
            </a:r>
            <a:endParaRPr kumimoji="0" lang="en-US" altLang="en-US" sz="2000" b="0" i="0" u="none" strike="noStrike" cap="none" normalizeH="0" baseline="0" dirty="0" smtClean="0">
              <a:ln>
                <a:noFill/>
              </a:ln>
              <a:solidFill>
                <a:schemeClr val="tx1"/>
              </a:solidFill>
              <a:effectLst/>
            </a:endParaRP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A hybrid approach combining global efficiencies with local responsiveness.</a:t>
            </a:r>
          </a:p>
          <a:p>
            <a:pPr marR="0" lvl="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en-US" altLang="en-US" sz="2000" b="0" i="0" u="none" strike="noStrike" cap="none" normalizeH="0" baseline="0" dirty="0" smtClean="0">
                <a:ln>
                  <a:noFill/>
                </a:ln>
                <a:solidFill>
                  <a:schemeClr val="tx1"/>
                </a:solidFill>
                <a:effectLst/>
              </a:rPr>
              <a:t>Example: Coca-Cola’s standardized brand image but localized marketing strategies.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886442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Sustainability Integration in Global Strategies</a:t>
            </a:r>
          </a:p>
        </p:txBody>
      </p:sp>
      <p:sp>
        <p:nvSpPr>
          <p:cNvPr id="4" name="Rectangle 1"/>
          <p:cNvSpPr>
            <a:spLocks noGrp="1" noChangeArrowheads="1"/>
          </p:cNvSpPr>
          <p:nvPr>
            <p:ph idx="1"/>
          </p:nvPr>
        </p:nvSpPr>
        <p:spPr bwMode="auto">
          <a:xfrm>
            <a:off x="1295400" y="1563776"/>
            <a:ext cx="9601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Integrating Sustainability into Core Strategy:</a:t>
            </a:r>
            <a:endParaRPr kumimoji="0" lang="en-US" altLang="en-US" sz="18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smtClean="0">
                <a:ln>
                  <a:noFill/>
                </a:ln>
                <a:solidFill>
                  <a:schemeClr val="tx1"/>
                </a:solidFill>
                <a:effectLst/>
              </a:rPr>
              <a:t>Sustainable innovation: Develop eco-friendly products (e.g., electric cars by Tesla).</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smtClean="0">
                <a:ln>
                  <a:noFill/>
                </a:ln>
                <a:solidFill>
                  <a:schemeClr val="tx1"/>
                </a:solidFill>
                <a:effectLst/>
              </a:rPr>
              <a:t>Green supply chains: Partnering with suppliers who uphold environmental standards.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smtClean="0">
                <a:ln>
                  <a:noFill/>
                </a:ln>
                <a:solidFill>
                  <a:schemeClr val="tx1"/>
                </a:solidFill>
                <a:effectLst/>
              </a:rPr>
              <a:t>Circular economy: Reducing waste by reusing and recycling resources (e.g., IKEA’s recycling initiatives).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Examples of Companies Leading in Sustainability:</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Patagonia:</a:t>
            </a:r>
            <a:r>
              <a:rPr kumimoji="0" lang="en-US" altLang="en-US" sz="1800" b="0" i="0" u="none" strike="noStrike" cap="none" normalizeH="0" baseline="0" dirty="0" smtClean="0">
                <a:ln>
                  <a:noFill/>
                </a:ln>
                <a:solidFill>
                  <a:schemeClr val="tx1"/>
                </a:solidFill>
                <a:effectLst/>
              </a:rPr>
              <a:t> Strong commitment to environmental protection through sustainable sourcing and activism.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Unilever:</a:t>
            </a:r>
            <a:r>
              <a:rPr kumimoji="0" lang="en-US" altLang="en-US" sz="1800" b="0" i="0" u="none" strike="noStrike" cap="none" normalizeH="0" baseline="0" dirty="0" smtClean="0">
                <a:ln>
                  <a:noFill/>
                </a:ln>
                <a:solidFill>
                  <a:schemeClr val="tx1"/>
                </a:solidFill>
                <a:effectLst/>
              </a:rPr>
              <a:t> Sustainability goals in sourcing, production, and product life-cycle </a:t>
            </a:r>
            <a:r>
              <a:rPr kumimoji="0" lang="en-US" altLang="en-US" sz="1800" b="0" i="0" u="none" strike="noStrike" cap="none" normalizeH="0" baseline="0" smtClean="0">
                <a:ln>
                  <a:noFill/>
                </a:ln>
                <a:solidFill>
                  <a:schemeClr val="tx1"/>
                </a:solidFill>
                <a:effectLst/>
              </a:rPr>
              <a:t>management.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Competitive Advantage through Sustainability:</a:t>
            </a:r>
            <a:endParaRPr kumimoji="0" lang="en-US" altLang="en-US" sz="18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Brand Loyalty</a:t>
            </a:r>
            <a:r>
              <a:rPr kumimoji="0" lang="en-US" altLang="en-US" sz="1800" b="0" i="0" u="none" strike="noStrike" cap="none" normalizeH="0" baseline="0" dirty="0" smtClean="0">
                <a:ln>
                  <a:noFill/>
                </a:ln>
                <a:solidFill>
                  <a:schemeClr val="tx1"/>
                </a:solidFill>
                <a:effectLst/>
              </a:rPr>
              <a:t>: Consumers increasingly support companies with strong sustainability practices.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Cost Efficiency</a:t>
            </a:r>
            <a:r>
              <a:rPr kumimoji="0" lang="en-US" altLang="en-US" sz="1800" b="0" i="0" u="none" strike="noStrike" cap="none" normalizeH="0" baseline="0" dirty="0" smtClean="0">
                <a:ln>
                  <a:noFill/>
                </a:ln>
                <a:solidFill>
                  <a:schemeClr val="tx1"/>
                </a:solidFill>
                <a:effectLst/>
              </a:rPr>
              <a:t>: Sustainable practices like energy-saving measures and waste reduction can lead to significant cost savings.</a:t>
            </a:r>
          </a:p>
        </p:txBody>
      </p:sp>
    </p:spTree>
    <p:extLst>
      <p:ext uri="{BB962C8B-B14F-4D97-AF65-F5344CB8AC3E}">
        <p14:creationId xmlns:p14="http://schemas.microsoft.com/office/powerpoint/2010/main" val="1461273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in Globalization and Sustainability</a:t>
            </a:r>
            <a:endParaRPr lang="en-IN" dirty="0"/>
          </a:p>
        </p:txBody>
      </p:sp>
      <p:sp>
        <p:nvSpPr>
          <p:cNvPr id="4" name="Rectangle 1"/>
          <p:cNvSpPr>
            <a:spLocks noGrp="1" noChangeArrowheads="1"/>
          </p:cNvSpPr>
          <p:nvPr>
            <p:ph idx="1"/>
          </p:nvPr>
        </p:nvSpPr>
        <p:spPr bwMode="auto">
          <a:xfrm>
            <a:off x="885443" y="1574547"/>
            <a:ext cx="10421114"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Globalization Challenges:</a:t>
            </a:r>
            <a:endParaRPr kumimoji="0" lang="en-US" altLang="en-US" sz="18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Cultural Sensitivity:</a:t>
            </a:r>
            <a:r>
              <a:rPr kumimoji="0" lang="en-US" altLang="en-US" sz="1800" b="0" i="0" u="none" strike="noStrike" cap="none" normalizeH="0" baseline="0" dirty="0" smtClean="0">
                <a:ln>
                  <a:noFill/>
                </a:ln>
                <a:solidFill>
                  <a:schemeClr val="tx1"/>
                </a:solidFill>
                <a:effectLst/>
              </a:rPr>
              <a:t> Adapting to different cultural norms and consumer behavior.</a:t>
            </a: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Geopolitical Risks:</a:t>
            </a:r>
            <a:r>
              <a:rPr kumimoji="0" lang="en-US" altLang="en-US" sz="1800" b="0" i="0" u="none" strike="noStrike" cap="none" normalizeH="0" baseline="0" dirty="0" smtClean="0">
                <a:ln>
                  <a:noFill/>
                </a:ln>
                <a:solidFill>
                  <a:schemeClr val="tx1"/>
                </a:solidFill>
                <a:effectLst/>
              </a:rPr>
              <a:t> Political instability or trade barriers impacting international operations.</a:t>
            </a: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Supply Chain Complexity:</a:t>
            </a:r>
            <a:r>
              <a:rPr kumimoji="0" lang="en-US" altLang="en-US" sz="1800" b="0" i="0" u="none" strike="noStrike" cap="none" normalizeH="0" baseline="0" dirty="0" smtClean="0">
                <a:ln>
                  <a:noFill/>
                </a:ln>
                <a:solidFill>
                  <a:schemeClr val="tx1"/>
                </a:solidFill>
                <a:effectLst/>
              </a:rPr>
              <a:t> Managing global supply chains with diverse regulations and environmental considerations.</a:t>
            </a:r>
          </a:p>
          <a:p>
            <a:pPr marL="0" marR="0" lvl="0" indent="0" algn="l" defTabSz="914400" rtl="0" eaLnBrk="0" fontAlgn="base" latinLnBrk="0" hangingPunct="0">
              <a:lnSpc>
                <a:spcPct val="15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Sustainability Challenges:</a:t>
            </a:r>
            <a:endParaRPr kumimoji="0" lang="en-US" altLang="en-US" sz="1800" b="0" i="0" u="none" strike="noStrike" cap="none" normalizeH="0" baseline="0" dirty="0" smtClean="0">
              <a:ln>
                <a:noFill/>
              </a:ln>
              <a:solidFill>
                <a:schemeClr val="tx1"/>
              </a:solidFill>
              <a:effectLst/>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Balancing Profit and Sustainability:</a:t>
            </a:r>
            <a:r>
              <a:rPr kumimoji="0" lang="en-US" altLang="en-US" sz="1800" b="0" i="0" u="none" strike="noStrike" cap="none" normalizeH="0" baseline="0" dirty="0" smtClean="0">
                <a:ln>
                  <a:noFill/>
                </a:ln>
                <a:solidFill>
                  <a:schemeClr val="tx1"/>
                </a:solidFill>
                <a:effectLst/>
              </a:rPr>
              <a:t> Pressure to deliver short-term financial results while investing in long-term sustainability.</a:t>
            </a: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Greenwashing:</a:t>
            </a:r>
            <a:r>
              <a:rPr kumimoji="0" lang="en-US" altLang="en-US" sz="1800" b="0" i="0" u="none" strike="noStrike" cap="none" normalizeH="0" baseline="0" dirty="0" smtClean="0">
                <a:ln>
                  <a:noFill/>
                </a:ln>
                <a:solidFill>
                  <a:schemeClr val="tx1"/>
                </a:solidFill>
                <a:effectLst/>
              </a:rPr>
              <a:t> The risk of companies misrepresenting their environmental impact to boost their image.</a:t>
            </a: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800" b="1" i="0" u="none" strike="noStrike" cap="none" normalizeH="0" baseline="0" dirty="0" smtClean="0">
                <a:ln>
                  <a:noFill/>
                </a:ln>
                <a:solidFill>
                  <a:schemeClr val="tx1"/>
                </a:solidFill>
                <a:effectLst/>
              </a:rPr>
              <a:t>Supply Chain Transparency:</a:t>
            </a:r>
            <a:r>
              <a:rPr kumimoji="0" lang="en-US" altLang="en-US" sz="1800" b="0" i="0" u="none" strike="noStrike" cap="none" normalizeH="0" baseline="0" dirty="0" smtClean="0">
                <a:ln>
                  <a:noFill/>
                </a:ln>
                <a:solidFill>
                  <a:schemeClr val="tx1"/>
                </a:solidFill>
                <a:effectLst/>
              </a:rPr>
              <a:t> Ensuring ethical and sustainable practices across complex, global supply chains.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868747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Features of </a:t>
            </a:r>
            <a:r>
              <a:rPr lang="en-IN" b="1" dirty="0" smtClean="0"/>
              <a:t>Strategy</a:t>
            </a:r>
            <a:endParaRPr lang="en-IN" dirty="0"/>
          </a:p>
        </p:txBody>
      </p:sp>
      <p:sp>
        <p:nvSpPr>
          <p:cNvPr id="3" name="Content Placeholder 2"/>
          <p:cNvSpPr>
            <a:spLocks noGrp="1"/>
          </p:cNvSpPr>
          <p:nvPr>
            <p:ph idx="1"/>
          </p:nvPr>
        </p:nvSpPr>
        <p:spPr>
          <a:xfrm>
            <a:off x="1295400" y="1695795"/>
            <a:ext cx="9601200" cy="4904509"/>
          </a:xfrm>
        </p:spPr>
        <p:txBody>
          <a:bodyPr>
            <a:normAutofit fontScale="85000" lnSpcReduction="20000"/>
          </a:bodyPr>
          <a:lstStyle/>
          <a:p>
            <a:r>
              <a:rPr lang="en-US" dirty="0"/>
              <a:t>Generally, strategies are long run-in nature as they help to understand the path towards the future as well as its impact on present activities. However, in some cases, strategies may be made for a shorter period.</a:t>
            </a:r>
          </a:p>
          <a:p>
            <a:r>
              <a:rPr lang="en-US" dirty="0"/>
              <a:t>Strategy mainly defines the course of action of a business in general, which an organisation needs to follow in order to achieve its objectives.</a:t>
            </a:r>
          </a:p>
          <a:p>
            <a:r>
              <a:rPr lang="en-US" dirty="0"/>
              <a:t>Another important component of strategy is that it is dynamic in nature, and it needs to be changed or modified according to changing times and conditions.</a:t>
            </a:r>
          </a:p>
          <a:p>
            <a:r>
              <a:rPr lang="en-US" dirty="0"/>
              <a:t>Strategy provides a proper combination of external and internal factors that can affect the ability of an organisation to perform activities towards well-established goals.</a:t>
            </a:r>
          </a:p>
          <a:p>
            <a:r>
              <a:rPr lang="en-US" dirty="0"/>
              <a:t>Strategies are formulated mainly by top-level managers and directions are provided to the middle and lower-level managers to frame sub-strategies.</a:t>
            </a:r>
          </a:p>
          <a:p>
            <a:r>
              <a:rPr lang="en-US" dirty="0"/>
              <a:t>Strategy allows businesses to beat their competition by distributing scarce resources efficiently across different regions, resulting in optimal </a:t>
            </a:r>
            <a:r>
              <a:rPr lang="en-US" dirty="0" err="1"/>
              <a:t>utilisation</a:t>
            </a:r>
            <a:r>
              <a:rPr lang="en-US" dirty="0"/>
              <a:t>.</a:t>
            </a:r>
          </a:p>
          <a:p>
            <a:r>
              <a:rPr lang="en-US" dirty="0"/>
              <a:t>Strategies are forward-looking because they are developed and implemented with the goal of achieving the firm’s goals in the future.</a:t>
            </a:r>
          </a:p>
          <a:p>
            <a:endParaRPr lang="en-IN" dirty="0"/>
          </a:p>
        </p:txBody>
      </p:sp>
    </p:spTree>
    <p:extLst>
      <p:ext uri="{BB962C8B-B14F-4D97-AF65-F5344CB8AC3E}">
        <p14:creationId xmlns:p14="http://schemas.microsoft.com/office/powerpoint/2010/main" val="3522591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Aligning Globalization and Sustainability in Strategic Management</a:t>
            </a:r>
            <a:endParaRPr lang="en-IN" dirty="0"/>
          </a:p>
        </p:txBody>
      </p:sp>
      <p:sp>
        <p:nvSpPr>
          <p:cNvPr id="4" name="Rectangle 1"/>
          <p:cNvSpPr>
            <a:spLocks noGrp="1" noChangeArrowheads="1"/>
          </p:cNvSpPr>
          <p:nvPr>
            <p:ph idx="1"/>
          </p:nvPr>
        </p:nvSpPr>
        <p:spPr bwMode="auto">
          <a:xfrm>
            <a:off x="1295400" y="1571937"/>
            <a:ext cx="96012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Framework for Integrating Both:</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Global Market Expansion:</a:t>
            </a:r>
            <a:r>
              <a:rPr kumimoji="0" lang="en-US" altLang="en-US" sz="1800" b="0" i="0" u="none" strike="noStrike" cap="none" normalizeH="0" baseline="0" dirty="0" smtClean="0">
                <a:ln>
                  <a:noFill/>
                </a:ln>
                <a:solidFill>
                  <a:schemeClr val="tx1"/>
                </a:solidFill>
                <a:effectLst/>
              </a:rPr>
              <a:t> Enter new markets with products that meet both local needs and sustainability standards.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Sustainable Global Supply Chains:</a:t>
            </a:r>
            <a:r>
              <a:rPr kumimoji="0" lang="en-US" altLang="en-US" sz="1800" b="0" i="0" u="none" strike="noStrike" cap="none" normalizeH="0" baseline="0" dirty="0" smtClean="0">
                <a:ln>
                  <a:noFill/>
                </a:ln>
                <a:solidFill>
                  <a:schemeClr val="tx1"/>
                </a:solidFill>
                <a:effectLst/>
              </a:rPr>
              <a:t> Partner with suppliers who prioritize sustainability, ensuring that operations adhere to environmental and social governance (ESG) criteria.</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Innovation and Technology:</a:t>
            </a:r>
            <a:r>
              <a:rPr kumimoji="0" lang="en-US" altLang="en-US" sz="1800" b="0" i="0" u="none" strike="noStrike" cap="none" normalizeH="0" baseline="0" dirty="0" smtClean="0">
                <a:ln>
                  <a:noFill/>
                </a:ln>
                <a:solidFill>
                  <a:schemeClr val="tx1"/>
                </a:solidFill>
                <a:effectLst/>
              </a:rPr>
              <a:t> Use technological advancements to enhance both global reach and sustainability (e.g., </a:t>
            </a:r>
            <a:r>
              <a:rPr kumimoji="0" lang="en-US" altLang="en-US" sz="1800" b="0" i="0" u="none" strike="noStrike" cap="none" normalizeH="0" baseline="0" dirty="0" err="1" smtClean="0">
                <a:ln>
                  <a:noFill/>
                </a:ln>
                <a:solidFill>
                  <a:schemeClr val="tx1"/>
                </a:solidFill>
                <a:effectLst/>
              </a:rPr>
              <a:t>blockchain</a:t>
            </a:r>
            <a:r>
              <a:rPr kumimoji="0" lang="en-US" altLang="en-US" sz="1800" b="0" i="0" u="none" strike="noStrike" cap="none" normalizeH="0" baseline="0" dirty="0" smtClean="0">
                <a:ln>
                  <a:noFill/>
                </a:ln>
                <a:solidFill>
                  <a:schemeClr val="tx1"/>
                </a:solidFill>
                <a:effectLst/>
              </a:rPr>
              <a:t> for transparency in sourcing).</a:t>
            </a:r>
          </a:p>
          <a:p>
            <a:pPr marL="0" marR="0" lvl="0" indent="0" algn="l" defTabSz="914400" rtl="0" eaLnBrk="0" fontAlgn="base" latinLnBrk="0" hangingPunct="0">
              <a:lnSpc>
                <a:spcPct val="15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Key Strategic Considerations:</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Long-Term Focus:</a:t>
            </a:r>
            <a:r>
              <a:rPr kumimoji="0" lang="en-US" altLang="en-US" sz="1800" b="0" i="0" u="none" strike="noStrike" cap="none" normalizeH="0" baseline="0" dirty="0" smtClean="0">
                <a:ln>
                  <a:noFill/>
                </a:ln>
                <a:solidFill>
                  <a:schemeClr val="tx1"/>
                </a:solidFill>
                <a:effectLst/>
              </a:rPr>
              <a:t> Ensure sustainability is a long-term commitment rather than a short-term initiative.</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Collaboration with Stakeholders:</a:t>
            </a:r>
            <a:r>
              <a:rPr kumimoji="0" lang="en-US" altLang="en-US" sz="1800" b="0" i="0" u="none" strike="noStrike" cap="none" normalizeH="0" baseline="0" dirty="0" smtClean="0">
                <a:ln>
                  <a:noFill/>
                </a:ln>
                <a:solidFill>
                  <a:schemeClr val="tx1"/>
                </a:solidFill>
                <a:effectLst/>
              </a:rPr>
              <a:t> Engage suppliers, customers, and local communities in sustainability efforts.</a:t>
            </a:r>
          </a:p>
        </p:txBody>
      </p:sp>
    </p:spTree>
    <p:extLst>
      <p:ext uri="{BB962C8B-B14F-4D97-AF65-F5344CB8AC3E}">
        <p14:creationId xmlns:p14="http://schemas.microsoft.com/office/powerpoint/2010/main" val="96443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Tesla’s Globalization and Sustainability Strategy</a:t>
            </a:r>
            <a:endParaRPr lang="en-IN" dirty="0"/>
          </a:p>
        </p:txBody>
      </p:sp>
      <p:sp>
        <p:nvSpPr>
          <p:cNvPr id="4" name="Rectangle 1"/>
          <p:cNvSpPr>
            <a:spLocks noGrp="1" noChangeArrowheads="1"/>
          </p:cNvSpPr>
          <p:nvPr>
            <p:ph idx="1"/>
          </p:nvPr>
        </p:nvSpPr>
        <p:spPr bwMode="auto">
          <a:xfrm>
            <a:off x="1295400" y="1599844"/>
            <a:ext cx="9541933"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Globalization:</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Tesla has expanded its presence across multiple continents with manufacturing plants in the U.S., China, and Europe.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Adapted its marketing strategies to cater to different regulatory environments and consumer preferences.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Sustainability:</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Tesla’s focus on clean energy and electric vehicles aligns with its mission to reduce global carbon emissions.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Innovation in battery technology and solar energy solutions supports sustainable energy practices globally.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rPr>
              <a:t>Strategic Takeaways:</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Integration of sustainability into core mission:</a:t>
            </a:r>
            <a:r>
              <a:rPr kumimoji="0" lang="en-US" altLang="en-US" sz="1800" b="0" i="0" u="none" strike="noStrike" cap="none" normalizeH="0" baseline="0" dirty="0" smtClean="0">
                <a:ln>
                  <a:noFill/>
                </a:ln>
                <a:solidFill>
                  <a:schemeClr val="tx1"/>
                </a:solidFill>
                <a:effectLst/>
              </a:rPr>
              <a:t> Tesla uses sustainability as a differentiator in a globalized market.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Global growth strategy with local adaptations:</a:t>
            </a:r>
            <a:r>
              <a:rPr kumimoji="0" lang="en-US" altLang="en-US" sz="1800" b="0" i="0" u="none" strike="noStrike" cap="none" normalizeH="0" baseline="0" dirty="0" smtClean="0">
                <a:ln>
                  <a:noFill/>
                </a:ln>
                <a:solidFill>
                  <a:schemeClr val="tx1"/>
                </a:solidFill>
                <a:effectLst/>
              </a:rPr>
              <a:t> Adaptation to different markets, while sticking to a unified, sustainable message.</a:t>
            </a:r>
          </a:p>
        </p:txBody>
      </p:sp>
    </p:spTree>
    <p:extLst>
      <p:ext uri="{BB962C8B-B14F-4D97-AF65-F5344CB8AC3E}">
        <p14:creationId xmlns:p14="http://schemas.microsoft.com/office/powerpoint/2010/main" val="256284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4" name="Rectangle 1"/>
          <p:cNvSpPr>
            <a:spLocks noGrp="1" noChangeArrowheads="1"/>
          </p:cNvSpPr>
          <p:nvPr>
            <p:ph idx="1"/>
          </p:nvPr>
        </p:nvSpPr>
        <p:spPr bwMode="auto">
          <a:xfrm>
            <a:off x="1295400" y="1752220"/>
            <a:ext cx="9516533"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Key Takeaways:</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Globalization presents both opportunities and challenges in strategic management.</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Sustainability is no longer optional; it is a key driver for long-term business success.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The integration of globalization and sustainability can provide competitive advantages and help create value for stakeholders.</a:t>
            </a:r>
          </a:p>
          <a:p>
            <a:pPr marL="0" marR="0" lvl="0" indent="0" algn="l" defTabSz="914400" rtl="0" eaLnBrk="0" fontAlgn="base" latinLnBrk="0" hangingPunct="0">
              <a:lnSpc>
                <a:spcPct val="15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rPr>
              <a:t>Future Outlook:</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Businesses must continue to evolve strategies to adapt to global changes while prioritizing sustainable practices.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rPr>
              <a:t>Strategic management will need to balance profitability with environmental and social responsibilities to thrive in an increasingly globalized and eco-conscious world.</a:t>
            </a:r>
          </a:p>
        </p:txBody>
      </p:sp>
    </p:spTree>
    <p:extLst>
      <p:ext uri="{BB962C8B-B14F-4D97-AF65-F5344CB8AC3E}">
        <p14:creationId xmlns:p14="http://schemas.microsoft.com/office/powerpoint/2010/main" val="1825491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Importance of </a:t>
            </a:r>
            <a:r>
              <a:rPr lang="en-IN" b="1" dirty="0" smtClean="0"/>
              <a:t>Strategy</a:t>
            </a:r>
            <a:endParaRPr lang="en-IN" dirty="0"/>
          </a:p>
        </p:txBody>
      </p:sp>
      <p:sp>
        <p:nvSpPr>
          <p:cNvPr id="3" name="Content Placeholder 2"/>
          <p:cNvSpPr>
            <a:spLocks noGrp="1"/>
          </p:cNvSpPr>
          <p:nvPr>
            <p:ph idx="1"/>
          </p:nvPr>
        </p:nvSpPr>
        <p:spPr>
          <a:xfrm>
            <a:off x="1295400" y="1737361"/>
            <a:ext cx="9601200" cy="4921134"/>
          </a:xfrm>
        </p:spPr>
        <p:txBody>
          <a:bodyPr>
            <a:normAutofit fontScale="85000" lnSpcReduction="20000"/>
          </a:bodyPr>
          <a:lstStyle/>
          <a:p>
            <a:r>
              <a:rPr lang="en-US" b="1" dirty="0"/>
              <a:t>1. Direction and Action Plans:</a:t>
            </a:r>
            <a:r>
              <a:rPr lang="en-US" dirty="0"/>
              <a:t> A strategy gives an organisation the appropriate course to follow in order to meet its objectives. It provided a clear and detailed action plan for achieving the targeted position in the future. The company receives comprehensive guidance on how things will be done and goals will be met.</a:t>
            </a:r>
          </a:p>
          <a:p>
            <a:r>
              <a:rPr lang="en-US" b="1" dirty="0"/>
              <a:t>2. Identification of Trends and Opportunities:</a:t>
            </a:r>
            <a:r>
              <a:rPr lang="en-US" dirty="0"/>
              <a:t> Strategy helps to identify various market trends and future opportunities available to a business organisation. It helps in examining the different variations in the market like that of social, political, as well as customer changes and technological changes. Once the market changes have been identified, the firm develops certain tactics so that the business can adjust to the future changes.</a:t>
            </a:r>
          </a:p>
          <a:p>
            <a:r>
              <a:rPr lang="en-US" b="1" dirty="0"/>
              <a:t>3. Defining Accountability:</a:t>
            </a:r>
            <a:r>
              <a:rPr lang="en-US" dirty="0"/>
              <a:t> Strategy helps to define accountability in a business enterprise. It also helps in setting the timelines in order to attain certain results on the strategic initiatives.</a:t>
            </a:r>
          </a:p>
          <a:p>
            <a:r>
              <a:rPr lang="en-US" b="1" dirty="0"/>
              <a:t>4. Improving Communication and Commitment:</a:t>
            </a:r>
            <a:r>
              <a:rPr lang="en-US" dirty="0"/>
              <a:t> With a proper well-defined strategy, the level of communication, as well as commitment in the organisation, get enhanced as it helps in clarifying the accountability as well as vision. With a proper strategic plan, all the activities of businesses are aligned to safeguard the commitment</a:t>
            </a:r>
            <a:r>
              <a:rPr lang="en-US" dirty="0" smtClean="0"/>
              <a:t>.</a:t>
            </a:r>
            <a:endParaRPr lang="en-US" dirty="0"/>
          </a:p>
        </p:txBody>
      </p:sp>
    </p:spTree>
    <p:extLst>
      <p:ext uri="{BB962C8B-B14F-4D97-AF65-F5344CB8AC3E}">
        <p14:creationId xmlns:p14="http://schemas.microsoft.com/office/powerpoint/2010/main" val="174503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Importance of </a:t>
            </a:r>
            <a:r>
              <a:rPr lang="en-IN" b="1" dirty="0" smtClean="0"/>
              <a:t>Strategy (</a:t>
            </a:r>
            <a:r>
              <a:rPr lang="en-IN" b="1" dirty="0" err="1" smtClean="0"/>
              <a:t>Contd</a:t>
            </a:r>
            <a:r>
              <a:rPr lang="en-IN" b="1" dirty="0" smtClean="0"/>
              <a:t>)</a:t>
            </a:r>
            <a:endParaRPr lang="en-IN" dirty="0"/>
          </a:p>
        </p:txBody>
      </p:sp>
      <p:sp>
        <p:nvSpPr>
          <p:cNvPr id="3" name="Content Placeholder 2"/>
          <p:cNvSpPr>
            <a:spLocks noGrp="1"/>
          </p:cNvSpPr>
          <p:nvPr>
            <p:ph idx="1"/>
          </p:nvPr>
        </p:nvSpPr>
        <p:spPr>
          <a:xfrm>
            <a:off x="1295400" y="1737361"/>
            <a:ext cx="9601200" cy="4921134"/>
          </a:xfrm>
        </p:spPr>
        <p:txBody>
          <a:bodyPr>
            <a:normAutofit fontScale="92500"/>
          </a:bodyPr>
          <a:lstStyle/>
          <a:p>
            <a:r>
              <a:rPr lang="en-US" b="1" dirty="0"/>
              <a:t>5. Allocation of Desired Resources:</a:t>
            </a:r>
            <a:r>
              <a:rPr lang="en-US" dirty="0"/>
              <a:t> Every firm, large or small, must allocate resources correctly. Since resources are limited, strategy determines which goods, services, and markets will be included in the company’s future and which will not. This guarantees that resources are efficiently </a:t>
            </a:r>
            <a:r>
              <a:rPr lang="en-US" dirty="0" err="1"/>
              <a:t>utilised</a:t>
            </a:r>
            <a:r>
              <a:rPr lang="en-US" dirty="0"/>
              <a:t>, resulting in maximum output for the company.</a:t>
            </a:r>
          </a:p>
          <a:p>
            <a:r>
              <a:rPr lang="en-US" b="1" dirty="0"/>
              <a:t>6. Framework for Decision-Making:</a:t>
            </a:r>
            <a:r>
              <a:rPr lang="en-US" dirty="0"/>
              <a:t> A strategy helps in providing a proper framework regarding decision-making for a particular firm. Also, a strategy provides a reference point on the basis of which organisations can make decisions to ensure sustained business growth.</a:t>
            </a:r>
          </a:p>
          <a:p>
            <a:r>
              <a:rPr lang="en-US" b="1" dirty="0"/>
              <a:t>7. Competitive Advantage:</a:t>
            </a:r>
            <a:r>
              <a:rPr lang="en-US" dirty="0"/>
              <a:t> By establishing strategies, businesses can get a competitive advantage over their competitors. Businesses can have a better understanding of themselves and their future goals. In this manner, resources are efficiently used, and everything runs smoothly, resulting in maximum productivity for the company.</a:t>
            </a:r>
          </a:p>
        </p:txBody>
      </p:sp>
    </p:spTree>
    <p:extLst>
      <p:ext uri="{BB962C8B-B14F-4D97-AF65-F5344CB8AC3E}">
        <p14:creationId xmlns:p14="http://schemas.microsoft.com/office/powerpoint/2010/main" val="1929730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Types of </a:t>
            </a:r>
            <a:r>
              <a:rPr lang="en-IN" b="1" dirty="0" smtClean="0"/>
              <a:t>Strategy</a:t>
            </a:r>
            <a:endParaRPr lang="en-IN" dirty="0"/>
          </a:p>
        </p:txBody>
      </p:sp>
      <p:sp>
        <p:nvSpPr>
          <p:cNvPr id="3" name="Content Placeholder 2"/>
          <p:cNvSpPr>
            <a:spLocks noGrp="1"/>
          </p:cNvSpPr>
          <p:nvPr>
            <p:ph idx="1"/>
          </p:nvPr>
        </p:nvSpPr>
        <p:spPr/>
        <p:txBody>
          <a:bodyPr>
            <a:normAutofit fontScale="92500" lnSpcReduction="10000"/>
          </a:bodyPr>
          <a:lstStyle/>
          <a:p>
            <a:r>
              <a:rPr lang="en-US" b="1" dirty="0"/>
              <a:t>Corporate Level Strategy:</a:t>
            </a:r>
            <a:r>
              <a:rPr lang="en-US" dirty="0"/>
              <a:t> Corporate-level strategies are generally defined by senior management and include the long term objectives as well as influence the business units working under it.</a:t>
            </a:r>
          </a:p>
          <a:p>
            <a:r>
              <a:rPr lang="en-US" b="1" dirty="0"/>
              <a:t>Business-Level Strategy:</a:t>
            </a:r>
            <a:r>
              <a:rPr lang="en-US" dirty="0"/>
              <a:t> These are strategies which are framed at the business unit level by a senior manager, which includes building a certain competitive advantage for the firm.</a:t>
            </a:r>
          </a:p>
          <a:p>
            <a:r>
              <a:rPr lang="en-US" b="1" dirty="0"/>
              <a:t>Functional Level Strategy:</a:t>
            </a:r>
            <a:r>
              <a:rPr lang="en-US" dirty="0"/>
              <a:t> Functional strategy refers to strategies within a business enterprise that mainly focus on certain functional areas like that of marketing, sales as well as production.</a:t>
            </a:r>
          </a:p>
          <a:p>
            <a:r>
              <a:rPr lang="en-US" b="1" dirty="0"/>
              <a:t>Operational Level Strategy:</a:t>
            </a:r>
            <a:r>
              <a:rPr lang="en-US" dirty="0"/>
              <a:t> These are strategies that are formed in the operating units of a company and are mainly developed by field-level managers. It mainly focuses on creating implementable plans for acting on business strategies.</a:t>
            </a:r>
          </a:p>
          <a:p>
            <a:endParaRPr lang="en-IN" dirty="0"/>
          </a:p>
        </p:txBody>
      </p:sp>
    </p:spTree>
    <p:extLst>
      <p:ext uri="{BB962C8B-B14F-4D97-AF65-F5344CB8AC3E}">
        <p14:creationId xmlns:p14="http://schemas.microsoft.com/office/powerpoint/2010/main" val="420501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Strategic </a:t>
            </a:r>
            <a:r>
              <a:rPr lang="en-IN" b="1" dirty="0" smtClean="0"/>
              <a:t>Framework</a:t>
            </a:r>
            <a:endParaRPr lang="en-IN" dirty="0"/>
          </a:p>
        </p:txBody>
      </p:sp>
      <p:sp>
        <p:nvSpPr>
          <p:cNvPr id="3" name="Content Placeholder 2"/>
          <p:cNvSpPr>
            <a:spLocks noGrp="1"/>
          </p:cNvSpPr>
          <p:nvPr>
            <p:ph idx="1"/>
          </p:nvPr>
        </p:nvSpPr>
        <p:spPr/>
        <p:txBody>
          <a:bodyPr/>
          <a:lstStyle/>
          <a:p>
            <a:r>
              <a:rPr lang="en-US" dirty="0"/>
              <a:t>An organisation needs a strategic framework as a roadmap for building a business. It offers a clear plan to help your business grow through its vision, mission, core values, and objectives, providing a sense of direction and purpose. </a:t>
            </a:r>
            <a:endParaRPr lang="en-US" dirty="0" smtClean="0"/>
          </a:p>
          <a:p>
            <a:endParaRPr lang="en-US" dirty="0"/>
          </a:p>
          <a:p>
            <a:r>
              <a:rPr lang="en-US" dirty="0"/>
              <a:t>Strategic frameworks are tools used in business to highlight plans to reach future goals and objectives. They define how a business or organisation department implements projects and initiatives to support the overall business vision of stakeholders. </a:t>
            </a:r>
            <a:endParaRPr lang="en-IN" dirty="0"/>
          </a:p>
        </p:txBody>
      </p:sp>
    </p:spTree>
    <p:extLst>
      <p:ext uri="{BB962C8B-B14F-4D97-AF65-F5344CB8AC3E}">
        <p14:creationId xmlns:p14="http://schemas.microsoft.com/office/powerpoint/2010/main" val="327906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frameworks can be used for various goals, such as:</a:t>
            </a:r>
            <a:endParaRPr lang="en-IN" dirty="0"/>
          </a:p>
        </p:txBody>
      </p:sp>
      <p:sp>
        <p:nvSpPr>
          <p:cNvPr id="3" name="Content Placeholder 2"/>
          <p:cNvSpPr>
            <a:spLocks noGrp="1"/>
          </p:cNvSpPr>
          <p:nvPr>
            <p:ph idx="1"/>
          </p:nvPr>
        </p:nvSpPr>
        <p:spPr/>
        <p:txBody>
          <a:bodyPr/>
          <a:lstStyle/>
          <a:p>
            <a:r>
              <a:rPr lang="en-US" dirty="0"/>
              <a:t>Developing brand awareness</a:t>
            </a:r>
          </a:p>
          <a:p>
            <a:r>
              <a:rPr lang="en-US" dirty="0"/>
              <a:t>Building and expanding new market and niche sectors</a:t>
            </a:r>
          </a:p>
          <a:p>
            <a:r>
              <a:rPr lang="en-US" dirty="0"/>
              <a:t>Adopting sustainable practices in business operations</a:t>
            </a:r>
          </a:p>
          <a:p>
            <a:r>
              <a:rPr lang="en-US" dirty="0"/>
              <a:t>Building a solid customer base</a:t>
            </a:r>
          </a:p>
          <a:p>
            <a:r>
              <a:rPr lang="en-US" dirty="0"/>
              <a:t>Limiting long-term debts within 5 years of the timeframe</a:t>
            </a:r>
          </a:p>
          <a:p>
            <a:endParaRPr lang="en-IN" dirty="0"/>
          </a:p>
        </p:txBody>
      </p:sp>
    </p:spTree>
    <p:extLst>
      <p:ext uri="{BB962C8B-B14F-4D97-AF65-F5344CB8AC3E}">
        <p14:creationId xmlns:p14="http://schemas.microsoft.com/office/powerpoint/2010/main" val="1515686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Importance of Strategic </a:t>
            </a:r>
            <a:r>
              <a:rPr lang="en-IN" b="1" dirty="0" smtClean="0"/>
              <a:t>Framework</a:t>
            </a:r>
            <a:endParaRPr lang="en-IN" dirty="0"/>
          </a:p>
        </p:txBody>
      </p:sp>
      <p:sp>
        <p:nvSpPr>
          <p:cNvPr id="3" name="Content Placeholder 2"/>
          <p:cNvSpPr>
            <a:spLocks noGrp="1"/>
          </p:cNvSpPr>
          <p:nvPr>
            <p:ph idx="1"/>
          </p:nvPr>
        </p:nvSpPr>
        <p:spPr>
          <a:xfrm>
            <a:off x="1295400" y="1828799"/>
            <a:ext cx="9601200" cy="4746567"/>
          </a:xfrm>
        </p:spPr>
        <p:txBody>
          <a:bodyPr>
            <a:normAutofit fontScale="85000" lnSpcReduction="10000"/>
          </a:bodyPr>
          <a:lstStyle/>
          <a:p>
            <a:r>
              <a:rPr lang="en-US" b="1" dirty="0"/>
              <a:t>Aligns Team Efforts:</a:t>
            </a:r>
            <a:r>
              <a:rPr lang="en-US" dirty="0"/>
              <a:t> A strategy framework builds goals and methods by helping team members stay motivated and focused on common objectives to achieve the same purpose.</a:t>
            </a:r>
          </a:p>
          <a:p>
            <a:r>
              <a:rPr lang="en-US" b="1" dirty="0"/>
              <a:t>Attracts Stakeholder Support:</a:t>
            </a:r>
            <a:r>
              <a:rPr lang="en-US" dirty="0"/>
              <a:t> A defined strategic framework can motivate investors or broad members by contributing funds and attracting new investors over time.</a:t>
            </a:r>
          </a:p>
          <a:p>
            <a:r>
              <a:rPr lang="en-US" b="1" dirty="0"/>
              <a:t>Limit Unnecessary Costs:</a:t>
            </a:r>
            <a:r>
              <a:rPr lang="en-US" dirty="0"/>
              <a:t> With a clear strategy framework, organisations can allocate costs efficiently and avoid spending on initiatives that don’t contribute to vital goals.</a:t>
            </a:r>
          </a:p>
          <a:p>
            <a:r>
              <a:rPr lang="en-US" b="1" dirty="0"/>
              <a:t>Boosts Employee Motivation:</a:t>
            </a:r>
            <a:r>
              <a:rPr lang="en-US" dirty="0"/>
              <a:t> It helps employees connect with the purpose of their tasks and increases motivation by showing them how their work helps the organisation achieve success. </a:t>
            </a:r>
          </a:p>
          <a:p>
            <a:r>
              <a:rPr lang="en-US" b="1" dirty="0"/>
              <a:t>Enhances Timely Task Completion: </a:t>
            </a:r>
            <a:r>
              <a:rPr lang="en-US" dirty="0"/>
              <a:t>A strategy framework helps businesses stay on schedule by cooperating with deadlines, assisting them in saving money, fostering healthy relationships, and driving stable growth</a:t>
            </a:r>
            <a:r>
              <a:rPr lang="en-US" dirty="0" smtClean="0"/>
              <a:t>.</a:t>
            </a:r>
            <a:endParaRPr lang="en-US" dirty="0"/>
          </a:p>
        </p:txBody>
      </p:sp>
    </p:spTree>
    <p:extLst>
      <p:ext uri="{BB962C8B-B14F-4D97-AF65-F5344CB8AC3E}">
        <p14:creationId xmlns:p14="http://schemas.microsoft.com/office/powerpoint/2010/main" val="251710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rection presentation (widescreen).potx" id="{D17AB31B-F25B-45F4-B34E-C6982D129A29}" vid="{B63A7B92-8C2A-4E6A-9062-768A2448E61C}"/>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direction presentation (widescreen)</Template>
  <TotalTime>66</TotalTime>
  <Words>2288</Words>
  <Application>Microsoft Office PowerPoint</Application>
  <PresentationFormat>Widescreen</PresentationFormat>
  <Paragraphs>223</Paragraphs>
  <Slides>32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Book Antiqua</vt:lpstr>
      <vt:lpstr>Wingdings</vt:lpstr>
      <vt:lpstr>Sales Direction 16X9</vt:lpstr>
      <vt:lpstr>Strategy</vt:lpstr>
      <vt:lpstr>Concept of Strategy</vt:lpstr>
      <vt:lpstr>Features of Strategy</vt:lpstr>
      <vt:lpstr>Importance of Strategy</vt:lpstr>
      <vt:lpstr>Importance of Strategy (Contd)</vt:lpstr>
      <vt:lpstr>Types of Strategy</vt:lpstr>
      <vt:lpstr>Strategic Framework</vt:lpstr>
      <vt:lpstr>Strategy frameworks can be used for various goals, such as:</vt:lpstr>
      <vt:lpstr>Importance of Strategic Framework</vt:lpstr>
      <vt:lpstr>Key Elements of a Strategic Framework</vt:lpstr>
      <vt:lpstr>Key Elements of a Strategic Framework</vt:lpstr>
      <vt:lpstr>Key Elements of a Strategic Framework</vt:lpstr>
      <vt:lpstr>Benefits of Implementing a Strategic Framework</vt:lpstr>
      <vt:lpstr>How to Develop a Strategy Framework?</vt:lpstr>
      <vt:lpstr>How Do You Win With a Strategy Framework?</vt:lpstr>
      <vt:lpstr>Process of Strategy Formulation</vt:lpstr>
      <vt:lpstr>Setting Objectives </vt:lpstr>
      <vt:lpstr>Strategy Development </vt:lpstr>
      <vt:lpstr>Implementation Planning</vt:lpstr>
      <vt:lpstr>Strategy Implementation</vt:lpstr>
      <vt:lpstr>Monitoring and Control </vt:lpstr>
      <vt:lpstr>Feedback and Adjustment </vt:lpstr>
      <vt:lpstr>Review and Assessment</vt:lpstr>
      <vt:lpstr>Globalization and Sustainability in Strategic Management</vt:lpstr>
      <vt:lpstr>Understanding Globalization in Strategic Management</vt:lpstr>
      <vt:lpstr>The Role of Sustainability in Strategic Management</vt:lpstr>
      <vt:lpstr>Strategic Approaches to Globalization</vt:lpstr>
      <vt:lpstr>Sustainability Integration in Global Strategies</vt:lpstr>
      <vt:lpstr>Challenges in Globalization and Sustainability</vt:lpstr>
      <vt:lpstr>Aligning Globalization and Sustainability in Strategic Management</vt:lpstr>
      <vt:lpstr>Case Study: Tesla’s Globalization and Sustainability Strategy</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dc:title>
  <dc:creator>admin</dc:creator>
  <cp:lastModifiedBy>admin</cp:lastModifiedBy>
  <cp:revision>11</cp:revision>
  <dcterms:created xsi:type="dcterms:W3CDTF">2024-12-14T03:36:19Z</dcterms:created>
  <dcterms:modified xsi:type="dcterms:W3CDTF">2025-01-02T05:02:17Z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