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sldIdLst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19" autoAdjust="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1/8/2025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1/8/2025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1/8/2025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1/8/2025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1/8/2025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381464"/>
            <a:ext cx="10993549" cy="904036"/>
          </a:xfrm>
        </p:spPr>
        <p:txBody>
          <a:bodyPr>
            <a:normAutofit/>
          </a:bodyPr>
          <a:lstStyle/>
          <a:p>
            <a:r>
              <a:rPr lang="en-IN" sz="4000" dirty="0">
                <a:solidFill>
                  <a:schemeClr val="accent6">
                    <a:lumMod val="75000"/>
                  </a:schemeClr>
                </a:solidFill>
              </a:rPr>
              <a:t>Aggregate Planning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6"/>
            <a:ext cx="10993546" cy="1020430"/>
          </a:xfrm>
        </p:spPr>
        <p:txBody>
          <a:bodyPr>
            <a:noAutofit/>
          </a:bodyPr>
          <a:lstStyle/>
          <a:p>
            <a:r>
              <a:rPr lang="en-US" sz="1800" b="1" dirty="0"/>
              <a:t>Armaan </a:t>
            </a:r>
            <a:r>
              <a:rPr lang="en-US" sz="1800" b="1" dirty="0" err="1"/>
              <a:t>Salik</a:t>
            </a:r>
            <a:r>
              <a:rPr lang="en-US" sz="1800" b="1" dirty="0"/>
              <a:t> </a:t>
            </a:r>
            <a:r>
              <a:rPr lang="en-US" sz="1800" b="1" dirty="0" smtClean="0"/>
              <a:t>J</a:t>
            </a:r>
            <a:br>
              <a:rPr lang="en-US" sz="1800" b="1" dirty="0" smtClean="0"/>
            </a:br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Assistant Professor,</a:t>
            </a:r>
            <a:b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b="1" cap="none" dirty="0" smtClean="0">
                <a:solidFill>
                  <a:schemeClr val="accent4">
                    <a:lumMod val="75000"/>
                  </a:schemeClr>
                </a:solidFill>
              </a:rPr>
              <a:t>Jamal Institute Of Management.</a:t>
            </a:r>
            <a:endParaRPr lang="en-US" sz="1800" b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28" name="Picture 4" descr="What is Aggregate Planning, How the Importance of Aggregate Planning can  achieve Supply Chain Sustainability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830" y="1385021"/>
            <a:ext cx="6980965" cy="5102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E7720-05A7-92BA-BDC7-B51A2CBF6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44062"/>
            <a:ext cx="11029616" cy="677538"/>
          </a:xfrm>
        </p:spPr>
        <p:txBody>
          <a:bodyPr/>
          <a:lstStyle/>
          <a:p>
            <a:r>
              <a:rPr lang="en-IN" dirty="0"/>
              <a:t>Introduction to Aggregate Planning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7EC7464-4A0D-9F23-D6D2-7B0B6A6277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2" y="1521600"/>
            <a:ext cx="10944501" cy="4455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Definition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Aggregate planning is a strategic process aimed at determining the best way to allocate resources to meet expected demand over a medium-term horizon, typically 3 to 18 months.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Purpose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Balance supply and demand efficiently.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Minimize overall costs related to production, labor, inventory, and distribution.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Provide a roadmap for decision-making in production, hiring, and resource allocation.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Key Example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 manufacturer planning quarterly production levels to avoid overstocking or shortages.</a:t>
            </a:r>
          </a:p>
        </p:txBody>
      </p:sp>
    </p:spTree>
    <p:extLst>
      <p:ext uri="{BB962C8B-B14F-4D97-AF65-F5344CB8AC3E}">
        <p14:creationId xmlns:p14="http://schemas.microsoft.com/office/powerpoint/2010/main" val="3258923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3F432-46E6-E22B-6A7E-06EE0B59C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12177"/>
            <a:ext cx="11029616" cy="572029"/>
          </a:xfrm>
        </p:spPr>
        <p:txBody>
          <a:bodyPr/>
          <a:lstStyle/>
          <a:p>
            <a:r>
              <a:rPr lang="en-US" dirty="0"/>
              <a:t>Why Aggregate Planning is Important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B3EE758-C8FF-E938-3D87-BD837C9722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2" y="1350826"/>
            <a:ext cx="1102961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Alignment of Supply and Demand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Helps synchronize production with market needs, reducing mismatches.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Optimized Resource Utilization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Ensures that resources like labor, machinery, and materials are used effectively.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Cost Savings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Minimizes waste, avoids unnecessary overtime, and reduces storage costs.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Improved Service Levels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Ensures timely delivery and customer satisfaction by planning adequately for peak and low-demand periods. </a:t>
            </a:r>
          </a:p>
        </p:txBody>
      </p:sp>
    </p:spTree>
    <p:extLst>
      <p:ext uri="{BB962C8B-B14F-4D97-AF65-F5344CB8AC3E}">
        <p14:creationId xmlns:p14="http://schemas.microsoft.com/office/powerpoint/2010/main" val="3246089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E9AA1-5EF4-11DE-2DC3-3E635CD04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50630"/>
            <a:ext cx="11029616" cy="607199"/>
          </a:xfrm>
        </p:spPr>
        <p:txBody>
          <a:bodyPr>
            <a:normAutofit/>
          </a:bodyPr>
          <a:lstStyle/>
          <a:p>
            <a:r>
              <a:rPr lang="en-IN" sz="3200" dirty="0"/>
              <a:t>Requirements for Aggregate Planning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7A983D6-06D9-2139-137B-21BC0C80F6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2" y="1293400"/>
            <a:ext cx="11029616" cy="556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US" altLang="en-US" sz="2400" b="1" dirty="0">
                <a:solidFill>
                  <a:srgbClr val="002060"/>
                </a:solidFill>
              </a:rPr>
              <a:t>Demand Forecast: </a:t>
            </a:r>
            <a:r>
              <a:rPr lang="en-US" altLang="en-US" sz="2400" dirty="0"/>
              <a:t>Reliable and data-driven predictions for future demand based on historical trends, market analysis, and seasonality.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US" altLang="en-US" sz="2400" b="1" dirty="0">
                <a:solidFill>
                  <a:srgbClr val="002060"/>
                </a:solidFill>
              </a:rPr>
              <a:t>Production Capacity</a:t>
            </a:r>
            <a:r>
              <a:rPr lang="en-US" altLang="en-US" sz="2400" dirty="0">
                <a:solidFill>
                  <a:srgbClr val="002060"/>
                </a:solidFill>
              </a:rPr>
              <a:t>: </a:t>
            </a:r>
            <a:r>
              <a:rPr lang="en-US" altLang="en-US" sz="2400" dirty="0"/>
              <a:t>Analysis of the maximum output capabilities of facilities, considering regular and overtime operations.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US" altLang="en-US" sz="2400" b="1" dirty="0">
                <a:solidFill>
                  <a:srgbClr val="002060"/>
                </a:solidFill>
              </a:rPr>
              <a:t>Inventory Levels: </a:t>
            </a:r>
            <a:r>
              <a:rPr lang="en-US" altLang="en-US" sz="2400" dirty="0"/>
              <a:t>Understanding current stock levels and determining acceptable inventory limits (minimum and maximum).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US" altLang="en-US" sz="2400" b="1" dirty="0">
                <a:solidFill>
                  <a:srgbClr val="002060"/>
                </a:solidFill>
              </a:rPr>
              <a:t>Cost Structure: </a:t>
            </a:r>
            <a:r>
              <a:rPr lang="en-US" altLang="en-US" sz="2400" dirty="0"/>
              <a:t>Breakdown of fixed and variable costs, including labor, raw materials, storage, and transportation.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US" altLang="en-US" sz="2400" b="1" dirty="0">
                <a:solidFill>
                  <a:srgbClr val="002060"/>
                </a:solidFill>
              </a:rPr>
              <a:t>Lead Times: </a:t>
            </a:r>
            <a:r>
              <a:rPr lang="en-US" altLang="en-US" sz="2400" dirty="0"/>
              <a:t>Accurate knowledge of procurement and production times to meet deadlines. </a:t>
            </a:r>
          </a:p>
        </p:txBody>
      </p:sp>
    </p:spTree>
    <p:extLst>
      <p:ext uri="{BB962C8B-B14F-4D97-AF65-F5344CB8AC3E}">
        <p14:creationId xmlns:p14="http://schemas.microsoft.com/office/powerpoint/2010/main" val="179743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08F09-665B-1F8B-217B-72F44F8B8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26722"/>
            <a:ext cx="11029616" cy="627155"/>
          </a:xfrm>
        </p:spPr>
        <p:txBody>
          <a:bodyPr>
            <a:normAutofit/>
          </a:bodyPr>
          <a:lstStyle/>
          <a:p>
            <a:r>
              <a:rPr lang="en-IN" sz="3200" dirty="0"/>
              <a:t>Steps in Aggregate Planning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4905369-853F-1C9D-7464-CA02C88DED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2" y="1253877"/>
            <a:ext cx="11029616" cy="544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rPr>
              <a:t>1. Define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Goals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Clearly outline the objectives, such as minimizing costs, maximizing resource use, or meeting service levels.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rPr>
              <a:t>2.</a:t>
            </a:r>
            <a:r>
              <a:rPr kumimoji="0" lang="en-US" altLang="en-US" sz="18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</a:rPr>
              <a:t>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rPr>
              <a:t>Demand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Forecasting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Use historical data, market trends, and statistical tools to predict future demand.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rPr>
              <a:t>3. Capacity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Assessment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Assess the availability of workforce, equipment, and facilities. Identify bottlenecks or surplus capacity.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rPr>
              <a:t>4. Develop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Alternatives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Create various production scenarios like chase strategy (adjusting production as per demand), level strategy (steady production), or hybrid methods.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rPr>
              <a:t>5. Select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Optimal Plan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Evaluate the alternatives against the objectives, considering constraints like budget, capacity, and policies.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rPr>
              <a:t>6. Implement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and Monitor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Execute the chosen plan and establish KPIs (Key Performance Indicators) to monitor its effectiveness.</a:t>
            </a:r>
          </a:p>
        </p:txBody>
      </p:sp>
    </p:spTree>
    <p:extLst>
      <p:ext uri="{BB962C8B-B14F-4D97-AF65-F5344CB8AC3E}">
        <p14:creationId xmlns:p14="http://schemas.microsoft.com/office/powerpoint/2010/main" val="482676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10295-B85C-B9E0-160F-EC342AEC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44529"/>
            <a:ext cx="11029616" cy="637429"/>
          </a:xfrm>
        </p:spPr>
        <p:txBody>
          <a:bodyPr>
            <a:normAutofit/>
          </a:bodyPr>
          <a:lstStyle/>
          <a:p>
            <a:r>
              <a:rPr lang="en-IN" sz="3200" dirty="0"/>
              <a:t>Strategies in Aggregate Planning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D1F6CC0-1F85-C182-DAF5-EB7187E70B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2" y="1153745"/>
            <a:ext cx="11029616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1. Chase Strategy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Adjusts production rates to match demand directly, minimizing inventory costs.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Suitable for industries with fluctuating demand (e.g., retail or seasonal goods).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	Example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 A toy manufacturer increasing production before the holiday season.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2. Level Strategy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Maintains a consistent production rate and uses inventory to buffer demand fluctuations.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Suitable for industries with stable demand or high-cost changes (e.g., automotive manufacturing).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	Example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 A car manufacturer producing a fixed number of vehicles monthly.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3. Hybrid Strategy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Combines elements of both chase and level strategies to balance costs and service levels.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	Example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 A clothing retailer using steady production for core items and flexible production for 	seasonal collections.</a:t>
            </a:r>
          </a:p>
        </p:txBody>
      </p:sp>
    </p:spTree>
    <p:extLst>
      <p:ext uri="{BB962C8B-B14F-4D97-AF65-F5344CB8AC3E}">
        <p14:creationId xmlns:p14="http://schemas.microsoft.com/office/powerpoint/2010/main" val="2146502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6509-C2EF-4494-7B13-87CD2C3B7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67819"/>
            <a:ext cx="11029616" cy="627155"/>
          </a:xfrm>
        </p:spPr>
        <p:txBody>
          <a:bodyPr>
            <a:normAutofit/>
          </a:bodyPr>
          <a:lstStyle/>
          <a:p>
            <a:r>
              <a:rPr lang="en-IN" sz="3200" dirty="0"/>
              <a:t>Advantages of Aggregate Planning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167888B-8910-2489-1C0D-CA7AD0F151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2" y="1279991"/>
            <a:ext cx="11029616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Cost Efficiency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Reduces unnecessary overtime, inventory holding costs, and hiring expenses.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Resource Optimization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Maximizes the utilization of workforce, machinery, and materials.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Demand Management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Aligns supply with customer needs, reducing the risk of underproduction or overproduction.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Improved Decision-Making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Provides a structured framework for strategic and operational planning.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Customer Satisfaction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Ensures consistent delivery times and product availability.</a:t>
            </a:r>
          </a:p>
        </p:txBody>
      </p:sp>
    </p:spTree>
    <p:extLst>
      <p:ext uri="{BB962C8B-B14F-4D97-AF65-F5344CB8AC3E}">
        <p14:creationId xmlns:p14="http://schemas.microsoft.com/office/powerpoint/2010/main" val="2864673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51D2D-AD06-2E91-3780-3C69E4B1B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654961"/>
            <a:ext cx="11029616" cy="616880"/>
          </a:xfrm>
        </p:spPr>
        <p:txBody>
          <a:bodyPr>
            <a:normAutofit/>
          </a:bodyPr>
          <a:lstStyle/>
          <a:p>
            <a:r>
              <a:rPr lang="en-IN" sz="3200" dirty="0"/>
              <a:t>Challenges in Aggregate Planning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9A3A2C0-B40C-887F-3493-2A90EFE31D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1" y="1243628"/>
            <a:ext cx="11082294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Demand Variability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Forecasting inaccuracies due to sudden market changes, new competitors, or economic shifts.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Resource Constraints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Limited flexibility in workforce, equipment, or raw materials.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Cost Pressures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Balancing the costs of holding inventory, overtime, or hiring temporary labor.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Coordination Issues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Difficulty in integrating aggregate planning with other supply chain processes like procurement and distribution.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Example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 manufacturer facing raw material shortages due to supplier delays, impacting their aggregate plan.</a:t>
            </a:r>
          </a:p>
        </p:txBody>
      </p:sp>
    </p:spTree>
    <p:extLst>
      <p:ext uri="{BB962C8B-B14F-4D97-AF65-F5344CB8AC3E}">
        <p14:creationId xmlns:p14="http://schemas.microsoft.com/office/powerpoint/2010/main" val="3089447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197EC-0595-0744-2691-C275BB518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88022"/>
            <a:ext cx="11029616" cy="721499"/>
          </a:xfrm>
        </p:spPr>
        <p:txBody>
          <a:bodyPr>
            <a:normAutofit/>
          </a:bodyPr>
          <a:lstStyle/>
          <a:p>
            <a:r>
              <a:rPr lang="en-IN" sz="3200" dirty="0"/>
              <a:t>Conclusion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D463F72-DFAE-CEC0-700E-4FD729ED91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20052" y="1711989"/>
            <a:ext cx="11151896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Aggregate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planning is vital for optimizing resources and meeting demand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cost-effectively.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It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bridges the gap between short-term operational planning and long-term strategic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goals.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Despite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challenges, it significantly enhances decision-making and customer satisfaction when implemented effectively. </a:t>
            </a:r>
          </a:p>
        </p:txBody>
      </p:sp>
    </p:spTree>
    <p:extLst>
      <p:ext uri="{BB962C8B-B14F-4D97-AF65-F5344CB8AC3E}">
        <p14:creationId xmlns:p14="http://schemas.microsoft.com/office/powerpoint/2010/main" val="225709435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{C447799B-1D5C-4A88-925A-9A8E84076059}tf33552983_win32</Template>
  <TotalTime>28</TotalTime>
  <Words>562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Franklin Gothic Book</vt:lpstr>
      <vt:lpstr>Franklin Gothic Demi</vt:lpstr>
      <vt:lpstr>Wingdings</vt:lpstr>
      <vt:lpstr>Wingdings 2</vt:lpstr>
      <vt:lpstr>DividendVTI</vt:lpstr>
      <vt:lpstr>Aggregate Planning</vt:lpstr>
      <vt:lpstr>Introduction to Aggregate Planning</vt:lpstr>
      <vt:lpstr>Why Aggregate Planning is Important</vt:lpstr>
      <vt:lpstr>Requirements for Aggregate Planning</vt:lpstr>
      <vt:lpstr>Steps in Aggregate Planning</vt:lpstr>
      <vt:lpstr>Strategies in Aggregate Planning</vt:lpstr>
      <vt:lpstr>Advantages of Aggregate Planning</vt:lpstr>
      <vt:lpstr>Challenges in Aggregate Planning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Aggregate Planning</dc:title>
  <dc:creator>ARMAAN SALIK .</dc:creator>
  <cp:lastModifiedBy>admin</cp:lastModifiedBy>
  <cp:revision>2</cp:revision>
  <dcterms:created xsi:type="dcterms:W3CDTF">2025-01-06T17:13:38Z</dcterms:created>
  <dcterms:modified xsi:type="dcterms:W3CDTF">2025-01-08T03:42:03Z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