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Flexible Organizational Structure and Managing Corporate </a:t>
            </a:r>
            <a:r>
              <a:rPr lang="en-US" b="1" dirty="0" smtClean="0"/>
              <a:t>Culture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Armaan </a:t>
            </a:r>
            <a:r>
              <a:rPr lang="en-US" dirty="0" err="1" smtClean="0"/>
              <a:t>salik</a:t>
            </a:r>
            <a:r>
              <a:rPr lang="en-US" dirty="0" smtClean="0"/>
              <a:t> j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22102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Aligning Corporate Culture with Organizational Flexibility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🔹 </a:t>
            </a:r>
            <a:r>
              <a:rPr lang="en-US" sz="2000" b="1" dirty="0"/>
              <a:t>Leadership’s Role</a:t>
            </a:r>
            <a:r>
              <a:rPr lang="en-US" sz="2000" dirty="0"/>
              <a:t> – Leaders set the tone for a flexible and adaptive culture.</a:t>
            </a:r>
            <a:br>
              <a:rPr lang="en-US" sz="2000" dirty="0"/>
            </a:br>
            <a:r>
              <a:rPr lang="en-US" sz="2000" dirty="0"/>
              <a:t>🔹 </a:t>
            </a:r>
            <a:r>
              <a:rPr lang="en-US" sz="2000" b="1" dirty="0"/>
              <a:t>Encouraging Open Communication</a:t>
            </a:r>
            <a:r>
              <a:rPr lang="en-US" sz="2000" dirty="0"/>
              <a:t> – Transparency builds trust and adaptability.</a:t>
            </a:r>
            <a:br>
              <a:rPr lang="en-US" sz="2000" dirty="0"/>
            </a:br>
            <a:r>
              <a:rPr lang="en-US" sz="2000" dirty="0"/>
              <a:t>🔹 </a:t>
            </a:r>
            <a:r>
              <a:rPr lang="en-US" sz="2000" b="1" dirty="0"/>
              <a:t>Promoting Employee Empowerment</a:t>
            </a:r>
            <a:r>
              <a:rPr lang="en-US" sz="2000" dirty="0"/>
              <a:t> – Encourages employees to take initiative.</a:t>
            </a:r>
            <a:br>
              <a:rPr lang="en-US" sz="2000" dirty="0"/>
            </a:br>
            <a:r>
              <a:rPr lang="en-US" sz="2000" dirty="0"/>
              <a:t>🔹 </a:t>
            </a:r>
            <a:r>
              <a:rPr lang="en-US" sz="2000" b="1" dirty="0"/>
              <a:t>Continuous Learning &amp; Adaptation</a:t>
            </a:r>
            <a:r>
              <a:rPr lang="en-US" sz="2000" dirty="0"/>
              <a:t> – A learning mindset fosters innovation.</a:t>
            </a:r>
          </a:p>
          <a:p>
            <a:r>
              <a:rPr lang="en-US" sz="2000" b="1" dirty="0"/>
              <a:t>Example:</a:t>
            </a:r>
            <a:r>
              <a:rPr lang="en-US" sz="2000" dirty="0"/>
              <a:t> Netflix’s </a:t>
            </a:r>
            <a:r>
              <a:rPr lang="en-US" sz="2000" i="1" dirty="0"/>
              <a:t>Freedom &amp; Responsibility</a:t>
            </a:r>
            <a:r>
              <a:rPr lang="en-US" sz="2000" dirty="0"/>
              <a:t> culture allows employees to make independent decisions.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169131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Case Studies on Flexible Structures &amp; Corporate Culture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12175"/>
            <a:ext cx="11029615" cy="4987635"/>
          </a:xfrm>
        </p:spPr>
        <p:txBody>
          <a:bodyPr>
            <a:noAutofit/>
          </a:bodyPr>
          <a:lstStyle/>
          <a:p>
            <a:r>
              <a:rPr lang="en-US" sz="1400" b="1" dirty="0"/>
              <a:t>Wipro – Agile &amp; Team-Based Structure</a:t>
            </a:r>
            <a:endParaRPr lang="en-US" sz="1400" dirty="0"/>
          </a:p>
          <a:p>
            <a:r>
              <a:rPr lang="en-US" sz="1400" dirty="0"/>
              <a:t>Wipro follows an </a:t>
            </a:r>
            <a:r>
              <a:rPr lang="en-US" sz="1400" b="1" dirty="0"/>
              <a:t>agile and team-based structure</a:t>
            </a:r>
            <a:r>
              <a:rPr lang="en-US" sz="1400" dirty="0"/>
              <a:t>, promoting collaboration in IT services and digital transformation projects.</a:t>
            </a:r>
          </a:p>
          <a:p>
            <a:r>
              <a:rPr lang="en-US" sz="1400" b="1" dirty="0"/>
              <a:t>Example:</a:t>
            </a:r>
            <a:r>
              <a:rPr lang="en-US" sz="1400" dirty="0"/>
              <a:t> Wipro's </a:t>
            </a:r>
            <a:r>
              <a:rPr lang="en-US" sz="1400" b="1" dirty="0"/>
              <a:t>"HOLMES AI Platform"</a:t>
            </a:r>
            <a:r>
              <a:rPr lang="en-US" sz="1400" dirty="0"/>
              <a:t> enables teams to work flexibly on AI-driven automation solutions, enhancing innovation.</a:t>
            </a:r>
          </a:p>
          <a:p>
            <a:r>
              <a:rPr lang="en-US" sz="1400" b="1" dirty="0"/>
              <a:t>Bharti Airtel – Market Culture &amp; Competitive Growth</a:t>
            </a:r>
            <a:endParaRPr lang="en-US" sz="1400" dirty="0"/>
          </a:p>
          <a:p>
            <a:r>
              <a:rPr lang="en-US" sz="1400" dirty="0"/>
              <a:t>Airtel follows a </a:t>
            </a:r>
            <a:r>
              <a:rPr lang="en-US" sz="1400" b="1" dirty="0"/>
              <a:t>market-driven culture</a:t>
            </a:r>
            <a:r>
              <a:rPr lang="en-US" sz="1400" dirty="0"/>
              <a:t>, focusing on rapid expansion, customer acquisition, and technological advancements.</a:t>
            </a:r>
          </a:p>
          <a:p>
            <a:r>
              <a:rPr lang="en-US" sz="1400" b="1" dirty="0"/>
              <a:t>Example:</a:t>
            </a:r>
            <a:r>
              <a:rPr lang="en-US" sz="1400" dirty="0"/>
              <a:t> Airtel’s </a:t>
            </a:r>
            <a:r>
              <a:rPr lang="en-US" sz="1400" b="1" dirty="0"/>
              <a:t>"Project Leap"</a:t>
            </a:r>
            <a:r>
              <a:rPr lang="en-US" sz="1400" dirty="0"/>
              <a:t> is a ₹60,000 crore investment in digital infrastructure, showing its commitment to staying ahead in telecom.</a:t>
            </a:r>
          </a:p>
          <a:p>
            <a:r>
              <a:rPr lang="en-IN" sz="1400" b="1" dirty="0"/>
              <a:t>HDFC Bank – Hierarchy &amp; Customer-Centric Culture</a:t>
            </a:r>
            <a:endParaRPr lang="en-IN" sz="1400" dirty="0"/>
          </a:p>
          <a:p>
            <a:r>
              <a:rPr lang="en-IN" sz="1400" dirty="0"/>
              <a:t>HDFC Bank follows a </a:t>
            </a:r>
            <a:r>
              <a:rPr lang="en-IN" sz="1400" b="1" dirty="0"/>
              <a:t>structured hierarchy</a:t>
            </a:r>
            <a:r>
              <a:rPr lang="en-IN" sz="1400" dirty="0"/>
              <a:t> while maintaining a </a:t>
            </a:r>
            <a:r>
              <a:rPr lang="en-IN" sz="1400" b="1" dirty="0"/>
              <a:t>customer-focused work culture</a:t>
            </a:r>
            <a:r>
              <a:rPr lang="en-IN" sz="1400" dirty="0"/>
              <a:t> that drives innovation in banking.</a:t>
            </a:r>
          </a:p>
          <a:p>
            <a:r>
              <a:rPr lang="en-IN" sz="1400" b="1" dirty="0"/>
              <a:t>Example:</a:t>
            </a:r>
            <a:r>
              <a:rPr lang="en-IN" sz="1400" dirty="0"/>
              <a:t> HDFC launched </a:t>
            </a:r>
            <a:r>
              <a:rPr lang="en-IN" sz="1400" b="1" dirty="0"/>
              <a:t>"Eva" (an AI-powered </a:t>
            </a:r>
            <a:r>
              <a:rPr lang="en-IN" sz="1400" b="1" dirty="0" err="1"/>
              <a:t>chatbot</a:t>
            </a:r>
            <a:r>
              <a:rPr lang="en-IN" sz="1400" b="1" dirty="0"/>
              <a:t>)</a:t>
            </a:r>
            <a:r>
              <a:rPr lang="en-IN" sz="1400" dirty="0"/>
              <a:t> to enhance customer service, showing adaptability within a hierarchical system.</a:t>
            </a:r>
          </a:p>
          <a:p>
            <a:r>
              <a:rPr lang="en-US" sz="1400" b="1" dirty="0"/>
              <a:t>Dream11 – Flat Structure &amp; Employee Empowerment</a:t>
            </a:r>
            <a:endParaRPr lang="en-US" sz="1400" dirty="0"/>
          </a:p>
          <a:p>
            <a:r>
              <a:rPr lang="en-US" sz="1400" dirty="0"/>
              <a:t>Dream11, India’s leading fantasy sports platform, operates with a </a:t>
            </a:r>
            <a:r>
              <a:rPr lang="en-US" sz="1400" b="1" dirty="0"/>
              <a:t>flat structure</a:t>
            </a:r>
            <a:r>
              <a:rPr lang="en-US" sz="1400" dirty="0"/>
              <a:t>, fostering innovation and direct communication.</a:t>
            </a:r>
          </a:p>
          <a:p>
            <a:r>
              <a:rPr lang="en-US" sz="1400" b="1" dirty="0"/>
              <a:t>Example:</a:t>
            </a:r>
            <a:r>
              <a:rPr lang="en-US" sz="1400" dirty="0"/>
              <a:t> Employees at Dream11 work in </a:t>
            </a:r>
            <a:r>
              <a:rPr lang="en-US" sz="1400" b="1" dirty="0"/>
              <a:t>autonomous squads</a:t>
            </a:r>
            <a:r>
              <a:rPr lang="en-US" sz="1400" dirty="0"/>
              <a:t>, enabling faster decision-making and creative problem-solving.</a:t>
            </a:r>
          </a:p>
          <a:p>
            <a:r>
              <a:rPr lang="en-IN" sz="1400" b="1" dirty="0"/>
              <a:t>TVS Motor Company – Adhocracy Culture &amp; Innovation</a:t>
            </a:r>
            <a:endParaRPr lang="en-IN" sz="1400" dirty="0"/>
          </a:p>
          <a:p>
            <a:r>
              <a:rPr lang="en-IN" sz="1400" dirty="0"/>
              <a:t>TVS encourages </a:t>
            </a:r>
            <a:r>
              <a:rPr lang="en-IN" sz="1400" b="1" dirty="0"/>
              <a:t>experimentation and innovation</a:t>
            </a:r>
            <a:r>
              <a:rPr lang="en-IN" sz="1400" dirty="0"/>
              <a:t>, giving different teams flexibility to explore new technologies.</a:t>
            </a:r>
          </a:p>
          <a:p>
            <a:r>
              <a:rPr lang="en-IN" sz="1400" b="1" dirty="0"/>
              <a:t>Example:</a:t>
            </a:r>
            <a:r>
              <a:rPr lang="en-IN" sz="1400" dirty="0"/>
              <a:t> TVS developed India's first </a:t>
            </a:r>
            <a:r>
              <a:rPr lang="en-IN" sz="1400" b="1" dirty="0"/>
              <a:t>connected scooter (TVS </a:t>
            </a:r>
            <a:r>
              <a:rPr lang="en-IN" sz="1400" b="1" dirty="0" err="1"/>
              <a:t>NTorq</a:t>
            </a:r>
            <a:r>
              <a:rPr lang="en-IN" sz="1400" b="1" dirty="0"/>
              <a:t> 125)</a:t>
            </a:r>
            <a:r>
              <a:rPr lang="en-IN" sz="1400" dirty="0"/>
              <a:t>, reflecting its commitment to agile and innovative practices</a:t>
            </a:r>
            <a:r>
              <a:rPr lang="en-IN" sz="1400" dirty="0" smtClean="0"/>
              <a:t>.</a:t>
            </a:r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1293084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Managing Culture in a Dynamic Environment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0832183" cy="3678303"/>
          </a:xfrm>
        </p:spPr>
        <p:txBody>
          <a:bodyPr/>
          <a:lstStyle/>
          <a:p>
            <a:pPr marL="342900" indent="-342900" algn="just">
              <a:buFont typeface="+mj-lt"/>
              <a:buAutoNum type="arabicPeriod"/>
            </a:pPr>
            <a:r>
              <a:rPr lang="en-US" sz="2000" b="1" dirty="0"/>
              <a:t>Define &amp; Reinforce Core Values</a:t>
            </a:r>
            <a:r>
              <a:rPr lang="en-US" sz="2000" dirty="0"/>
              <a:t> – Ensure employees align with the company’s vision</a:t>
            </a:r>
            <a:r>
              <a:rPr lang="en-US" sz="2000" dirty="0" smtClean="0"/>
              <a:t>.</a:t>
            </a:r>
            <a:r>
              <a:rPr lang="en-US" sz="2000" b="1" dirty="0"/>
              <a:t> </a:t>
            </a:r>
            <a:endParaRPr lang="en-US" sz="2000" b="1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sz="2000" b="1" dirty="0" smtClean="0"/>
              <a:t>Promote </a:t>
            </a:r>
            <a:r>
              <a:rPr lang="en-US" sz="2000" b="1" dirty="0"/>
              <a:t>a Culture of Trust</a:t>
            </a:r>
            <a:r>
              <a:rPr lang="en-US" sz="2000" dirty="0"/>
              <a:t> – Transparency and open dialogue are crucial</a:t>
            </a:r>
            <a:r>
              <a:rPr lang="en-US" sz="20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IN" sz="2000" b="1" dirty="0"/>
              <a:t>Encourage Diversity &amp; Inclusion</a:t>
            </a:r>
            <a:r>
              <a:rPr lang="en-IN" sz="2000" dirty="0"/>
              <a:t> – Different perspectives drive innovation</a:t>
            </a:r>
            <a:r>
              <a:rPr lang="en-IN" sz="20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b="1" dirty="0"/>
              <a:t>Support Continuous Learning</a:t>
            </a:r>
            <a:r>
              <a:rPr lang="en-US" sz="2000" dirty="0"/>
              <a:t> – Training and upskilling keep employees adaptable</a:t>
            </a:r>
            <a:r>
              <a:rPr lang="en-US" sz="20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b="1" dirty="0"/>
              <a:t>Measure &amp; Adapt Culture Regularly</a:t>
            </a:r>
            <a:r>
              <a:rPr lang="en-US" sz="2000" dirty="0"/>
              <a:t> – Conduct surveys and feedback sessions to ensure cultural alignment.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19814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61804"/>
            <a:ext cx="11029615" cy="4605251"/>
          </a:xfrm>
        </p:spPr>
        <p:txBody>
          <a:bodyPr>
            <a:normAutofit/>
          </a:bodyPr>
          <a:lstStyle/>
          <a:p>
            <a:r>
              <a:rPr lang="en-US" b="1" dirty="0"/>
              <a:t>What is an Organizational Structure?</a:t>
            </a:r>
            <a:endParaRPr lang="en-US" dirty="0"/>
          </a:p>
          <a:p>
            <a:r>
              <a:rPr lang="en-US" dirty="0"/>
              <a:t>Defines how activities such as task allocation, coordination, and supervision are directed toward achieving organizational goals.</a:t>
            </a:r>
          </a:p>
          <a:p>
            <a:r>
              <a:rPr lang="en-US" dirty="0"/>
              <a:t>Determines the hierarchy, communication flow, and decision-making processes in a company.</a:t>
            </a:r>
          </a:p>
          <a:p>
            <a:r>
              <a:rPr lang="en-US" b="1" dirty="0"/>
              <a:t>Importance of Flexibility in Modern Organizations</a:t>
            </a:r>
            <a:endParaRPr lang="en-US" dirty="0"/>
          </a:p>
          <a:p>
            <a:r>
              <a:rPr lang="en-US" dirty="0"/>
              <a:t>Traditional structures are often rigid and slow to adapt.</a:t>
            </a:r>
          </a:p>
          <a:p>
            <a:r>
              <a:rPr lang="en-US" dirty="0"/>
              <a:t>A flexible structure enables quick response to market changes, enhances innovation, and supports employee empowerment.</a:t>
            </a:r>
          </a:p>
          <a:p>
            <a:r>
              <a:rPr lang="en-US" b="1" dirty="0"/>
              <a:t>Overview of Corporate Culture &amp; Its Role</a:t>
            </a:r>
            <a:endParaRPr lang="en-US" dirty="0"/>
          </a:p>
          <a:p>
            <a:r>
              <a:rPr lang="en-US" dirty="0"/>
              <a:t>Corporate culture refers to shared values, beliefs, and behaviors within an organization.</a:t>
            </a:r>
          </a:p>
          <a:p>
            <a:r>
              <a:rPr lang="en-US" dirty="0"/>
              <a:t>A strong corporate culture enhances collaboration, engagement, and organizational success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630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Understanding Flexible Organizational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0632677" cy="3678303"/>
          </a:xfrm>
        </p:spPr>
        <p:txBody>
          <a:bodyPr/>
          <a:lstStyle/>
          <a:p>
            <a:r>
              <a:rPr lang="en-US" b="1" dirty="0"/>
              <a:t>Definition:</a:t>
            </a:r>
            <a:endParaRPr lang="en-US" dirty="0"/>
          </a:p>
          <a:p>
            <a:r>
              <a:rPr lang="en-US" dirty="0"/>
              <a:t>A flexible organizational structure allows adaptability in roles, communication, and processes, ensuring efficiency in dynamic environments.</a:t>
            </a:r>
          </a:p>
          <a:p>
            <a:r>
              <a:rPr lang="en-US" b="1" dirty="0"/>
              <a:t>Key Characteristics:</a:t>
            </a:r>
            <a:endParaRPr lang="en-US" dirty="0"/>
          </a:p>
          <a:p>
            <a:r>
              <a:rPr lang="en-US" dirty="0"/>
              <a:t>Decentralized decision-making</a:t>
            </a:r>
          </a:p>
          <a:p>
            <a:r>
              <a:rPr lang="en-US" dirty="0"/>
              <a:t>Adaptability to change</a:t>
            </a:r>
          </a:p>
          <a:p>
            <a:r>
              <a:rPr lang="en-US" dirty="0"/>
              <a:t>Cross-functional collaboration</a:t>
            </a:r>
          </a:p>
          <a:p>
            <a:r>
              <a:rPr lang="en-US" dirty="0"/>
              <a:t>Fluid reporting </a:t>
            </a:r>
            <a:r>
              <a:rPr lang="en-US" dirty="0" smtClean="0"/>
              <a:t>relationships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862116"/>
              </p:ext>
            </p:extLst>
          </p:nvPr>
        </p:nvGraphicFramePr>
        <p:xfrm>
          <a:off x="4953519" y="3631825"/>
          <a:ext cx="6434918" cy="1828800"/>
        </p:xfrm>
        <a:graphic>
          <a:graphicData uri="http://schemas.openxmlformats.org/drawingml/2006/table">
            <a:tbl>
              <a:tblPr/>
              <a:tblGrid>
                <a:gridCol w="3217459">
                  <a:extLst>
                    <a:ext uri="{9D8B030D-6E8A-4147-A177-3AD203B41FA5}">
                      <a16:colId xmlns:a16="http://schemas.microsoft.com/office/drawing/2014/main" val="563552563"/>
                    </a:ext>
                  </a:extLst>
                </a:gridCol>
                <a:gridCol w="3217459">
                  <a:extLst>
                    <a:ext uri="{9D8B030D-6E8A-4147-A177-3AD203B41FA5}">
                      <a16:colId xmlns:a16="http://schemas.microsoft.com/office/drawing/2014/main" val="7274909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 b="1" dirty="0"/>
                        <a:t>Traditional Structure</a:t>
                      </a:r>
                      <a:endParaRPr lang="en-IN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/>
                        <a:t>Flexible Structure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3856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/>
                        <a:t>Hierarchical, top-down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Decentralized, network-based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040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/>
                        <a:t>Fixed roles &amp; responsibilities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Dynamic, evolving roles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3397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/>
                        <a:t>Bureaucratic decision-making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Fast, collaborative decisions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0783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/>
                        <a:t>Less innovation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Encourages innovation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761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75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Flexible Organizational Structures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28800"/>
            <a:ext cx="10491361" cy="490451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Matrix Structure</a:t>
            </a:r>
            <a:r>
              <a:rPr lang="en-US" dirty="0"/>
              <a:t> – </a:t>
            </a:r>
            <a:r>
              <a:rPr lang="en-US" b="1" dirty="0"/>
              <a:t>Infosys</a:t>
            </a:r>
            <a:endParaRPr lang="en-US" dirty="0"/>
          </a:p>
          <a:p>
            <a:r>
              <a:rPr lang="en-US" dirty="0"/>
              <a:t>Employees work under multiple reporting managers, such as project managers and department heads.</a:t>
            </a:r>
          </a:p>
          <a:p>
            <a:r>
              <a:rPr lang="en-US" b="1" dirty="0"/>
              <a:t>Example:</a:t>
            </a:r>
            <a:r>
              <a:rPr lang="en-US" dirty="0"/>
              <a:t> Infosys follows a matrix structure where IT professionals work on different client projects while reporting to both functional and project managers.</a:t>
            </a:r>
          </a:p>
          <a:p>
            <a:r>
              <a:rPr lang="en-US" b="1" dirty="0"/>
              <a:t>Network Structure</a:t>
            </a:r>
            <a:r>
              <a:rPr lang="en-US" dirty="0"/>
              <a:t> – </a:t>
            </a:r>
            <a:r>
              <a:rPr lang="en-US" b="1" dirty="0"/>
              <a:t>OYO Rooms</a:t>
            </a:r>
            <a:endParaRPr lang="en-US" dirty="0"/>
          </a:p>
          <a:p>
            <a:r>
              <a:rPr lang="en-US" dirty="0"/>
              <a:t>A decentralized structure where the company collaborates with partner hotels while managing branding and technology.</a:t>
            </a:r>
          </a:p>
          <a:p>
            <a:r>
              <a:rPr lang="en-US" b="1" dirty="0"/>
              <a:t>Example:</a:t>
            </a:r>
            <a:r>
              <a:rPr lang="en-US" dirty="0"/>
              <a:t> OYO does not own properties but partners with hotel owners, providing branding, booking technology, and customer service.</a:t>
            </a:r>
          </a:p>
          <a:p>
            <a:r>
              <a:rPr lang="en-US" b="1" dirty="0"/>
              <a:t>Team-Based Structure</a:t>
            </a:r>
            <a:r>
              <a:rPr lang="en-US" dirty="0"/>
              <a:t> – </a:t>
            </a:r>
            <a:r>
              <a:rPr lang="en-US" b="1" dirty="0"/>
              <a:t>Tata Consultancy Services (TCS)</a:t>
            </a:r>
            <a:endParaRPr lang="en-US" dirty="0"/>
          </a:p>
          <a:p>
            <a:r>
              <a:rPr lang="en-US" dirty="0"/>
              <a:t>Agile teams work together on different projects instead of rigid hierarchical divisions.</a:t>
            </a:r>
          </a:p>
          <a:p>
            <a:r>
              <a:rPr lang="en-US" b="1" dirty="0"/>
              <a:t>Example:</a:t>
            </a:r>
            <a:r>
              <a:rPr lang="en-US" dirty="0"/>
              <a:t> TCS uses an agile team-based structure to develop software solutions, ensuring collaboration between cross-functional teams.</a:t>
            </a:r>
          </a:p>
          <a:p>
            <a:r>
              <a:rPr lang="en-US" b="1" dirty="0"/>
              <a:t>Project-Based Structure</a:t>
            </a:r>
            <a:r>
              <a:rPr lang="en-US" dirty="0"/>
              <a:t> – </a:t>
            </a:r>
            <a:r>
              <a:rPr lang="en-US" b="1" dirty="0"/>
              <a:t>Larsen &amp; Toubro (L&amp;T)</a:t>
            </a:r>
            <a:endParaRPr lang="en-US" dirty="0"/>
          </a:p>
          <a:p>
            <a:r>
              <a:rPr lang="en-US" dirty="0"/>
              <a:t>Teams are formed for specific construction, engineering, or infrastructure projects.</a:t>
            </a:r>
          </a:p>
          <a:p>
            <a:r>
              <a:rPr lang="en-US" b="1" dirty="0"/>
              <a:t>Example:</a:t>
            </a:r>
            <a:r>
              <a:rPr lang="en-US" dirty="0"/>
              <a:t> L&amp;T assigns engineers, architects, and project managers to various projects such as metro rail construction, highway projects, and smart city initiatives.</a:t>
            </a:r>
          </a:p>
          <a:p>
            <a:r>
              <a:rPr lang="en-US" b="1" dirty="0"/>
              <a:t>Flat Organizational Structure</a:t>
            </a:r>
            <a:r>
              <a:rPr lang="en-US" dirty="0"/>
              <a:t> – </a:t>
            </a:r>
            <a:r>
              <a:rPr lang="en-US" b="1" dirty="0" err="1"/>
              <a:t>Zerodha</a:t>
            </a:r>
            <a:endParaRPr lang="en-US" dirty="0"/>
          </a:p>
          <a:p>
            <a:r>
              <a:rPr lang="en-US" dirty="0"/>
              <a:t>A minimal hierarchy that promotes employee autonomy and open communication.</a:t>
            </a:r>
          </a:p>
          <a:p>
            <a:r>
              <a:rPr lang="en-US" b="1" dirty="0"/>
              <a:t>Example:</a:t>
            </a:r>
            <a:r>
              <a:rPr lang="en-US" dirty="0"/>
              <a:t> </a:t>
            </a:r>
            <a:r>
              <a:rPr lang="en-US" dirty="0" err="1"/>
              <a:t>Zerodha</a:t>
            </a:r>
            <a:r>
              <a:rPr lang="en-US" dirty="0"/>
              <a:t>, India's largest stock brokerage firm, follows a flat structure where employees have direct access to leadership, fostering innovation and agility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960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a Flexible Structure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9876219" cy="367830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✅ </a:t>
            </a:r>
            <a:r>
              <a:rPr lang="en-US" sz="2000" b="1" dirty="0"/>
              <a:t>Faster Decision-Making</a:t>
            </a:r>
            <a:r>
              <a:rPr lang="en-US" sz="2000" dirty="0"/>
              <a:t> – Less bureaucracy, leading to quicker responses.</a:t>
            </a:r>
            <a:br>
              <a:rPr lang="en-US" sz="2000" dirty="0"/>
            </a:br>
            <a:r>
              <a:rPr lang="en-US" sz="2000" dirty="0"/>
              <a:t>✅ </a:t>
            </a:r>
            <a:r>
              <a:rPr lang="en-US" sz="2000" b="1" dirty="0"/>
              <a:t>Adaptability to Market Changes</a:t>
            </a:r>
            <a:r>
              <a:rPr lang="en-US" sz="2000" dirty="0"/>
              <a:t> – Allows companies to pivot based on market trends.</a:t>
            </a:r>
            <a:br>
              <a:rPr lang="en-US" sz="2000" dirty="0"/>
            </a:br>
            <a:r>
              <a:rPr lang="en-US" sz="2000" dirty="0"/>
              <a:t>✅ </a:t>
            </a:r>
            <a:r>
              <a:rPr lang="en-US" sz="2000" b="1" dirty="0"/>
              <a:t>Encourages Innovation</a:t>
            </a:r>
            <a:r>
              <a:rPr lang="en-US" sz="2000" dirty="0"/>
              <a:t> – Cross-functional collaboration fuels creativity.</a:t>
            </a:r>
            <a:br>
              <a:rPr lang="en-US" sz="2000" dirty="0"/>
            </a:br>
            <a:r>
              <a:rPr lang="en-US" sz="2000" dirty="0"/>
              <a:t>✅ </a:t>
            </a:r>
            <a:r>
              <a:rPr lang="en-US" sz="2000" b="1" dirty="0"/>
              <a:t>Better Employee Engagement</a:t>
            </a:r>
            <a:r>
              <a:rPr lang="en-US" sz="2000" dirty="0"/>
              <a:t> – Employees feel empowered with more autonomy.</a:t>
            </a:r>
            <a:br>
              <a:rPr lang="en-US" sz="2000" dirty="0"/>
            </a:br>
            <a:r>
              <a:rPr lang="en-US" sz="2000" dirty="0"/>
              <a:t>✅ </a:t>
            </a:r>
            <a:r>
              <a:rPr lang="en-US" sz="2000" b="1" dirty="0"/>
              <a:t>Improved Customer Satisfaction</a:t>
            </a:r>
            <a:r>
              <a:rPr lang="en-US" sz="2000" dirty="0"/>
              <a:t> – Faster service and personalized offerings.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586868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Challenges of Implementing Flexibility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❌ </a:t>
            </a:r>
            <a:r>
              <a:rPr lang="en-US" sz="2000" b="1" dirty="0"/>
              <a:t>Resistance to Change</a:t>
            </a:r>
            <a:r>
              <a:rPr lang="en-US" sz="2000" dirty="0"/>
              <a:t> – Employees may be uncomfortable with uncertainty.</a:t>
            </a:r>
            <a:br>
              <a:rPr lang="en-US" sz="2000" dirty="0"/>
            </a:br>
            <a:r>
              <a:rPr lang="en-US" sz="2000" dirty="0"/>
              <a:t>❌ </a:t>
            </a:r>
            <a:r>
              <a:rPr lang="en-US" sz="2000" b="1" dirty="0"/>
              <a:t>Communication Barriers</a:t>
            </a:r>
            <a:r>
              <a:rPr lang="en-US" sz="2000" dirty="0"/>
              <a:t> – Remote or cross-functional teams may struggle with coordination.</a:t>
            </a:r>
            <a:br>
              <a:rPr lang="en-US" sz="2000" dirty="0"/>
            </a:br>
            <a:r>
              <a:rPr lang="en-US" sz="2000" dirty="0"/>
              <a:t>❌ </a:t>
            </a:r>
            <a:r>
              <a:rPr lang="en-US" sz="2000" b="1" dirty="0"/>
              <a:t>Balancing Control &amp; Autonomy</a:t>
            </a:r>
            <a:r>
              <a:rPr lang="en-US" sz="2000" dirty="0"/>
              <a:t> – Managers must ensure flexibility without losing organizational control.</a:t>
            </a:r>
            <a:br>
              <a:rPr lang="en-US" sz="2000" dirty="0"/>
            </a:br>
            <a:r>
              <a:rPr lang="en-US" sz="2000" dirty="0"/>
              <a:t>❌ </a:t>
            </a:r>
            <a:r>
              <a:rPr lang="en-US" sz="2000" b="1" dirty="0"/>
              <a:t>Maintaining Coordination</a:t>
            </a:r>
            <a:r>
              <a:rPr lang="en-US" sz="2000" dirty="0"/>
              <a:t> – Overlapping responsibilities can lead to conflicts.</a:t>
            </a:r>
          </a:p>
          <a:p>
            <a:r>
              <a:rPr lang="en-US" sz="2000" b="1" dirty="0"/>
              <a:t>Solution Strategies:</a:t>
            </a:r>
            <a:endParaRPr lang="en-US" sz="2000" dirty="0"/>
          </a:p>
          <a:p>
            <a:r>
              <a:rPr lang="en-US" sz="2000" dirty="0"/>
              <a:t>Clear communication channels</a:t>
            </a:r>
          </a:p>
          <a:p>
            <a:r>
              <a:rPr lang="en-US" sz="2000" dirty="0"/>
              <a:t>Change management programs</a:t>
            </a:r>
          </a:p>
          <a:p>
            <a:r>
              <a:rPr lang="en-US" sz="2000" dirty="0"/>
              <a:t>Leadership commitment to flexibility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659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Managing Corporate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Definition of Corporate Culture:</a:t>
            </a:r>
            <a:endParaRPr lang="en-US" sz="2000" dirty="0"/>
          </a:p>
          <a:p>
            <a:r>
              <a:rPr lang="en-US" sz="2000" dirty="0"/>
              <a:t>A set of shared values, beliefs, and practices that shape how employees interact and work.</a:t>
            </a:r>
          </a:p>
          <a:p>
            <a:r>
              <a:rPr lang="en-US" sz="2000" b="1" dirty="0"/>
              <a:t>Elements of a Strong Corporate Culture: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✅ </a:t>
            </a:r>
            <a:r>
              <a:rPr lang="en-US" sz="2000" b="1" dirty="0"/>
              <a:t>Shared Values</a:t>
            </a:r>
            <a:r>
              <a:rPr lang="en-US" sz="2000" dirty="0"/>
              <a:t> – Common beliefs that unite employees.</a:t>
            </a:r>
            <a:br>
              <a:rPr lang="en-US" sz="2000" dirty="0"/>
            </a:br>
            <a:r>
              <a:rPr lang="en-US" sz="2000" dirty="0"/>
              <a:t>✅ </a:t>
            </a:r>
            <a:r>
              <a:rPr lang="en-US" sz="2000" b="1" dirty="0"/>
              <a:t>Norms &amp; Behaviors</a:t>
            </a:r>
            <a:r>
              <a:rPr lang="en-US" sz="2000" dirty="0"/>
              <a:t> – Expected conduct within the organization.</a:t>
            </a:r>
            <a:br>
              <a:rPr lang="en-US" sz="2000" dirty="0"/>
            </a:br>
            <a:r>
              <a:rPr lang="en-US" sz="2000" dirty="0"/>
              <a:t>✅ </a:t>
            </a:r>
            <a:r>
              <a:rPr lang="en-US" sz="2000" b="1" dirty="0"/>
              <a:t>Leadership Style</a:t>
            </a:r>
            <a:r>
              <a:rPr lang="en-US" sz="2000" dirty="0"/>
              <a:t> – Influence of top management on culture.</a:t>
            </a:r>
            <a:br>
              <a:rPr lang="en-US" sz="2000" dirty="0"/>
            </a:br>
            <a:r>
              <a:rPr lang="en-US" sz="2000" dirty="0"/>
              <a:t>✅ </a:t>
            </a:r>
            <a:r>
              <a:rPr lang="en-US" sz="2000" b="1" dirty="0"/>
              <a:t>Communication &amp; Collaboration</a:t>
            </a:r>
            <a:r>
              <a:rPr lang="en-US" sz="2000" dirty="0"/>
              <a:t> – How information flows within the company.</a:t>
            </a:r>
          </a:p>
          <a:p>
            <a:pPr marL="0" indent="0">
              <a:buNone/>
            </a:pPr>
            <a:r>
              <a:rPr lang="en-US" sz="2000" b="1" dirty="0"/>
              <a:t>Example:</a:t>
            </a:r>
            <a:r>
              <a:rPr lang="en-US" sz="2000" dirty="0"/>
              <a:t> Google’s culture promotes creativity, collaboration, and openness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6946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Importance of Corporate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Enhances </a:t>
            </a:r>
            <a:r>
              <a:rPr lang="en-US" sz="2000" b="1" dirty="0"/>
              <a:t>Employee Morale</a:t>
            </a:r>
            <a:r>
              <a:rPr lang="en-US" sz="2000" dirty="0"/>
              <a:t> – Employees feel motivated in a positive work </a:t>
            </a:r>
            <a:r>
              <a:rPr lang="en-US" sz="2000" dirty="0" smtClean="0"/>
              <a:t>environment.</a:t>
            </a:r>
          </a:p>
          <a:p>
            <a:r>
              <a:rPr lang="en-US" sz="2000" b="1" dirty="0" smtClean="0"/>
              <a:t>Drives </a:t>
            </a:r>
            <a:r>
              <a:rPr lang="en-US" sz="2000" b="1" dirty="0"/>
              <a:t>Organizational Performance</a:t>
            </a:r>
            <a:r>
              <a:rPr lang="en-US" sz="2000" dirty="0"/>
              <a:t> – A strong culture aligns employees with strategic </a:t>
            </a:r>
            <a:r>
              <a:rPr lang="en-US" sz="2000" dirty="0" smtClean="0"/>
              <a:t>goals.</a:t>
            </a:r>
          </a:p>
          <a:p>
            <a:r>
              <a:rPr lang="en-US" sz="2000" b="1" dirty="0" smtClean="0"/>
              <a:t>Attracts </a:t>
            </a:r>
            <a:r>
              <a:rPr lang="en-US" sz="2000" b="1" dirty="0"/>
              <a:t>&amp; Retains Talent</a:t>
            </a:r>
            <a:r>
              <a:rPr lang="en-US" sz="2000" dirty="0"/>
              <a:t> – A healthy culture increases employee </a:t>
            </a:r>
            <a:r>
              <a:rPr lang="en-US" sz="2000" dirty="0" smtClean="0"/>
              <a:t>retention.</a:t>
            </a:r>
          </a:p>
          <a:p>
            <a:r>
              <a:rPr lang="en-US" sz="2000" b="1" dirty="0" smtClean="0"/>
              <a:t>Supports </a:t>
            </a:r>
            <a:r>
              <a:rPr lang="en-US" sz="2000" b="1" dirty="0"/>
              <a:t>Business Strategy</a:t>
            </a:r>
            <a:r>
              <a:rPr lang="en-US" sz="2000" dirty="0"/>
              <a:t> – Culture defines how strategies are implemented.</a:t>
            </a:r>
          </a:p>
          <a:p>
            <a:pPr marL="0" indent="0">
              <a:buNone/>
            </a:pPr>
            <a:r>
              <a:rPr lang="en-US" sz="2000" b="1" dirty="0"/>
              <a:t>Example:</a:t>
            </a:r>
            <a:r>
              <a:rPr lang="en-US" sz="2000" dirty="0"/>
              <a:t> Amazon’s customer-centric culture aligns with its business model.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8402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Types of Corporate Cultures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36866"/>
            <a:ext cx="11029615" cy="4746568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Clan Culture (Collaborate) – Infosys</a:t>
            </a:r>
            <a:endParaRPr lang="en-US" dirty="0"/>
          </a:p>
          <a:p>
            <a:r>
              <a:rPr lang="en-US" dirty="0"/>
              <a:t>A family-like work environment that emphasizes teamwork, mentorship, and employee well-being.</a:t>
            </a:r>
          </a:p>
          <a:p>
            <a:r>
              <a:rPr lang="en-US" b="1" dirty="0"/>
              <a:t>Example:</a:t>
            </a:r>
            <a:r>
              <a:rPr lang="en-US" dirty="0"/>
              <a:t> Infosys fosters a strong employee-centric culture with initiatives like training programs, employee engagement activities, and leadership development.</a:t>
            </a:r>
          </a:p>
          <a:p>
            <a:r>
              <a:rPr lang="en-IN" b="1" dirty="0"/>
              <a:t>Adhocracy Culture (Create) – Tata Group</a:t>
            </a:r>
            <a:endParaRPr lang="en-IN" dirty="0"/>
          </a:p>
          <a:p>
            <a:r>
              <a:rPr lang="en-IN" dirty="0"/>
              <a:t>Encourages innovation, risk-taking, and new ideas to drive growth.</a:t>
            </a:r>
          </a:p>
          <a:p>
            <a:r>
              <a:rPr lang="en-IN" b="1" dirty="0"/>
              <a:t>Example:</a:t>
            </a:r>
            <a:r>
              <a:rPr lang="en-IN" dirty="0"/>
              <a:t> Tata Group promotes innovation across its subsidiaries, such as </a:t>
            </a:r>
            <a:r>
              <a:rPr lang="en-IN" b="1" dirty="0"/>
              <a:t>Tata Motors’ electric vehicle (EV) initiatives (Tata </a:t>
            </a:r>
            <a:r>
              <a:rPr lang="en-IN" b="1" dirty="0" err="1"/>
              <a:t>Nexon</a:t>
            </a:r>
            <a:r>
              <a:rPr lang="en-IN" b="1" dirty="0"/>
              <a:t> EV)</a:t>
            </a:r>
            <a:r>
              <a:rPr lang="en-IN" dirty="0"/>
              <a:t> and </a:t>
            </a:r>
            <a:r>
              <a:rPr lang="en-IN" b="1" dirty="0"/>
              <a:t>TCS’ AI-driven solutions</a:t>
            </a:r>
            <a:r>
              <a:rPr lang="en-IN" dirty="0"/>
              <a:t>.</a:t>
            </a:r>
          </a:p>
          <a:p>
            <a:r>
              <a:rPr lang="en-US" b="1" dirty="0"/>
              <a:t>Market Culture (Compete) – Reliance Industries</a:t>
            </a:r>
            <a:endParaRPr lang="en-US" dirty="0"/>
          </a:p>
          <a:p>
            <a:r>
              <a:rPr lang="en-US" dirty="0"/>
              <a:t>Highly competitive, result-oriented, and focused on market leadership.</a:t>
            </a:r>
          </a:p>
          <a:p>
            <a:r>
              <a:rPr lang="en-US" b="1" dirty="0"/>
              <a:t>Example:</a:t>
            </a:r>
            <a:r>
              <a:rPr lang="en-US" dirty="0"/>
              <a:t> Reliance Industries follows an aggressive expansion and competition-driven strategy, especially in sectors like </a:t>
            </a:r>
            <a:r>
              <a:rPr lang="en-US" b="1" dirty="0" err="1"/>
              <a:t>Jio</a:t>
            </a:r>
            <a:r>
              <a:rPr lang="en-US" b="1" dirty="0"/>
              <a:t> (telecom)</a:t>
            </a:r>
            <a:r>
              <a:rPr lang="en-US" dirty="0"/>
              <a:t> and </a:t>
            </a:r>
            <a:r>
              <a:rPr lang="en-US" b="1" dirty="0"/>
              <a:t>Reliance Retail</a:t>
            </a:r>
            <a:r>
              <a:rPr lang="en-US" dirty="0"/>
              <a:t>.</a:t>
            </a:r>
          </a:p>
          <a:p>
            <a:r>
              <a:rPr lang="en-US" b="1" dirty="0"/>
              <a:t>Hierarchy Culture (Control) – State Bank of India (SBI)</a:t>
            </a:r>
            <a:endParaRPr lang="en-US" dirty="0"/>
          </a:p>
          <a:p>
            <a:r>
              <a:rPr lang="en-US" dirty="0"/>
              <a:t>Structured, rule-driven, and focused on efficiency and stability.</a:t>
            </a:r>
          </a:p>
          <a:p>
            <a:r>
              <a:rPr lang="en-US" b="1" dirty="0"/>
              <a:t>Example:</a:t>
            </a:r>
            <a:r>
              <a:rPr lang="en-US" dirty="0"/>
              <a:t> SBI operates with a strict hierarchical system, with well-defined policies and procedures to ensure regulatory compliance and customer trust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52949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10</TotalTime>
  <Words>1067</Words>
  <Application>Microsoft Office PowerPoint</Application>
  <PresentationFormat>Widescreen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Gill Sans MT</vt:lpstr>
      <vt:lpstr>Wingdings 2</vt:lpstr>
      <vt:lpstr>Dividend</vt:lpstr>
      <vt:lpstr>Flexible Organizational Structure and Managing Corporate Culture</vt:lpstr>
      <vt:lpstr>Introduction</vt:lpstr>
      <vt:lpstr>Understanding Flexible Organizational Structure</vt:lpstr>
      <vt:lpstr>Types of Flexible Organizational Structures </vt:lpstr>
      <vt:lpstr>Advantages of a Flexible Structure</vt:lpstr>
      <vt:lpstr>Challenges of Implementing Flexibility</vt:lpstr>
      <vt:lpstr>Managing Corporate Culture</vt:lpstr>
      <vt:lpstr>Importance of Corporate Culture</vt:lpstr>
      <vt:lpstr>Types of Corporate Cultures</vt:lpstr>
      <vt:lpstr>Aligning Corporate Culture with Organizational Flexibility</vt:lpstr>
      <vt:lpstr>Case Studies on Flexible Structures &amp; Corporate Culture </vt:lpstr>
      <vt:lpstr>Strategies for Managing Culture in a Dynamic Environment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Flexible Organizational Structure and Managing Corporate Culture</dc:title>
  <dc:creator>admin</dc:creator>
  <cp:lastModifiedBy>admin</cp:lastModifiedBy>
  <cp:revision>2</cp:revision>
  <dcterms:created xsi:type="dcterms:W3CDTF">2025-03-03T04:53:23Z</dcterms:created>
  <dcterms:modified xsi:type="dcterms:W3CDTF">2025-03-03T05:04:19Z</dcterms:modified>
</cp:coreProperties>
</file>