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CE20"/>
    <a:srgbClr val="AE406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233FED-D5A5-4F18-955F-8FC879C0305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33FED-D5A5-4F18-955F-8FC879C0305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33FED-D5A5-4F18-955F-8FC879C0305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33FED-D5A5-4F18-955F-8FC879C0305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33FED-D5A5-4F18-955F-8FC879C0305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233FED-D5A5-4F18-955F-8FC879C0305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233FED-D5A5-4F18-955F-8FC879C0305D}"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233FED-D5A5-4F18-955F-8FC879C0305D}"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33FED-D5A5-4F18-955F-8FC879C0305D}"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33FED-D5A5-4F18-955F-8FC879C0305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33FED-D5A5-4F18-955F-8FC879C0305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20C26-614E-4478-99A1-292FCE4944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33FED-D5A5-4F18-955F-8FC879C0305D}" type="datetimeFigureOut">
              <a:rPr lang="en-US" smtClean="0"/>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20C26-614E-4478-99A1-292FCE4944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nelink.to/ga3g3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cicidirect.com/ip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rporatefinanceinstitute.com/resources/economics/law-of-supply-economic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924800" cy="2971800"/>
          </a:xfrm>
        </p:spPr>
        <p:txBody>
          <a:bodyPr>
            <a:normAutofit fontScale="90000"/>
          </a:bodyPr>
          <a:lstStyle/>
          <a:p>
            <a:r>
              <a:rPr lang="en-US" sz="4900" dirty="0" smtClean="0">
                <a:solidFill>
                  <a:srgbClr val="7030A0"/>
                </a:solidFill>
              </a:rPr>
              <a:t>SECURTY ANALYSIS AND PORTFOLIO MANAGEMENT</a:t>
            </a:r>
            <a:br>
              <a:rPr lang="en-US" sz="4900" dirty="0" smtClean="0">
                <a:solidFill>
                  <a:srgbClr val="7030A0"/>
                </a:solidFill>
              </a:rPr>
            </a:br>
            <a:r>
              <a:rPr lang="en-US" dirty="0" smtClean="0"/>
              <a:t/>
            </a:r>
            <a:br>
              <a:rPr lang="en-US" dirty="0" smtClean="0"/>
            </a:br>
            <a:r>
              <a:rPr lang="en-US" sz="4000" dirty="0" smtClean="0">
                <a:solidFill>
                  <a:srgbClr val="C00000"/>
                </a:solidFill>
              </a:rPr>
              <a:t>CAPITAL MARKET - SECONDARY MARKET</a:t>
            </a:r>
            <a:endParaRPr lang="en-US" sz="4000" dirty="0">
              <a:solidFill>
                <a:srgbClr val="C00000"/>
              </a:solidFill>
            </a:endParaRPr>
          </a:p>
        </p:txBody>
      </p:sp>
      <p:sp>
        <p:nvSpPr>
          <p:cNvPr id="3" name="Subtitle 2"/>
          <p:cNvSpPr>
            <a:spLocks noGrp="1"/>
          </p:cNvSpPr>
          <p:nvPr>
            <p:ph type="subTitle" idx="1"/>
          </p:nvPr>
        </p:nvSpPr>
        <p:spPr>
          <a:xfrm>
            <a:off x="1371600" y="3886200"/>
            <a:ext cx="6400800" cy="2133600"/>
          </a:xfrm>
        </p:spPr>
        <p:txBody>
          <a:bodyPr>
            <a:normAutofit fontScale="92500" lnSpcReduction="10000"/>
          </a:bodyPr>
          <a:lstStyle/>
          <a:p>
            <a:r>
              <a:rPr lang="en-US" dirty="0" smtClean="0">
                <a:solidFill>
                  <a:srgbClr val="FFFF00"/>
                </a:solidFill>
              </a:rPr>
              <a:t>DR. F. WAHIDHA BEGUM </a:t>
            </a:r>
          </a:p>
          <a:p>
            <a:r>
              <a:rPr lang="en-US" dirty="0" smtClean="0">
                <a:solidFill>
                  <a:srgbClr val="FFFF00"/>
                </a:solidFill>
              </a:rPr>
              <a:t>ASSISTANT PROFESSOR </a:t>
            </a:r>
          </a:p>
          <a:p>
            <a:r>
              <a:rPr lang="en-US" dirty="0" smtClean="0">
                <a:solidFill>
                  <a:srgbClr val="FFFF00"/>
                </a:solidFill>
              </a:rPr>
              <a:t>JAMAL INSTITUTE OF MANAGEMENT</a:t>
            </a:r>
          </a:p>
          <a:p>
            <a:r>
              <a:rPr lang="en-US" dirty="0" smtClean="0">
                <a:solidFill>
                  <a:srgbClr val="FFFF00"/>
                </a:solidFill>
              </a:rPr>
              <a:t>JAMAL MOHAMED COLLEGE, TRICHY</a:t>
            </a:r>
            <a:endParaRPr 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There are various regulators for different sectors of the financial market like Ministry of Finance, RBI, SEBI (Securities and Exchange Board of India), IRDA (Insurance Regulatory and Development Authority), PFRDA (Pension Fund Regulatory and Development Authority) etc.</a:t>
            </a:r>
          </a:p>
          <a:p>
            <a:r>
              <a:rPr lang="en-US" dirty="0" smtClean="0"/>
              <a:t>For the Indian Stock Market, SEBI is the regulator to ensure that the securities market functions efficiently and works smoothly.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Stock exchanges</a:t>
            </a:r>
            <a:br>
              <a:rPr lang="en-US" b="1" dirty="0" smtClean="0"/>
            </a:br>
            <a:endParaRPr lang="en-US" dirty="0"/>
          </a:p>
        </p:txBody>
      </p:sp>
      <p:sp>
        <p:nvSpPr>
          <p:cNvPr id="3" name="Content Placeholder 2"/>
          <p:cNvSpPr>
            <a:spLocks noGrp="1"/>
          </p:cNvSpPr>
          <p:nvPr>
            <p:ph idx="1"/>
          </p:nvPr>
        </p:nvSpPr>
        <p:spPr/>
        <p:txBody>
          <a:bodyPr/>
          <a:lstStyle/>
          <a:p>
            <a:r>
              <a:rPr lang="en-US" dirty="0" smtClean="0"/>
              <a:t>The stock exchange also known as a securities exchange is a trading platform. It facilitates the registered stockbrokers and investors, often through a </a:t>
            </a:r>
            <a:r>
              <a:rPr lang="en-US" dirty="0" smtClean="0">
                <a:hlinkClick r:id="rId2"/>
              </a:rPr>
              <a:t>stock trading app</a:t>
            </a:r>
            <a:r>
              <a:rPr lang="en-US" dirty="0" smtClean="0"/>
              <a:t>, to transact in securities electronically. </a:t>
            </a:r>
          </a:p>
          <a:p>
            <a:r>
              <a:rPr lang="en-US" dirty="0" smtClean="0"/>
              <a:t>India has two premier stock exchanges include National Stock Exchange (NSE) and the and BSE Limited (BSE).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Definition of Stock Exchange&#10;â¢ The securities Contract regulation act of 1956 defined stock exchange&#10;as âan association, o..."/>
          <p:cNvPicPr>
            <a:picLocks noChangeAspect="1" noChangeArrowheads="1"/>
          </p:cNvPicPr>
          <p:nvPr/>
        </p:nvPicPr>
        <p:blipFill>
          <a:blip r:embed="rId2" cstate="print"/>
          <a:srcRect/>
          <a:stretch>
            <a:fillRect/>
          </a:stretch>
        </p:blipFill>
        <p:spPr bwMode="auto">
          <a:xfrm>
            <a:off x="152400" y="228600"/>
            <a:ext cx="8763000" cy="6324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1. An organization in the form of an&#10;association or a company.&#10;2. A governing board or board of directors to&#10;supervise and..."/>
          <p:cNvPicPr>
            <a:picLocks noChangeAspect="1" noChangeArrowheads="1"/>
          </p:cNvPicPr>
          <p:nvPr/>
        </p:nvPicPr>
        <p:blipFill>
          <a:blip r:embed="rId2" cstate="print"/>
          <a:srcRect/>
          <a:stretch>
            <a:fillRect/>
          </a:stretch>
        </p:blipFill>
        <p:spPr bwMode="auto">
          <a:xfrm>
            <a:off x="0" y="152400"/>
            <a:ext cx="9144000" cy="6705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Regulation of stock Exchanges&#10;All stock exchanges were subject to self-regulation till 1956, but now&#10;there is a 3-tier reg..."/>
          <p:cNvPicPr>
            <a:picLocks noChangeAspect="1" noChangeArrowheads="1"/>
          </p:cNvPicPr>
          <p:nvPr/>
        </p:nvPicPr>
        <p:blipFill>
          <a:blip r:embed="rId2" cstate="print"/>
          <a:srcRect/>
          <a:stretch>
            <a:fillRect/>
          </a:stretch>
        </p:blipFill>
        <p:spPr bwMode="auto">
          <a:xfrm>
            <a:off x="304800" y="228600"/>
            <a:ext cx="8534400" cy="6324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THE ROLE OF STOCK EXCHANGES&#10;â¢ Raising capital for business.&#10;â¢ Mobilizing savings for investment.&#10;â¢ Facilitating companies ..."/>
          <p:cNvPicPr>
            <a:picLocks noChangeAspect="1" noChangeArrowheads="1"/>
          </p:cNvPicPr>
          <p:nvPr/>
        </p:nvPicPr>
        <p:blipFill>
          <a:blip r:embed="rId2" cstate="print"/>
          <a:srcRect/>
          <a:stretch>
            <a:fillRect/>
          </a:stretch>
        </p:blipFill>
        <p:spPr bwMode="auto">
          <a:xfrm>
            <a:off x="0" y="228600"/>
            <a:ext cx="9144000" cy="6400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Functions&#10;â¢ Liquidity and Marketability&#10;â¢ Helps in capital Formation&#10;â¢ Fixation of Prices&#10;â¢ Safety of Funds&#10;â¢ Supply of L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Companies</a:t>
            </a:r>
            <a:br>
              <a:rPr lang="en-US" b="1"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fontAlgn="base"/>
            <a:r>
              <a:rPr lang="en-US" dirty="0" smtClean="0"/>
              <a:t>Every share that available to be purchased or sold in the stock market today are those issued by publicly traded companies.</a:t>
            </a:r>
          </a:p>
          <a:p>
            <a:pPr fontAlgn="base"/>
            <a:r>
              <a:rPr lang="en-US" dirty="0" smtClean="0"/>
              <a:t> When a company makes an </a:t>
            </a:r>
            <a:r>
              <a:rPr lang="en-US" dirty="0" smtClean="0">
                <a:hlinkClick r:id="rId2"/>
              </a:rPr>
              <a:t>Initial Public Offer</a:t>
            </a:r>
            <a:r>
              <a:rPr lang="en-US" dirty="0" smtClean="0"/>
              <a:t> (IPO), it becomes publicly traded, which means it introduces itself in the stock exchange.</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Investors and traders</a:t>
            </a:r>
            <a:br>
              <a:rPr lang="en-US" b="1" dirty="0" smtClean="0"/>
            </a:br>
            <a:endParaRPr lang="en-US" dirty="0"/>
          </a:p>
        </p:txBody>
      </p:sp>
      <p:sp>
        <p:nvSpPr>
          <p:cNvPr id="3" name="Content Placeholder 2"/>
          <p:cNvSpPr>
            <a:spLocks noGrp="1"/>
          </p:cNvSpPr>
          <p:nvPr>
            <p:ph idx="1"/>
          </p:nvPr>
        </p:nvSpPr>
        <p:spPr/>
        <p:txBody>
          <a:bodyPr/>
          <a:lstStyle/>
          <a:p>
            <a:r>
              <a:rPr lang="en-US" dirty="0" smtClean="0"/>
              <a:t>Trading and investing are two very different activities. But when you invest in a publicly listed company in the stock exchange, you are regarded as an investor.</a:t>
            </a:r>
          </a:p>
          <a:p>
            <a:r>
              <a:rPr lang="en-US" dirty="0" smtClean="0"/>
              <a:t>If you are looking to buy into a security for a short-term horizon with the intention of profiting from price fluctuation in a stock, you are regarded as a trader.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Investor</a:t>
            </a:r>
            <a:endParaRPr lang="en-US" dirty="0"/>
          </a:p>
        </p:txBody>
      </p:sp>
      <p:sp>
        <p:nvSpPr>
          <p:cNvPr id="3" name="Content Placeholder 2"/>
          <p:cNvSpPr>
            <a:spLocks noGrp="1"/>
          </p:cNvSpPr>
          <p:nvPr>
            <p:ph idx="1"/>
          </p:nvPr>
        </p:nvSpPr>
        <p:spPr/>
        <p:txBody>
          <a:bodyPr>
            <a:normAutofit lnSpcReduction="10000"/>
          </a:bodyPr>
          <a:lstStyle/>
          <a:p>
            <a:pPr fontAlgn="base"/>
            <a:r>
              <a:rPr lang="en-US" b="1" dirty="0" smtClean="0"/>
              <a:t>Retail investors –</a:t>
            </a:r>
            <a:r>
              <a:rPr lang="en-US" dirty="0" smtClean="0"/>
              <a:t> These are investors who invest in the stock market directly.</a:t>
            </a:r>
          </a:p>
          <a:p>
            <a:pPr fontAlgn="base"/>
            <a:r>
              <a:rPr lang="en-US" b="1" dirty="0" smtClean="0"/>
              <a:t>Institutional investors –</a:t>
            </a:r>
            <a:r>
              <a:rPr lang="en-US" dirty="0" smtClean="0"/>
              <a:t> These are typically financial institutions like banks, Asset Management Companies (AMC), insurance companies, pension funds, etc. The investors could be domestic or foreign. We now arrive at the fifth and final stock market participant — market intermediaries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Features of Secondary Market&#10;â¢ It Creates Liquidity&#10;â¢ It Comes After Primary Market&#10;â¢ It Has A Particular Place&#10;â¢ It Enco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Market intermediaries</a:t>
            </a:r>
            <a:br>
              <a:rPr lang="en-US" b="1" dirty="0" smtClean="0"/>
            </a:br>
            <a:endParaRPr lang="en-US" dirty="0"/>
          </a:p>
        </p:txBody>
      </p:sp>
      <p:sp>
        <p:nvSpPr>
          <p:cNvPr id="3" name="Content Placeholder 2"/>
          <p:cNvSpPr>
            <a:spLocks noGrp="1"/>
          </p:cNvSpPr>
          <p:nvPr>
            <p:ph idx="1"/>
          </p:nvPr>
        </p:nvSpPr>
        <p:spPr/>
        <p:txBody>
          <a:bodyPr/>
          <a:lstStyle/>
          <a:p>
            <a:r>
              <a:rPr lang="en-US" dirty="0" smtClean="0"/>
              <a:t>Intermediaries are entities that are involved in a financial transaction in the market apart from the buyer and seller. These are institutions that help you carry out your investment activity smoothly while ensuring all the rules laid out by the regulator are met.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descr="https://www.icicidirect.com/images/6-202204251552504490436.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15" name="Picture 3" descr="C:\Users\Parveen\Desktop\6-202204251552504490436.png"/>
          <p:cNvPicPr>
            <a:picLocks noGrp="1" noChangeAspect="1" noChangeArrowheads="1"/>
          </p:cNvPicPr>
          <p:nvPr>
            <p:ph idx="1"/>
          </p:nvPr>
        </p:nvPicPr>
        <p:blipFill>
          <a:blip r:embed="rId2" cstate="print"/>
          <a:srcRect/>
          <a:stretch>
            <a:fillRect/>
          </a:stretch>
        </p:blipFill>
        <p:spPr bwMode="auto">
          <a:xfrm>
            <a:off x="1143000" y="76200"/>
            <a:ext cx="6629400" cy="63777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Security Analysis | Primary Market v/s Secondary Market Presentation&#10;&#10;Different between primary&#10;market and secondary mark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Secondary Mark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l="4685" t="29167" r="43778" b="14583"/>
          <a:stretch>
            <a:fillRect/>
          </a:stretch>
        </p:blipFill>
        <p:spPr bwMode="auto">
          <a:xfrm>
            <a:off x="685800" y="838200"/>
            <a:ext cx="7699022" cy="5181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descr="Famous Secondary Markets worldwide&#10;â¢ New York Stock Exchange&#10;â¢ NASDAQ&#10;â¢ The London Stock Exchange&#10;â¢ The Tokyo Stock Exchan..."/>
          <p:cNvPicPr>
            <a:picLocks noChangeAspect="1" noChangeArrowheads="1"/>
          </p:cNvPicPr>
          <p:nvPr/>
        </p:nvPicPr>
        <p:blipFill>
          <a:blip r:embed="rId2" cstate="print"/>
          <a:srcRect/>
          <a:stretch>
            <a:fillRect/>
          </a:stretch>
        </p:blipFill>
        <p:spPr bwMode="auto">
          <a:xfrm>
            <a:off x="228600" y="228600"/>
            <a:ext cx="8763000" cy="6400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â¢ Under Securities Contract Regulation Act&#10;1956, securities trading is regulated by&#10;Central Government;&#10;â¢ Takes place only..."/>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Financial markets "/>
          <p:cNvPicPr>
            <a:picLocks noChangeAspect="1" noChangeArrowheads="1"/>
          </p:cNvPicPr>
          <p:nvPr/>
        </p:nvPicPr>
        <p:blipFill>
          <a:blip r:embed="rId2" cstate="print"/>
          <a:srcRect/>
          <a:stretch>
            <a:fillRect/>
          </a:stretch>
        </p:blipFill>
        <p:spPr bwMode="auto">
          <a:xfrm>
            <a:off x="304800" y="228600"/>
            <a:ext cx="8534400" cy="6324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Importance of a Secondary Market</a:t>
            </a:r>
            <a:br>
              <a:rPr lang="en-US" b="1" dirty="0" smtClean="0"/>
            </a:br>
            <a:endParaRPr lang="en-US" dirty="0"/>
          </a:p>
        </p:txBody>
      </p:sp>
      <p:sp>
        <p:nvSpPr>
          <p:cNvPr id="3" name="Content Placeholder 2"/>
          <p:cNvSpPr>
            <a:spLocks noGrp="1"/>
          </p:cNvSpPr>
          <p:nvPr>
            <p:ph idx="1"/>
          </p:nvPr>
        </p:nvSpPr>
        <p:spPr>
          <a:xfrm>
            <a:off x="457200" y="1295400"/>
            <a:ext cx="8229600" cy="5181600"/>
          </a:xfrm>
        </p:spPr>
        <p:txBody>
          <a:bodyPr>
            <a:normAutofit fontScale="85000" lnSpcReduction="20000"/>
          </a:bodyPr>
          <a:lstStyle/>
          <a:p>
            <a:r>
              <a:rPr lang="en-US" dirty="0" smtClean="0"/>
              <a:t>Helps measure the economic condition of a country. The rise or fall in share prices indicates a boom or recession cycle in an economy.</a:t>
            </a:r>
          </a:p>
          <a:p>
            <a:r>
              <a:rPr lang="en-US" dirty="0" smtClean="0"/>
              <a:t>Provides a good mechanism for a fair valuation of a company.</a:t>
            </a:r>
          </a:p>
          <a:p>
            <a:r>
              <a:rPr lang="en-US" dirty="0" smtClean="0"/>
              <a:t>Helps drive the price of securities towards their genuine, fair market value through the basic economic forces of </a:t>
            </a:r>
            <a:r>
              <a:rPr lang="en-US" dirty="0" smtClean="0">
                <a:hlinkClick r:id="rId2"/>
              </a:rPr>
              <a:t>supply and demand</a:t>
            </a:r>
            <a:r>
              <a:rPr lang="en-US" dirty="0" smtClean="0"/>
              <a:t>.</a:t>
            </a:r>
          </a:p>
          <a:p>
            <a:r>
              <a:rPr lang="en-US" dirty="0" smtClean="0"/>
              <a:t>Promotes economic efficiency. Each sale of a security involves a seller who values the security less than the price and a buyer who values the security more than the price.</a:t>
            </a:r>
          </a:p>
          <a:p>
            <a:r>
              <a:rPr lang="en-US" dirty="0" smtClean="0"/>
              <a:t>The secondary market allows for high liquidity.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descr="https://www.icicidirect.com/images/5-202204251552427765679.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43" name="Picture 3"/>
          <p:cNvPicPr>
            <a:picLocks noChangeAspect="1" noChangeArrowheads="1"/>
          </p:cNvPicPr>
          <p:nvPr/>
        </p:nvPicPr>
        <p:blipFill>
          <a:blip r:embed="rId2" cstate="print"/>
          <a:srcRect l="32796" t="13542" r="21523" b="21875"/>
          <a:stretch>
            <a:fillRect/>
          </a:stretch>
        </p:blipFill>
        <p:spPr bwMode="auto">
          <a:xfrm>
            <a:off x="762000" y="609600"/>
            <a:ext cx="7391400" cy="56329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Regulator</a:t>
            </a:r>
            <a:br>
              <a:rPr lang="en-US" b="1" dirty="0" smtClean="0"/>
            </a:br>
            <a:endParaRPr lang="en-US" dirty="0"/>
          </a:p>
        </p:txBody>
      </p:sp>
      <p:sp>
        <p:nvSpPr>
          <p:cNvPr id="3" name="Content Placeholder 2"/>
          <p:cNvSpPr>
            <a:spLocks noGrp="1"/>
          </p:cNvSpPr>
          <p:nvPr>
            <p:ph idx="1"/>
          </p:nvPr>
        </p:nvSpPr>
        <p:spPr/>
        <p:txBody>
          <a:bodyPr/>
          <a:lstStyle/>
          <a:p>
            <a:r>
              <a:rPr lang="en-US" dirty="0" smtClean="0"/>
              <a:t>stock market and the entities involved that are engaged in financial activity.</a:t>
            </a:r>
          </a:p>
          <a:p>
            <a:r>
              <a:rPr lang="en-US" dirty="0" smtClean="0"/>
              <a:t>The goal of this regulator is to ensure that fraud is prevented, and if taken place is investigated thoroughly. They help keep markets efficient and transparent. And more importantly ensure that investors such as you are treated fairly and honestly.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383</Words>
  <Application>Microsoft Office PowerPoint</Application>
  <PresentationFormat>On-screen Show (4:3)</PresentationFormat>
  <Paragraphs>30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SECURTY ANALYSIS AND PORTFOLIO MANAGEMENT  CAPITAL MARKET - SECONDARY MARKET</vt:lpstr>
      <vt:lpstr>Slide 2</vt:lpstr>
      <vt:lpstr>Slide 3</vt:lpstr>
      <vt:lpstr>Slide 4</vt:lpstr>
      <vt:lpstr>Slide 5</vt:lpstr>
      <vt:lpstr>Slide 6</vt:lpstr>
      <vt:lpstr>Importance of a Secondary Market </vt:lpstr>
      <vt:lpstr>Slide 8</vt:lpstr>
      <vt:lpstr> Regulator </vt:lpstr>
      <vt:lpstr>Slide 10</vt:lpstr>
      <vt:lpstr>Stock exchanges </vt:lpstr>
      <vt:lpstr>Slide 12</vt:lpstr>
      <vt:lpstr>Slide 13</vt:lpstr>
      <vt:lpstr>Slide 14</vt:lpstr>
      <vt:lpstr>Slide 15</vt:lpstr>
      <vt:lpstr>Slide 16</vt:lpstr>
      <vt:lpstr>Companies </vt:lpstr>
      <vt:lpstr>Investors and traders </vt:lpstr>
      <vt:lpstr>Types of Investor</vt:lpstr>
      <vt:lpstr>Market intermediaries </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SECURTY ANALYSIS AND PORTFOLIO MANAGEMENT CAPITAL MARKET - SECONDARY MARKET</dc:title>
  <dc:creator>Parveen</dc:creator>
  <cp:lastModifiedBy>Parveen</cp:lastModifiedBy>
  <cp:revision>3</cp:revision>
  <dcterms:created xsi:type="dcterms:W3CDTF">2024-11-25T06:32:29Z</dcterms:created>
  <dcterms:modified xsi:type="dcterms:W3CDTF">2024-11-25T06:38:12Z</dcterms:modified>
</cp:coreProperties>
</file>