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E9E90FE-1A1F-4EB0-99DF-FC4657EA6F76}" type="datetimeFigureOut">
              <a:rPr lang="en-IN" smtClean="0"/>
              <a:t>11-12-2024</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359742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9E90FE-1A1F-4EB0-99DF-FC4657EA6F76}" type="datetimeFigureOut">
              <a:rPr lang="en-IN" smtClean="0"/>
              <a:t>11-12-2024</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130369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E9E90FE-1A1F-4EB0-99DF-FC4657EA6F76}" type="datetimeFigureOut">
              <a:rPr lang="en-IN" smtClean="0"/>
              <a:t>11-12-2024</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243861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E9E90FE-1A1F-4EB0-99DF-FC4657EA6F76}" type="datetimeFigureOut">
              <a:rPr lang="en-IN" smtClean="0"/>
              <a:t>11-12-2024</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1286168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E90FE-1A1F-4EB0-99DF-FC4657EA6F76}" type="datetimeFigureOut">
              <a:rPr lang="en-IN" smtClean="0"/>
              <a:t>11-12-2024</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214850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E9E90FE-1A1F-4EB0-99DF-FC4657EA6F76}" type="datetimeFigureOut">
              <a:rPr lang="en-IN" smtClean="0"/>
              <a:t>11-12-2024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61134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E9E90FE-1A1F-4EB0-99DF-FC4657EA6F76}" type="datetimeFigureOut">
              <a:rPr lang="en-IN" smtClean="0"/>
              <a:t>11-12-2024</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2833102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E9E90FE-1A1F-4EB0-99DF-FC4657EA6F76}" type="datetimeFigureOut">
              <a:rPr lang="en-IN" smtClean="0"/>
              <a:t>11-12-2024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20258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E9E90FE-1A1F-4EB0-99DF-FC4657EA6F76}" type="datetimeFigureOut">
              <a:rPr lang="en-IN" smtClean="0"/>
              <a:t>11-12-2024</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371388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E90FE-1A1F-4EB0-99DF-FC4657EA6F76}" type="datetimeFigureOut">
              <a:rPr lang="en-IN" smtClean="0"/>
              <a:t>11-12-2024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334476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E90FE-1A1F-4EB0-99DF-FC4657EA6F76}" type="datetimeFigureOut">
              <a:rPr lang="en-IN" smtClean="0"/>
              <a:t>11-12-2024</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163552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9E90FE-1A1F-4EB0-99DF-FC4657EA6F76}" type="datetimeFigureOut">
              <a:rPr lang="en-IN" smtClean="0"/>
              <a:t>11-12-2024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130532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9E90FE-1A1F-4EB0-99DF-FC4657EA6F76}" type="datetimeFigureOut">
              <a:rPr lang="en-IN" smtClean="0"/>
              <a:t>11-12-2024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225834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9E90FE-1A1F-4EB0-99DF-FC4657EA6F76}" type="datetimeFigureOut">
              <a:rPr lang="en-IN" smtClean="0"/>
              <a:t>11-12-2024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191012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E90FE-1A1F-4EB0-99DF-FC4657EA6F76}" type="datetimeFigureOut">
              <a:rPr lang="en-IN" smtClean="0"/>
              <a:t>11-12-2024</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198067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9E90FE-1A1F-4EB0-99DF-FC4657EA6F76}" type="datetimeFigureOut">
              <a:rPr lang="en-IN" smtClean="0"/>
              <a:t>11-12-2024</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207919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9E90FE-1A1F-4EB0-99DF-FC4657EA6F76}" type="datetimeFigureOut">
              <a:rPr lang="en-IN" smtClean="0"/>
              <a:t>11-12-2024</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B4A45E-9266-4CC4-82B0-DD0C570AA1DD}" type="slidenum">
              <a:rPr lang="en-IN" smtClean="0"/>
              <a:t>‹#›</a:t>
            </a:fld>
            <a:endParaRPr lang="en-IN"/>
          </a:p>
        </p:txBody>
      </p:sp>
    </p:spTree>
    <p:extLst>
      <p:ext uri="{BB962C8B-B14F-4D97-AF65-F5344CB8AC3E}">
        <p14:creationId xmlns:p14="http://schemas.microsoft.com/office/powerpoint/2010/main" val="122013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E9E90FE-1A1F-4EB0-99DF-FC4657EA6F76}" type="datetimeFigureOut">
              <a:rPr lang="en-IN" smtClean="0"/>
              <a:t>11-12-2024</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FB4A45E-9266-4CC4-82B0-DD0C570AA1DD}" type="slidenum">
              <a:rPr lang="en-IN" smtClean="0"/>
              <a:t>‹#›</a:t>
            </a:fld>
            <a:endParaRPr lang="en-IN"/>
          </a:p>
        </p:txBody>
      </p:sp>
    </p:spTree>
    <p:extLst>
      <p:ext uri="{BB962C8B-B14F-4D97-AF65-F5344CB8AC3E}">
        <p14:creationId xmlns:p14="http://schemas.microsoft.com/office/powerpoint/2010/main" val="423448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redstagfulfillment.com/manage-ecommerce-backorde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redstagfulfillment.com/building-resilient-supply-chai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edstagfulfillment.com/what-is-inventory-management/" TargetMode="External"/><Relationship Id="rId2" Type="http://schemas.openxmlformats.org/officeDocument/2006/relationships/hyperlink" Target="https://redstagfulfillment.com/order-fulfillment" TargetMode="External"/><Relationship Id="rId1" Type="http://schemas.openxmlformats.org/officeDocument/2006/relationships/slideLayout" Target="../slideLayouts/slideLayout2.xml"/><Relationship Id="rId4" Type="http://schemas.openxmlformats.org/officeDocument/2006/relationships/hyperlink" Target="https://redstagfulfillment.com/3pl-servic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284A-1EFC-84B6-8D08-410533DBB67C}"/>
              </a:ext>
            </a:extLst>
          </p:cNvPr>
          <p:cNvSpPr>
            <a:spLocks noGrp="1"/>
          </p:cNvSpPr>
          <p:nvPr>
            <p:ph type="ctrTitle"/>
          </p:nvPr>
        </p:nvSpPr>
        <p:spPr/>
        <p:txBody>
          <a:bodyPr/>
          <a:lstStyle/>
          <a:p>
            <a:r>
              <a:rPr lang="en-US" dirty="0"/>
              <a:t>Demand Forecasting in Supply Chain Planning</a:t>
            </a:r>
            <a:endParaRPr lang="en-IN" dirty="0"/>
          </a:p>
        </p:txBody>
      </p:sp>
      <p:sp>
        <p:nvSpPr>
          <p:cNvPr id="3" name="Subtitle 2">
            <a:extLst>
              <a:ext uri="{FF2B5EF4-FFF2-40B4-BE49-F238E27FC236}">
                <a16:creationId xmlns:a16="http://schemas.microsoft.com/office/drawing/2014/main" id="{C4BFD35F-AAAF-1CCE-6C24-007665162846}"/>
              </a:ext>
            </a:extLst>
          </p:cNvPr>
          <p:cNvSpPr>
            <a:spLocks noGrp="1"/>
          </p:cNvSpPr>
          <p:nvPr>
            <p:ph type="subTitle" idx="1"/>
          </p:nvPr>
        </p:nvSpPr>
        <p:spPr/>
        <p:txBody>
          <a:bodyPr/>
          <a:lstStyle/>
          <a:p>
            <a:r>
              <a:rPr lang="en-IN" dirty="0"/>
              <a:t>Armaan </a:t>
            </a:r>
            <a:r>
              <a:rPr lang="en-IN" dirty="0" err="1"/>
              <a:t>Salik</a:t>
            </a:r>
            <a:r>
              <a:rPr lang="en-IN" dirty="0"/>
              <a:t> J</a:t>
            </a:r>
          </a:p>
        </p:txBody>
      </p:sp>
    </p:spTree>
    <p:extLst>
      <p:ext uri="{BB962C8B-B14F-4D97-AF65-F5344CB8AC3E}">
        <p14:creationId xmlns:p14="http://schemas.microsoft.com/office/powerpoint/2010/main" val="395918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5455-099F-2890-B598-A2D82CC73816}"/>
              </a:ext>
            </a:extLst>
          </p:cNvPr>
          <p:cNvSpPr>
            <a:spLocks noGrp="1"/>
          </p:cNvSpPr>
          <p:nvPr>
            <p:ph type="title"/>
          </p:nvPr>
        </p:nvSpPr>
        <p:spPr/>
        <p:txBody>
          <a:bodyPr/>
          <a:lstStyle/>
          <a:p>
            <a:r>
              <a:rPr lang="en-IN" b="1" i="0" dirty="0">
                <a:solidFill>
                  <a:srgbClr val="FFFF00"/>
                </a:solidFill>
                <a:effectLst/>
                <a:latin typeface="var(--wp--preset--font-family--montserrat)"/>
              </a:rPr>
              <a:t>4. Long-term projections</a:t>
            </a:r>
            <a:endParaRPr lang="en-IN" dirty="0">
              <a:solidFill>
                <a:srgbClr val="FFFF00"/>
              </a:solidFill>
            </a:endParaRPr>
          </a:p>
        </p:txBody>
      </p:sp>
      <p:sp>
        <p:nvSpPr>
          <p:cNvPr id="3" name="Content Placeholder 2">
            <a:extLst>
              <a:ext uri="{FF2B5EF4-FFF2-40B4-BE49-F238E27FC236}">
                <a16:creationId xmlns:a16="http://schemas.microsoft.com/office/drawing/2014/main" id="{C555DB0B-AE5D-C164-731E-503820073AD1}"/>
              </a:ext>
            </a:extLst>
          </p:cNvPr>
          <p:cNvSpPr>
            <a:spLocks noGrp="1"/>
          </p:cNvSpPr>
          <p:nvPr>
            <p:ph idx="1"/>
          </p:nvPr>
        </p:nvSpPr>
        <p:spPr/>
        <p:txBody>
          <a:bodyPr>
            <a:normAutofit/>
          </a:bodyPr>
          <a:lstStyle/>
          <a:p>
            <a:r>
              <a:rPr lang="en-US" b="0" i="0" dirty="0">
                <a:solidFill>
                  <a:srgbClr val="262626"/>
                </a:solidFill>
                <a:effectLst/>
                <a:latin typeface="Open Sans" panose="020B0606030504020204" pitchFamily="34" charset="0"/>
              </a:rPr>
              <a:t>Your </a:t>
            </a:r>
            <a:r>
              <a:rPr lang="en-US" b="1" i="0" dirty="0">
                <a:solidFill>
                  <a:srgbClr val="262626"/>
                </a:solidFill>
                <a:effectLst/>
                <a:latin typeface="Open Sans" panose="020B0606030504020204" pitchFamily="34" charset="0"/>
              </a:rPr>
              <a:t>long-term demand forecast</a:t>
            </a:r>
            <a:r>
              <a:rPr lang="en-US" b="0" i="0" dirty="0">
                <a:solidFill>
                  <a:srgbClr val="262626"/>
                </a:solidFill>
                <a:effectLst/>
                <a:latin typeface="Open Sans" panose="020B0606030504020204" pitchFamily="34" charset="0"/>
              </a:rPr>
              <a:t> will make projections one to four years into the future.</a:t>
            </a:r>
          </a:p>
          <a:p>
            <a:pPr algn="l">
              <a:spcBef>
                <a:spcPts val="1500"/>
              </a:spcBef>
              <a:spcAft>
                <a:spcPts val="2100"/>
              </a:spcAft>
            </a:pPr>
            <a:r>
              <a:rPr lang="en-US" b="0" i="0" dirty="0">
                <a:solidFill>
                  <a:srgbClr val="262626"/>
                </a:solidFill>
                <a:effectLst/>
                <a:latin typeface="Open Sans" panose="020B0606030504020204" pitchFamily="34" charset="0"/>
              </a:rPr>
              <a:t>This forecasting model focuses on shaping your business growth trajectory. While your long-term planning will be based partly on sales data and market research, it is also aspirational. </a:t>
            </a:r>
          </a:p>
          <a:p>
            <a:pPr algn="l">
              <a:spcBef>
                <a:spcPts val="1500"/>
              </a:spcBef>
              <a:spcAft>
                <a:spcPts val="2100"/>
              </a:spcAft>
            </a:pPr>
            <a:r>
              <a:rPr lang="en-US" b="0" i="0" dirty="0">
                <a:solidFill>
                  <a:srgbClr val="262626"/>
                </a:solidFill>
                <a:effectLst/>
                <a:latin typeface="Open Sans" panose="020B0606030504020204" pitchFamily="34" charset="0"/>
              </a:rPr>
              <a:t>Think of a long-term demand forecast as a roadmap. Using this forecasting technique, you can plan out your marketing, capital investments, and supply chain operations. That will help you to prepare for future demand. Being ready for your business growth is crucial to making that growth happen.</a:t>
            </a:r>
          </a:p>
        </p:txBody>
      </p:sp>
    </p:spTree>
    <p:extLst>
      <p:ext uri="{BB962C8B-B14F-4D97-AF65-F5344CB8AC3E}">
        <p14:creationId xmlns:p14="http://schemas.microsoft.com/office/powerpoint/2010/main" val="60341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DA73-2782-DA5B-DB7D-543BD0C3882C}"/>
              </a:ext>
            </a:extLst>
          </p:cNvPr>
          <p:cNvSpPr>
            <a:spLocks noGrp="1"/>
          </p:cNvSpPr>
          <p:nvPr>
            <p:ph type="title"/>
          </p:nvPr>
        </p:nvSpPr>
        <p:spPr/>
        <p:txBody>
          <a:bodyPr/>
          <a:lstStyle/>
          <a:p>
            <a:r>
              <a:rPr lang="en-IN" b="1" i="0" dirty="0">
                <a:solidFill>
                  <a:srgbClr val="FFFF00"/>
                </a:solidFill>
                <a:effectLst/>
                <a:latin typeface="var(--wp--preset--font-family--montserrat)"/>
              </a:rPr>
              <a:t>5. External macro forecasting</a:t>
            </a:r>
            <a:endParaRPr lang="en-IN" dirty="0">
              <a:solidFill>
                <a:srgbClr val="FFFF00"/>
              </a:solidFill>
            </a:endParaRPr>
          </a:p>
        </p:txBody>
      </p:sp>
      <p:sp>
        <p:nvSpPr>
          <p:cNvPr id="3" name="Content Placeholder 2">
            <a:extLst>
              <a:ext uri="{FF2B5EF4-FFF2-40B4-BE49-F238E27FC236}">
                <a16:creationId xmlns:a16="http://schemas.microsoft.com/office/drawing/2014/main" id="{90A30D8E-ABF4-659C-13CC-C81F268FE616}"/>
              </a:ext>
            </a:extLst>
          </p:cNvPr>
          <p:cNvSpPr>
            <a:spLocks noGrp="1"/>
          </p:cNvSpPr>
          <p:nvPr>
            <p:ph idx="1"/>
          </p:nvPr>
        </p:nvSpPr>
        <p:spPr/>
        <p:txBody>
          <a:bodyPr/>
          <a:lstStyle/>
          <a:p>
            <a:r>
              <a:rPr lang="en-US" b="1" i="0" dirty="0">
                <a:solidFill>
                  <a:srgbClr val="262626"/>
                </a:solidFill>
                <a:effectLst/>
                <a:latin typeface="Open Sans" panose="020B0606030504020204" pitchFamily="34" charset="0"/>
              </a:rPr>
              <a:t>External macro forecasting</a:t>
            </a:r>
            <a:r>
              <a:rPr lang="en-US" b="0" i="0" dirty="0">
                <a:solidFill>
                  <a:srgbClr val="262626"/>
                </a:solidFill>
                <a:effectLst/>
                <a:latin typeface="Open Sans" panose="020B0606030504020204" pitchFamily="34" charset="0"/>
              </a:rPr>
              <a:t> incorporates trends in the broader economy, examines how those trends affect your goals on a macro-level, and gives you direction on how to meet those goals.</a:t>
            </a:r>
          </a:p>
          <a:p>
            <a:r>
              <a:rPr lang="en-US" b="0" i="0" dirty="0">
                <a:solidFill>
                  <a:srgbClr val="262626"/>
                </a:solidFill>
                <a:effectLst/>
                <a:latin typeface="Open Sans" panose="020B0606030504020204" pitchFamily="34" charset="0"/>
              </a:rPr>
              <a:t>Your company may be more invested in stability than expansion, but you still need to consider external market forces to ensure accurate sales projections. External macro forecasts address the availability of raw materials and other factors that directly affect your supply chain.</a:t>
            </a:r>
            <a:endParaRPr lang="en-IN" dirty="0"/>
          </a:p>
        </p:txBody>
      </p:sp>
    </p:spTree>
    <p:extLst>
      <p:ext uri="{BB962C8B-B14F-4D97-AF65-F5344CB8AC3E}">
        <p14:creationId xmlns:p14="http://schemas.microsoft.com/office/powerpoint/2010/main" val="307336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1010-00BF-C49A-79C2-753190A3E7ED}"/>
              </a:ext>
            </a:extLst>
          </p:cNvPr>
          <p:cNvSpPr>
            <a:spLocks noGrp="1"/>
          </p:cNvSpPr>
          <p:nvPr>
            <p:ph type="title"/>
          </p:nvPr>
        </p:nvSpPr>
        <p:spPr/>
        <p:txBody>
          <a:bodyPr/>
          <a:lstStyle/>
          <a:p>
            <a:r>
              <a:rPr lang="en-IN" b="1" i="0" dirty="0">
                <a:solidFill>
                  <a:srgbClr val="FFFF00"/>
                </a:solidFill>
                <a:effectLst/>
                <a:latin typeface="var(--wp--preset--font-family--montserrat)"/>
              </a:rPr>
              <a:t>6. Internal business forecasting</a:t>
            </a:r>
            <a:endParaRPr lang="en-IN" dirty="0">
              <a:solidFill>
                <a:srgbClr val="FFFF00"/>
              </a:solidFill>
            </a:endParaRPr>
          </a:p>
        </p:txBody>
      </p:sp>
      <p:sp>
        <p:nvSpPr>
          <p:cNvPr id="3" name="Content Placeholder 2">
            <a:extLst>
              <a:ext uri="{FF2B5EF4-FFF2-40B4-BE49-F238E27FC236}">
                <a16:creationId xmlns:a16="http://schemas.microsoft.com/office/drawing/2014/main" id="{2657E500-009E-0AC1-8A7D-333C17057C7C}"/>
              </a:ext>
            </a:extLst>
          </p:cNvPr>
          <p:cNvSpPr>
            <a:spLocks noGrp="1"/>
          </p:cNvSpPr>
          <p:nvPr>
            <p:ph idx="1"/>
          </p:nvPr>
        </p:nvSpPr>
        <p:spPr>
          <a:xfrm>
            <a:off x="821933" y="2445249"/>
            <a:ext cx="10644027" cy="3883631"/>
          </a:xfrm>
        </p:spPr>
        <p:txBody>
          <a:bodyPr>
            <a:normAutofit fontScale="92500" lnSpcReduction="20000"/>
          </a:bodyPr>
          <a:lstStyle/>
          <a:p>
            <a:pPr>
              <a:spcBef>
                <a:spcPts val="600"/>
              </a:spcBef>
              <a:spcAft>
                <a:spcPts val="600"/>
              </a:spcAft>
            </a:pPr>
            <a:r>
              <a:rPr lang="en-US" b="1" i="0" dirty="0">
                <a:solidFill>
                  <a:srgbClr val="262626"/>
                </a:solidFill>
                <a:effectLst/>
                <a:latin typeface="Open Sans" panose="020B0606030504020204" pitchFamily="34" charset="0"/>
              </a:rPr>
              <a:t>Internal business demand forecasts</a:t>
            </a:r>
            <a:r>
              <a:rPr lang="en-US" b="0" i="0" dirty="0">
                <a:solidFill>
                  <a:srgbClr val="262626"/>
                </a:solidFill>
                <a:effectLst/>
                <a:latin typeface="Open Sans" panose="020B0606030504020204" pitchFamily="34" charset="0"/>
              </a:rPr>
              <a:t> review your operations to ensure you can meet customer demand and growth goals. </a:t>
            </a:r>
          </a:p>
          <a:p>
            <a:pPr algn="l">
              <a:spcBef>
                <a:spcPts val="600"/>
              </a:spcBef>
              <a:spcAft>
                <a:spcPts val="600"/>
              </a:spcAft>
            </a:pPr>
            <a:r>
              <a:rPr lang="en-US" b="0" i="0" dirty="0">
                <a:solidFill>
                  <a:srgbClr val="262626"/>
                </a:solidFill>
                <a:effectLst/>
                <a:latin typeface="Open Sans" panose="020B0606030504020204" pitchFamily="34" charset="0"/>
              </a:rPr>
              <a:t>One of the limiting factors for your business growth is internal capacity. If you project that customer demand will double, your enterprise needs to have the capacity to meet that demand.</a:t>
            </a:r>
          </a:p>
          <a:p>
            <a:pPr>
              <a:lnSpc>
                <a:spcPct val="120000"/>
              </a:lnSpc>
              <a:spcBef>
                <a:spcPts val="600"/>
              </a:spcBef>
              <a:spcAft>
                <a:spcPts val="600"/>
              </a:spcAft>
            </a:pPr>
            <a:r>
              <a:rPr lang="en-US" b="0" i="0" dirty="0">
                <a:solidFill>
                  <a:srgbClr val="262626"/>
                </a:solidFill>
                <a:effectLst/>
                <a:latin typeface="Open Sans" panose="020B0606030504020204" pitchFamily="34" charset="0"/>
              </a:rPr>
              <a:t>The internal business forecasting type uncovers limitations that might slow your growth. It can also highlight untapped areas of opportunity within the organization. This forecasting model factors in: </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	</a:t>
            </a:r>
            <a:r>
              <a:rPr lang="en-IN" b="0" i="0" dirty="0">
                <a:solidFill>
                  <a:srgbClr val="262626"/>
                </a:solidFill>
                <a:effectLst/>
                <a:latin typeface="Open Sans" panose="020B0606030504020204" pitchFamily="34" charset="0"/>
              </a:rPr>
              <a:t>Business financing</a:t>
            </a:r>
            <a:br>
              <a:rPr lang="en-IN" b="0" i="0" dirty="0">
                <a:solidFill>
                  <a:srgbClr val="262626"/>
                </a:solidFill>
                <a:effectLst/>
                <a:latin typeface="Open Sans" panose="020B0606030504020204" pitchFamily="34" charset="0"/>
              </a:rPr>
            </a:br>
            <a:r>
              <a:rPr lang="en-IN" b="0" i="0" dirty="0">
                <a:solidFill>
                  <a:srgbClr val="262626"/>
                </a:solidFill>
                <a:effectLst/>
                <a:latin typeface="Open Sans" panose="020B0606030504020204" pitchFamily="34" charset="0"/>
              </a:rPr>
              <a:t>	Cash on hand</a:t>
            </a:r>
            <a:br>
              <a:rPr lang="en-IN" b="0" i="0" dirty="0">
                <a:solidFill>
                  <a:srgbClr val="262626"/>
                </a:solidFill>
                <a:effectLst/>
                <a:latin typeface="Open Sans" panose="020B0606030504020204" pitchFamily="34" charset="0"/>
              </a:rPr>
            </a:br>
            <a:r>
              <a:rPr lang="en-IN" b="0" i="0" dirty="0">
                <a:solidFill>
                  <a:srgbClr val="262626"/>
                </a:solidFill>
                <a:effectLst/>
                <a:latin typeface="Open Sans" panose="020B0606030504020204" pitchFamily="34" charset="0"/>
              </a:rPr>
              <a:t>	Profit margins</a:t>
            </a:r>
            <a:br>
              <a:rPr lang="en-IN" b="0" i="0" dirty="0">
                <a:solidFill>
                  <a:srgbClr val="262626"/>
                </a:solidFill>
                <a:effectLst/>
                <a:latin typeface="Open Sans" panose="020B0606030504020204" pitchFamily="34" charset="0"/>
              </a:rPr>
            </a:br>
            <a:r>
              <a:rPr lang="en-IN" b="0" i="0" dirty="0">
                <a:solidFill>
                  <a:srgbClr val="262626"/>
                </a:solidFill>
                <a:effectLst/>
                <a:latin typeface="Open Sans" panose="020B0606030504020204" pitchFamily="34" charset="0"/>
              </a:rPr>
              <a:t>	Supply chain operations</a:t>
            </a:r>
            <a:br>
              <a:rPr lang="en-IN" b="0" i="0" dirty="0">
                <a:solidFill>
                  <a:srgbClr val="262626"/>
                </a:solidFill>
                <a:effectLst/>
                <a:latin typeface="Open Sans" panose="020B0606030504020204" pitchFamily="34" charset="0"/>
              </a:rPr>
            </a:br>
            <a:r>
              <a:rPr lang="en-IN" b="0" i="0" dirty="0">
                <a:solidFill>
                  <a:srgbClr val="262626"/>
                </a:solidFill>
                <a:effectLst/>
                <a:latin typeface="Open Sans" panose="020B0606030504020204" pitchFamily="34" charset="0"/>
              </a:rPr>
              <a:t>	Personnel</a:t>
            </a:r>
          </a:p>
          <a:p>
            <a:pPr>
              <a:spcBef>
                <a:spcPts val="600"/>
              </a:spcBef>
              <a:spcAft>
                <a:spcPts val="600"/>
              </a:spcAft>
            </a:pPr>
            <a:r>
              <a:rPr lang="en-US" b="0" i="0" dirty="0">
                <a:solidFill>
                  <a:srgbClr val="262626"/>
                </a:solidFill>
                <a:effectLst/>
                <a:latin typeface="Open Sans" panose="020B0606030504020204" pitchFamily="34" charset="0"/>
              </a:rPr>
              <a:t>Internal business demand forecasting is a helpful tool for making realistic projections. It can also point you toward areas where you need to build capacity in order to meet expansion goals.</a:t>
            </a:r>
            <a:endParaRPr lang="en-IN" dirty="0"/>
          </a:p>
        </p:txBody>
      </p:sp>
    </p:spTree>
    <p:extLst>
      <p:ext uri="{BB962C8B-B14F-4D97-AF65-F5344CB8AC3E}">
        <p14:creationId xmlns:p14="http://schemas.microsoft.com/office/powerpoint/2010/main" val="90159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9215B01-3C36-F484-C129-E9089DA0C005}"/>
              </a:ext>
            </a:extLst>
          </p:cNvPr>
          <p:cNvPicPr>
            <a:picLocks noGrp="1" noChangeAspect="1"/>
          </p:cNvPicPr>
          <p:nvPr>
            <p:ph idx="1"/>
          </p:nvPr>
        </p:nvPicPr>
        <p:blipFill>
          <a:blip r:embed="rId2"/>
          <a:srcRect l="3294" t="2049"/>
          <a:stretch/>
        </p:blipFill>
        <p:spPr>
          <a:xfrm>
            <a:off x="1910993" y="636998"/>
            <a:ext cx="8096036" cy="5703307"/>
          </a:xfrm>
        </p:spPr>
      </p:pic>
    </p:spTree>
    <p:extLst>
      <p:ext uri="{BB962C8B-B14F-4D97-AF65-F5344CB8AC3E}">
        <p14:creationId xmlns:p14="http://schemas.microsoft.com/office/powerpoint/2010/main" val="145538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1E0F-FDD5-3D85-213D-8A6930C7E2C6}"/>
              </a:ext>
            </a:extLst>
          </p:cNvPr>
          <p:cNvSpPr>
            <a:spLocks noGrp="1"/>
          </p:cNvSpPr>
          <p:nvPr>
            <p:ph type="title"/>
          </p:nvPr>
        </p:nvSpPr>
        <p:spPr/>
        <p:txBody>
          <a:bodyPr/>
          <a:lstStyle/>
          <a:p>
            <a:r>
              <a:rPr lang="en-IN" b="1" i="0" dirty="0">
                <a:solidFill>
                  <a:srgbClr val="FFFF00"/>
                </a:solidFill>
                <a:effectLst/>
                <a:latin typeface="var(--wp--preset--font-family--montserrat)"/>
              </a:rPr>
              <a:t>1. Trend projection</a:t>
            </a:r>
            <a:endParaRPr lang="en-IN" dirty="0">
              <a:solidFill>
                <a:srgbClr val="FFFF00"/>
              </a:solidFill>
            </a:endParaRPr>
          </a:p>
        </p:txBody>
      </p:sp>
      <p:sp>
        <p:nvSpPr>
          <p:cNvPr id="3" name="Content Placeholder 2">
            <a:extLst>
              <a:ext uri="{FF2B5EF4-FFF2-40B4-BE49-F238E27FC236}">
                <a16:creationId xmlns:a16="http://schemas.microsoft.com/office/drawing/2014/main" id="{9F5B77AE-DB6C-1A4C-677C-E587798EEBFE}"/>
              </a:ext>
            </a:extLst>
          </p:cNvPr>
          <p:cNvSpPr>
            <a:spLocks noGrp="1"/>
          </p:cNvSpPr>
          <p:nvPr>
            <p:ph idx="1"/>
          </p:nvPr>
        </p:nvSpPr>
        <p:spPr>
          <a:xfrm>
            <a:off x="1154954" y="2603499"/>
            <a:ext cx="9376057" cy="3735655"/>
          </a:xfrm>
        </p:spPr>
        <p:txBody>
          <a:bodyPr>
            <a:normAutofit lnSpcReduction="10000"/>
          </a:bodyPr>
          <a:lstStyle/>
          <a:p>
            <a:r>
              <a:rPr lang="en-US" sz="2400" b="1" i="0" dirty="0">
                <a:solidFill>
                  <a:srgbClr val="262626"/>
                </a:solidFill>
                <a:effectLst/>
                <a:latin typeface="Open Sans" panose="020B0606030504020204" pitchFamily="34" charset="0"/>
              </a:rPr>
              <a:t>Trend projection</a:t>
            </a:r>
            <a:r>
              <a:rPr lang="en-US" sz="2400" b="0" i="0" dirty="0">
                <a:solidFill>
                  <a:srgbClr val="262626"/>
                </a:solidFill>
                <a:effectLst/>
                <a:latin typeface="Open Sans" panose="020B0606030504020204" pitchFamily="34" charset="0"/>
              </a:rPr>
              <a:t> uses your past sales data to project your future sales.</a:t>
            </a:r>
          </a:p>
          <a:p>
            <a:r>
              <a:rPr lang="en-US" sz="2400" b="0" i="0" dirty="0">
                <a:solidFill>
                  <a:srgbClr val="262626"/>
                </a:solidFill>
                <a:effectLst/>
                <a:latin typeface="Open Sans" panose="020B0606030504020204" pitchFamily="34" charset="0"/>
              </a:rPr>
              <a:t>It’s important to adjust future projections to account for historical anomalies. </a:t>
            </a:r>
            <a:endParaRPr lang="en-US" sz="2400" dirty="0">
              <a:solidFill>
                <a:srgbClr val="262626"/>
              </a:solidFill>
              <a:latin typeface="Open Sans" panose="020B0606030504020204" pitchFamily="34" charset="0"/>
            </a:endParaRPr>
          </a:p>
          <a:p>
            <a:r>
              <a:rPr lang="en-US" sz="2400" b="0" i="0" dirty="0">
                <a:solidFill>
                  <a:srgbClr val="262626"/>
                </a:solidFill>
                <a:effectLst/>
                <a:latin typeface="Open Sans" panose="020B0606030504020204" pitchFamily="34" charset="0"/>
              </a:rPr>
              <a:t>For example, perhaps you had a sudden spike in demand last year, but it happened after your product was featured on a popular television show, so it is unlikely to repeat. Or maybe your ecommerce site got hacked, causing your sales to plunge. Be sure to note unusual factors in your historical data when you use the trend projection method. </a:t>
            </a:r>
            <a:endParaRPr lang="en-IN" sz="2400" b="1" dirty="0"/>
          </a:p>
        </p:txBody>
      </p:sp>
    </p:spTree>
    <p:extLst>
      <p:ext uri="{BB962C8B-B14F-4D97-AF65-F5344CB8AC3E}">
        <p14:creationId xmlns:p14="http://schemas.microsoft.com/office/powerpoint/2010/main" val="62022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EA3D-8448-7C95-B898-D3E110A98011}"/>
              </a:ext>
            </a:extLst>
          </p:cNvPr>
          <p:cNvSpPr>
            <a:spLocks noGrp="1"/>
          </p:cNvSpPr>
          <p:nvPr>
            <p:ph type="title"/>
          </p:nvPr>
        </p:nvSpPr>
        <p:spPr/>
        <p:txBody>
          <a:bodyPr/>
          <a:lstStyle/>
          <a:p>
            <a:r>
              <a:rPr lang="en-IN" b="1" i="0" dirty="0">
                <a:solidFill>
                  <a:srgbClr val="FFFF00"/>
                </a:solidFill>
                <a:effectLst/>
                <a:latin typeface="var(--wp--preset--font-family--montserrat)"/>
              </a:rPr>
              <a:t>2. Market research</a:t>
            </a:r>
            <a:endParaRPr lang="en-IN" dirty="0">
              <a:solidFill>
                <a:srgbClr val="FFFF00"/>
              </a:solidFill>
            </a:endParaRPr>
          </a:p>
        </p:txBody>
      </p:sp>
      <p:sp>
        <p:nvSpPr>
          <p:cNvPr id="3" name="Content Placeholder 2">
            <a:extLst>
              <a:ext uri="{FF2B5EF4-FFF2-40B4-BE49-F238E27FC236}">
                <a16:creationId xmlns:a16="http://schemas.microsoft.com/office/drawing/2014/main" id="{1CC4A941-9A85-B551-DC21-9DFBBCBCA2D4}"/>
              </a:ext>
            </a:extLst>
          </p:cNvPr>
          <p:cNvSpPr>
            <a:spLocks noGrp="1"/>
          </p:cNvSpPr>
          <p:nvPr>
            <p:ph idx="1"/>
          </p:nvPr>
        </p:nvSpPr>
        <p:spPr/>
        <p:txBody>
          <a:bodyPr>
            <a:normAutofit/>
          </a:bodyPr>
          <a:lstStyle/>
          <a:p>
            <a:r>
              <a:rPr lang="en-US" sz="2400" b="1" i="0" dirty="0">
                <a:solidFill>
                  <a:srgbClr val="262626"/>
                </a:solidFill>
                <a:effectLst/>
                <a:latin typeface="Open Sans" panose="020B0606030504020204" pitchFamily="34" charset="0"/>
              </a:rPr>
              <a:t>Market research</a:t>
            </a:r>
            <a:r>
              <a:rPr lang="en-US" sz="2400" b="0" i="0" dirty="0">
                <a:solidFill>
                  <a:srgbClr val="262626"/>
                </a:solidFill>
                <a:effectLst/>
                <a:latin typeface="Open Sans" panose="020B0606030504020204" pitchFamily="34" charset="0"/>
              </a:rPr>
              <a:t> </a:t>
            </a:r>
            <a:r>
              <a:rPr lang="en-US" sz="2400" b="1" i="0" dirty="0">
                <a:solidFill>
                  <a:srgbClr val="262626"/>
                </a:solidFill>
                <a:effectLst/>
                <a:latin typeface="Open Sans" panose="020B0606030504020204" pitchFamily="34" charset="0"/>
              </a:rPr>
              <a:t>demand forecasting</a:t>
            </a:r>
            <a:r>
              <a:rPr lang="en-US" sz="2400" b="0" i="0" dirty="0">
                <a:solidFill>
                  <a:srgbClr val="262626"/>
                </a:solidFill>
                <a:effectLst/>
                <a:latin typeface="Open Sans" panose="020B0606030504020204" pitchFamily="34" charset="0"/>
              </a:rPr>
              <a:t> is based on data from customer surveys.</a:t>
            </a:r>
          </a:p>
          <a:p>
            <a:r>
              <a:rPr lang="en-US" sz="2400" b="0" i="0" dirty="0">
                <a:solidFill>
                  <a:srgbClr val="262626"/>
                </a:solidFill>
                <a:effectLst/>
                <a:latin typeface="Open Sans" panose="020B0606030504020204" pitchFamily="34" charset="0"/>
              </a:rPr>
              <a:t>This method gives you a picture of your typical customer you can’t get from internal sales data.</a:t>
            </a:r>
            <a:endParaRPr lang="en-US" sz="2400" dirty="0">
              <a:solidFill>
                <a:srgbClr val="262626"/>
              </a:solidFill>
              <a:latin typeface="Open Sans" panose="020B0606030504020204" pitchFamily="34" charset="0"/>
            </a:endParaRPr>
          </a:p>
          <a:p>
            <a:r>
              <a:rPr lang="en-US" sz="2400" b="0" i="0" dirty="0">
                <a:solidFill>
                  <a:srgbClr val="262626"/>
                </a:solidFill>
                <a:effectLst/>
                <a:latin typeface="Open Sans" panose="020B0606030504020204" pitchFamily="34" charset="0"/>
              </a:rPr>
              <a:t>Your surveys can collect demographic data that will help you target future marketing efforts. </a:t>
            </a:r>
          </a:p>
          <a:p>
            <a:r>
              <a:rPr lang="en-US" sz="2400" b="0" i="0" dirty="0">
                <a:solidFill>
                  <a:srgbClr val="262626"/>
                </a:solidFill>
                <a:effectLst/>
                <a:latin typeface="Open Sans" panose="020B0606030504020204" pitchFamily="34" charset="0"/>
              </a:rPr>
              <a:t>Market research is particularly helpful for young companies that are just getting to know their customers.</a:t>
            </a:r>
            <a:endParaRPr lang="en-IN" sz="2400" dirty="0"/>
          </a:p>
        </p:txBody>
      </p:sp>
    </p:spTree>
    <p:extLst>
      <p:ext uri="{BB962C8B-B14F-4D97-AF65-F5344CB8AC3E}">
        <p14:creationId xmlns:p14="http://schemas.microsoft.com/office/powerpoint/2010/main" val="19763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479F-A8FE-1D9A-4A1E-0D6296685DA8}"/>
              </a:ext>
            </a:extLst>
          </p:cNvPr>
          <p:cNvSpPr>
            <a:spLocks noGrp="1"/>
          </p:cNvSpPr>
          <p:nvPr>
            <p:ph type="title"/>
          </p:nvPr>
        </p:nvSpPr>
        <p:spPr/>
        <p:txBody>
          <a:bodyPr/>
          <a:lstStyle/>
          <a:p>
            <a:r>
              <a:rPr lang="en-IN" b="1" i="0" dirty="0">
                <a:solidFill>
                  <a:srgbClr val="FFFF00"/>
                </a:solidFill>
                <a:effectLst/>
                <a:latin typeface="var(--wp--preset--font-family--montserrat)"/>
              </a:rPr>
              <a:t>3. Sales force composite</a:t>
            </a:r>
            <a:endParaRPr lang="en-IN" dirty="0">
              <a:solidFill>
                <a:srgbClr val="FFFF00"/>
              </a:solidFill>
            </a:endParaRPr>
          </a:p>
        </p:txBody>
      </p:sp>
      <p:sp>
        <p:nvSpPr>
          <p:cNvPr id="3" name="Content Placeholder 2">
            <a:extLst>
              <a:ext uri="{FF2B5EF4-FFF2-40B4-BE49-F238E27FC236}">
                <a16:creationId xmlns:a16="http://schemas.microsoft.com/office/drawing/2014/main" id="{70CEE76D-A627-D005-BB63-BCEAB13D0624}"/>
              </a:ext>
            </a:extLst>
          </p:cNvPr>
          <p:cNvSpPr>
            <a:spLocks noGrp="1"/>
          </p:cNvSpPr>
          <p:nvPr>
            <p:ph idx="1"/>
          </p:nvPr>
        </p:nvSpPr>
        <p:spPr/>
        <p:txBody>
          <a:bodyPr>
            <a:normAutofit fontScale="92500"/>
          </a:bodyPr>
          <a:lstStyle/>
          <a:p>
            <a:r>
              <a:rPr lang="en-US" sz="2400" b="0" i="0" dirty="0">
                <a:solidFill>
                  <a:srgbClr val="262626"/>
                </a:solidFill>
                <a:effectLst/>
                <a:latin typeface="Open Sans" panose="020B0606030504020204" pitchFamily="34" charset="0"/>
              </a:rPr>
              <a:t>The </a:t>
            </a:r>
            <a:r>
              <a:rPr lang="en-US" sz="2400" b="1" i="0" dirty="0">
                <a:solidFill>
                  <a:srgbClr val="262626"/>
                </a:solidFill>
                <a:effectLst/>
                <a:latin typeface="Open Sans" panose="020B0606030504020204" pitchFamily="34" charset="0"/>
              </a:rPr>
              <a:t>sales force composite demand forecasting </a:t>
            </a:r>
            <a:r>
              <a:rPr lang="en-US" sz="2400" b="0" i="0" dirty="0">
                <a:solidFill>
                  <a:srgbClr val="262626"/>
                </a:solidFill>
                <a:effectLst/>
                <a:latin typeface="Open Sans" panose="020B0606030504020204" pitchFamily="34" charset="0"/>
              </a:rPr>
              <a:t>method puts your sales team in the driver’s seat. It uses feedback from the sales group to forecast customer demand.</a:t>
            </a:r>
          </a:p>
          <a:p>
            <a:r>
              <a:rPr lang="en-US" sz="2400" b="0" i="0" dirty="0">
                <a:solidFill>
                  <a:srgbClr val="262626"/>
                </a:solidFill>
                <a:effectLst/>
                <a:latin typeface="Open Sans" panose="020B0606030504020204" pitchFamily="34" charset="0"/>
              </a:rPr>
              <a:t>Your salespeople have the closest contact with your customers. They hear feedback and take requests, which makes them a great source of data on customer desires, product trends, and competitor strategies. </a:t>
            </a:r>
          </a:p>
          <a:p>
            <a:r>
              <a:rPr lang="en-US" sz="2400" b="0" i="0" dirty="0">
                <a:solidFill>
                  <a:srgbClr val="262626"/>
                </a:solidFill>
                <a:effectLst/>
                <a:latin typeface="Open Sans" panose="020B0606030504020204" pitchFamily="34" charset="0"/>
              </a:rPr>
              <a:t>This method gathers the sales division with your managers and executives. The group meets to develop the forecast as a team.</a:t>
            </a:r>
            <a:endParaRPr lang="en-IN" sz="2400" dirty="0"/>
          </a:p>
        </p:txBody>
      </p:sp>
    </p:spTree>
    <p:extLst>
      <p:ext uri="{BB962C8B-B14F-4D97-AF65-F5344CB8AC3E}">
        <p14:creationId xmlns:p14="http://schemas.microsoft.com/office/powerpoint/2010/main" val="271094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EEE4-C7E1-FAC3-30FB-426A2580DD9D}"/>
              </a:ext>
            </a:extLst>
          </p:cNvPr>
          <p:cNvSpPr>
            <a:spLocks noGrp="1"/>
          </p:cNvSpPr>
          <p:nvPr>
            <p:ph type="title"/>
          </p:nvPr>
        </p:nvSpPr>
        <p:spPr/>
        <p:txBody>
          <a:bodyPr/>
          <a:lstStyle/>
          <a:p>
            <a:r>
              <a:rPr lang="en-IN" b="1" i="0" dirty="0">
                <a:solidFill>
                  <a:srgbClr val="FFFF00"/>
                </a:solidFill>
                <a:effectLst/>
                <a:latin typeface="var(--wp--preset--font-family--montserrat)"/>
              </a:rPr>
              <a:t>4. The Delphi method</a:t>
            </a:r>
            <a:endParaRPr lang="en-IN" dirty="0">
              <a:solidFill>
                <a:srgbClr val="FFFF00"/>
              </a:solidFill>
            </a:endParaRPr>
          </a:p>
        </p:txBody>
      </p:sp>
      <p:sp>
        <p:nvSpPr>
          <p:cNvPr id="3" name="Content Placeholder 2">
            <a:extLst>
              <a:ext uri="{FF2B5EF4-FFF2-40B4-BE49-F238E27FC236}">
                <a16:creationId xmlns:a16="http://schemas.microsoft.com/office/drawing/2014/main" id="{90A3CCC1-D432-4DA3-CF76-862BC1635CB8}"/>
              </a:ext>
            </a:extLst>
          </p:cNvPr>
          <p:cNvSpPr>
            <a:spLocks noGrp="1"/>
          </p:cNvSpPr>
          <p:nvPr>
            <p:ph idx="1"/>
          </p:nvPr>
        </p:nvSpPr>
        <p:spPr>
          <a:xfrm>
            <a:off x="1154954" y="2387743"/>
            <a:ext cx="8825659" cy="4084976"/>
          </a:xfrm>
        </p:spPr>
        <p:txBody>
          <a:bodyPr>
            <a:normAutofit lnSpcReduction="10000"/>
          </a:bodyPr>
          <a:lstStyle/>
          <a:p>
            <a:r>
              <a:rPr lang="en-US" sz="2000" b="0" i="0" dirty="0">
                <a:solidFill>
                  <a:srgbClr val="262626"/>
                </a:solidFill>
                <a:effectLst/>
                <a:latin typeface="Open Sans" panose="020B0606030504020204" pitchFamily="34" charset="0"/>
              </a:rPr>
              <a:t>The </a:t>
            </a:r>
            <a:r>
              <a:rPr lang="en-US" sz="2000" b="1" i="0" dirty="0">
                <a:solidFill>
                  <a:srgbClr val="262626"/>
                </a:solidFill>
                <a:effectLst/>
                <a:latin typeface="Open Sans" panose="020B0606030504020204" pitchFamily="34" charset="0"/>
              </a:rPr>
              <a:t>Delphi method</a:t>
            </a:r>
            <a:r>
              <a:rPr lang="en-US" sz="2000" b="0" i="0" dirty="0">
                <a:solidFill>
                  <a:srgbClr val="262626"/>
                </a:solidFill>
                <a:effectLst/>
                <a:latin typeface="Open Sans" panose="020B0606030504020204" pitchFamily="34" charset="0"/>
              </a:rPr>
              <a:t>, or Delphi technique, is a qualitative method of demand forecasting that leverages expert opinions on your market forecast.</a:t>
            </a:r>
          </a:p>
          <a:p>
            <a:r>
              <a:rPr lang="en-US" sz="2000" b="0" i="0" dirty="0">
                <a:solidFill>
                  <a:srgbClr val="262626"/>
                </a:solidFill>
                <a:effectLst/>
                <a:latin typeface="Open Sans" panose="020B0606030504020204" pitchFamily="34" charset="0"/>
              </a:rPr>
              <a:t>This method requires engaging outside experts and a skilled facilitator. To complete the Delphi method, follow these steps:</a:t>
            </a:r>
          </a:p>
          <a:p>
            <a:pPr>
              <a:buFont typeface="+mj-lt"/>
              <a:buAutoNum type="arabicPeriod"/>
            </a:pPr>
            <a:r>
              <a:rPr lang="en-US" sz="2000" b="1" i="0" dirty="0">
                <a:solidFill>
                  <a:srgbClr val="262626"/>
                </a:solidFill>
                <a:effectLst/>
                <a:latin typeface="Open Sans" panose="020B0606030504020204" pitchFamily="34" charset="0"/>
              </a:rPr>
              <a:t>Send a questionnaire</a:t>
            </a:r>
            <a:r>
              <a:rPr lang="en-US" sz="2000" b="0" i="0" dirty="0">
                <a:solidFill>
                  <a:srgbClr val="262626"/>
                </a:solidFill>
                <a:effectLst/>
                <a:latin typeface="Open Sans" panose="020B0606030504020204" pitchFamily="34" charset="0"/>
              </a:rPr>
              <a:t> to a group of demand forecasting experts.</a:t>
            </a:r>
            <a:endParaRPr lang="en-US" sz="2000" dirty="0">
              <a:solidFill>
                <a:srgbClr val="262626"/>
              </a:solidFill>
              <a:latin typeface="Open Sans" panose="020B0606030504020204" pitchFamily="34" charset="0"/>
            </a:endParaRPr>
          </a:p>
          <a:p>
            <a:pPr>
              <a:buFont typeface="+mj-lt"/>
              <a:buAutoNum type="arabicPeriod"/>
            </a:pPr>
            <a:r>
              <a:rPr lang="en-US" sz="2000" b="1" i="0" dirty="0">
                <a:solidFill>
                  <a:srgbClr val="262626"/>
                </a:solidFill>
                <a:effectLst/>
                <a:latin typeface="Open Sans" panose="020B0606030504020204" pitchFamily="34" charset="0"/>
              </a:rPr>
              <a:t>Create a summary</a:t>
            </a:r>
            <a:r>
              <a:rPr lang="en-US" sz="2000" b="0" i="0" dirty="0">
                <a:solidFill>
                  <a:srgbClr val="262626"/>
                </a:solidFill>
                <a:effectLst/>
                <a:latin typeface="Open Sans" panose="020B0606030504020204" pitchFamily="34" charset="0"/>
              </a:rPr>
              <a:t> of the responses from the first round.</a:t>
            </a:r>
          </a:p>
          <a:p>
            <a:pPr>
              <a:buFont typeface="+mj-lt"/>
              <a:buAutoNum type="arabicPeriod"/>
            </a:pPr>
            <a:r>
              <a:rPr lang="en-US" sz="2000" b="1" i="0" dirty="0">
                <a:solidFill>
                  <a:srgbClr val="262626"/>
                </a:solidFill>
                <a:effectLst/>
                <a:latin typeface="Open Sans" panose="020B0606030504020204" pitchFamily="34" charset="0"/>
              </a:rPr>
              <a:t>Share the results</a:t>
            </a:r>
            <a:r>
              <a:rPr lang="en-US" sz="2000" b="0" i="0" dirty="0">
                <a:solidFill>
                  <a:srgbClr val="262626"/>
                </a:solidFill>
                <a:effectLst/>
                <a:latin typeface="Open Sans" panose="020B0606030504020204" pitchFamily="34" charset="0"/>
              </a:rPr>
              <a:t> with your panel.</a:t>
            </a:r>
            <a:endParaRPr lang="en-US" sz="2000" dirty="0">
              <a:solidFill>
                <a:srgbClr val="262626"/>
              </a:solidFill>
              <a:latin typeface="Open Sans" panose="020B0606030504020204" pitchFamily="34" charset="0"/>
            </a:endParaRPr>
          </a:p>
          <a:p>
            <a:pPr>
              <a:buFont typeface="+mj-lt"/>
              <a:buAutoNum type="arabicPeriod"/>
            </a:pPr>
            <a:r>
              <a:rPr lang="en-US" sz="2000" b="1" i="0" dirty="0">
                <a:solidFill>
                  <a:srgbClr val="262626"/>
                </a:solidFill>
                <a:effectLst/>
                <a:latin typeface="Open Sans" panose="020B0606030504020204" pitchFamily="34" charset="0"/>
              </a:rPr>
              <a:t>Repeat the process</a:t>
            </a:r>
            <a:r>
              <a:rPr lang="en-US" sz="2000" b="0" i="0" dirty="0">
                <a:solidFill>
                  <a:srgbClr val="262626"/>
                </a:solidFill>
                <a:effectLst/>
                <a:latin typeface="Open Sans" panose="020B0606030504020204" pitchFamily="34" charset="0"/>
              </a:rPr>
              <a:t> through successive rounds.</a:t>
            </a:r>
          </a:p>
          <a:p>
            <a:pPr>
              <a:buFont typeface="Wingdings" panose="05000000000000000000" pitchFamily="2" charset="2"/>
              <a:buChar char="Ø"/>
            </a:pPr>
            <a:r>
              <a:rPr lang="en-US" sz="2000" b="0" i="0" dirty="0">
                <a:solidFill>
                  <a:srgbClr val="262626"/>
                </a:solidFill>
                <a:effectLst/>
                <a:latin typeface="Open Sans" panose="020B0606030504020204" pitchFamily="34" charset="0"/>
              </a:rPr>
              <a:t>This demand forecasting method allows you to draw on the knowledge of people with different areas of expertise.</a:t>
            </a:r>
            <a:endParaRPr lang="en-IN" sz="2000" dirty="0"/>
          </a:p>
        </p:txBody>
      </p:sp>
    </p:spTree>
    <p:extLst>
      <p:ext uri="{BB962C8B-B14F-4D97-AF65-F5344CB8AC3E}">
        <p14:creationId xmlns:p14="http://schemas.microsoft.com/office/powerpoint/2010/main" val="4163296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57DD-43B5-C28E-36AC-7395F88A3725}"/>
              </a:ext>
            </a:extLst>
          </p:cNvPr>
          <p:cNvSpPr>
            <a:spLocks noGrp="1"/>
          </p:cNvSpPr>
          <p:nvPr>
            <p:ph type="title"/>
          </p:nvPr>
        </p:nvSpPr>
        <p:spPr/>
        <p:txBody>
          <a:bodyPr/>
          <a:lstStyle/>
          <a:p>
            <a:r>
              <a:rPr lang="en-IN" b="1" i="0" dirty="0">
                <a:solidFill>
                  <a:srgbClr val="FFFF00"/>
                </a:solidFill>
                <a:effectLst/>
                <a:latin typeface="var(--wp--preset--font-family--montserrat)"/>
              </a:rPr>
              <a:t>5. Econometric</a:t>
            </a:r>
            <a:endParaRPr lang="en-IN" dirty="0">
              <a:solidFill>
                <a:srgbClr val="FFFF00"/>
              </a:solidFill>
            </a:endParaRPr>
          </a:p>
        </p:txBody>
      </p:sp>
      <p:sp>
        <p:nvSpPr>
          <p:cNvPr id="3" name="Content Placeholder 2">
            <a:extLst>
              <a:ext uri="{FF2B5EF4-FFF2-40B4-BE49-F238E27FC236}">
                <a16:creationId xmlns:a16="http://schemas.microsoft.com/office/drawing/2014/main" id="{17A1C258-668E-4B4E-F08B-55B7C540EF7D}"/>
              </a:ext>
            </a:extLst>
          </p:cNvPr>
          <p:cNvSpPr>
            <a:spLocks noGrp="1"/>
          </p:cNvSpPr>
          <p:nvPr>
            <p:ph idx="1"/>
          </p:nvPr>
        </p:nvSpPr>
        <p:spPr>
          <a:xfrm>
            <a:off x="1154954" y="2603499"/>
            <a:ext cx="8825659" cy="3869219"/>
          </a:xfrm>
        </p:spPr>
        <p:txBody>
          <a:bodyPr>
            <a:normAutofit lnSpcReduction="10000"/>
          </a:bodyPr>
          <a:lstStyle/>
          <a:p>
            <a:r>
              <a:rPr lang="en-US" sz="2400" b="0" i="0" dirty="0">
                <a:solidFill>
                  <a:srgbClr val="262626"/>
                </a:solidFill>
                <a:effectLst/>
                <a:latin typeface="Open Sans" panose="020B0606030504020204" pitchFamily="34" charset="0"/>
              </a:rPr>
              <a:t>The </a:t>
            </a:r>
            <a:r>
              <a:rPr lang="en-US" sz="2400" b="1" i="0" dirty="0">
                <a:solidFill>
                  <a:srgbClr val="262626"/>
                </a:solidFill>
                <a:effectLst/>
                <a:latin typeface="Open Sans" panose="020B0606030504020204" pitchFamily="34" charset="0"/>
              </a:rPr>
              <a:t>econometric method</a:t>
            </a:r>
            <a:r>
              <a:rPr lang="en-US" sz="2400" b="0" i="0" dirty="0">
                <a:solidFill>
                  <a:srgbClr val="262626"/>
                </a:solidFill>
                <a:effectLst/>
                <a:latin typeface="Open Sans" panose="020B0606030504020204" pitchFamily="34" charset="0"/>
              </a:rPr>
              <a:t> is a quantitative type of forecasting that combines sales data with information on outside forces that affect demand.</a:t>
            </a:r>
          </a:p>
          <a:p>
            <a:r>
              <a:rPr lang="en-US" sz="2400" b="0" i="0" dirty="0">
                <a:solidFill>
                  <a:srgbClr val="262626"/>
                </a:solidFill>
                <a:effectLst/>
                <a:latin typeface="Open Sans" panose="020B0606030504020204" pitchFamily="34" charset="0"/>
              </a:rPr>
              <a:t>You use this combination of data to create a mathematical formula that predicts future demand.</a:t>
            </a:r>
            <a:endParaRPr lang="en-US" sz="2400" dirty="0">
              <a:solidFill>
                <a:srgbClr val="262626"/>
              </a:solidFill>
              <a:latin typeface="Open Sans" panose="020B0606030504020204" pitchFamily="34" charset="0"/>
            </a:endParaRPr>
          </a:p>
          <a:p>
            <a:r>
              <a:rPr lang="en-US" sz="2400" b="0" i="0" dirty="0">
                <a:solidFill>
                  <a:srgbClr val="262626"/>
                </a:solidFill>
                <a:effectLst/>
                <a:latin typeface="Open Sans" panose="020B0606030504020204" pitchFamily="34" charset="0"/>
              </a:rPr>
              <a:t>The econometric demand forecasting method accounts for relationships between economic factors. </a:t>
            </a:r>
          </a:p>
          <a:p>
            <a:r>
              <a:rPr lang="en-US" sz="2400" b="0" i="0" dirty="0">
                <a:solidFill>
                  <a:srgbClr val="262626"/>
                </a:solidFill>
                <a:effectLst/>
                <a:latin typeface="Open Sans" panose="020B0606030504020204" pitchFamily="34" charset="0"/>
              </a:rPr>
              <a:t>For example, an increase in personal debt levels might coincide with an increased demand for home repair services. </a:t>
            </a:r>
            <a:endParaRPr lang="en-IN" sz="2400" dirty="0"/>
          </a:p>
        </p:txBody>
      </p:sp>
    </p:spTree>
    <p:extLst>
      <p:ext uri="{BB962C8B-B14F-4D97-AF65-F5344CB8AC3E}">
        <p14:creationId xmlns:p14="http://schemas.microsoft.com/office/powerpoint/2010/main" val="171337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4BB528-977A-1106-1AE3-6F01B5516CB1}"/>
              </a:ext>
            </a:extLst>
          </p:cNvPr>
          <p:cNvPicPr>
            <a:picLocks noChangeAspect="1"/>
          </p:cNvPicPr>
          <p:nvPr/>
        </p:nvPicPr>
        <p:blipFill>
          <a:blip r:embed="rId2"/>
          <a:stretch>
            <a:fillRect/>
          </a:stretch>
        </p:blipFill>
        <p:spPr>
          <a:xfrm>
            <a:off x="1113461" y="576433"/>
            <a:ext cx="9160697" cy="6152241"/>
          </a:xfrm>
          <a:prstGeom prst="rect">
            <a:avLst/>
          </a:prstGeom>
        </p:spPr>
      </p:pic>
    </p:spTree>
    <p:extLst>
      <p:ext uri="{BB962C8B-B14F-4D97-AF65-F5344CB8AC3E}">
        <p14:creationId xmlns:p14="http://schemas.microsoft.com/office/powerpoint/2010/main" val="231785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80D9-8DCD-DC5A-D83F-C836553B967C}"/>
              </a:ext>
            </a:extLst>
          </p:cNvPr>
          <p:cNvSpPr>
            <a:spLocks noGrp="1"/>
          </p:cNvSpPr>
          <p:nvPr>
            <p:ph type="title"/>
          </p:nvPr>
        </p:nvSpPr>
        <p:spPr/>
        <p:txBody>
          <a:bodyPr/>
          <a:lstStyle/>
          <a:p>
            <a:r>
              <a:rPr lang="en-IN" dirty="0"/>
              <a:t>What is Demand Forecasting?</a:t>
            </a:r>
          </a:p>
        </p:txBody>
      </p:sp>
      <p:sp>
        <p:nvSpPr>
          <p:cNvPr id="3" name="Content Placeholder 2">
            <a:extLst>
              <a:ext uri="{FF2B5EF4-FFF2-40B4-BE49-F238E27FC236}">
                <a16:creationId xmlns:a16="http://schemas.microsoft.com/office/drawing/2014/main" id="{BDF18388-8E5A-B61D-453A-615E1EAFDE05}"/>
              </a:ext>
            </a:extLst>
          </p:cNvPr>
          <p:cNvSpPr>
            <a:spLocks noGrp="1"/>
          </p:cNvSpPr>
          <p:nvPr>
            <p:ph idx="1"/>
          </p:nvPr>
        </p:nvSpPr>
        <p:spPr/>
        <p:txBody>
          <a:bodyPr/>
          <a:lstStyle/>
          <a:p>
            <a:r>
              <a:rPr lang="en-US" dirty="0"/>
              <a:t>Demand forecasting is a predictive process that estimates future customer demand for a product or service using historical data, market trends, and other influencing factors. This process enables businesses to make informed decisions regarding production, inventory management, resource allocation, and supply chain operations.</a:t>
            </a:r>
            <a:endParaRPr lang="en-IN" dirty="0"/>
          </a:p>
        </p:txBody>
      </p:sp>
    </p:spTree>
    <p:extLst>
      <p:ext uri="{BB962C8B-B14F-4D97-AF65-F5344CB8AC3E}">
        <p14:creationId xmlns:p14="http://schemas.microsoft.com/office/powerpoint/2010/main" val="1859463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E86C-C50E-F29A-7595-7A785040D731}"/>
              </a:ext>
            </a:extLst>
          </p:cNvPr>
          <p:cNvSpPr>
            <a:spLocks noGrp="1"/>
          </p:cNvSpPr>
          <p:nvPr>
            <p:ph type="title"/>
          </p:nvPr>
        </p:nvSpPr>
        <p:spPr/>
        <p:txBody>
          <a:bodyPr/>
          <a:lstStyle/>
          <a:p>
            <a:r>
              <a:rPr lang="en-US" dirty="0"/>
              <a:t>Benefits</a:t>
            </a:r>
            <a:endParaRPr lang="en-IN" dirty="0"/>
          </a:p>
        </p:txBody>
      </p:sp>
      <p:sp>
        <p:nvSpPr>
          <p:cNvPr id="3" name="Content Placeholder 2">
            <a:extLst>
              <a:ext uri="{FF2B5EF4-FFF2-40B4-BE49-F238E27FC236}">
                <a16:creationId xmlns:a16="http://schemas.microsoft.com/office/drawing/2014/main" id="{F304A585-2B06-3647-1840-1FB6AF0416E3}"/>
              </a:ext>
            </a:extLst>
          </p:cNvPr>
          <p:cNvSpPr>
            <a:spLocks noGrp="1"/>
          </p:cNvSpPr>
          <p:nvPr>
            <p:ph idx="1"/>
          </p:nvPr>
        </p:nvSpPr>
        <p:spPr/>
        <p:txBody>
          <a:bodyPr/>
          <a:lstStyle/>
          <a:p>
            <a:pPr algn="l">
              <a:spcAft>
                <a:spcPts val="750"/>
              </a:spcAft>
              <a:buFont typeface="Arial" panose="020B0604020202020204" pitchFamily="34" charset="0"/>
              <a:buChar char="•"/>
            </a:pPr>
            <a:r>
              <a:rPr lang="en-US" b="1" i="0" dirty="0">
                <a:solidFill>
                  <a:srgbClr val="262626"/>
                </a:solidFill>
                <a:effectLst/>
                <a:latin typeface="Open Sans" panose="020B0606030504020204" pitchFamily="34" charset="0"/>
              </a:rPr>
              <a:t>Reveals seasonal trends</a:t>
            </a:r>
            <a:r>
              <a:rPr lang="en-US" b="0" i="0" dirty="0">
                <a:solidFill>
                  <a:srgbClr val="262626"/>
                </a:solidFill>
                <a:effectLst/>
                <a:latin typeface="Open Sans" panose="020B0606030504020204" pitchFamily="34" charset="0"/>
              </a:rPr>
              <a:t>.</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A review of historical sales data will reveal seasonal fluctuations to inform your sales forecasting. Beyond busy holiday seasons, it’s also important to know which months have less customer demand. If your sales take a dip every February, that could be a good time to offer discounts to engage customers. </a:t>
            </a:r>
          </a:p>
          <a:p>
            <a:pPr algn="l">
              <a:spcAft>
                <a:spcPts val="750"/>
              </a:spcAft>
              <a:buFont typeface="Arial" panose="020B0604020202020204" pitchFamily="34" charset="0"/>
              <a:buChar char="•"/>
            </a:pPr>
            <a:r>
              <a:rPr lang="en-US" b="1" i="0" dirty="0">
                <a:solidFill>
                  <a:srgbClr val="262626"/>
                </a:solidFill>
                <a:effectLst/>
                <a:latin typeface="Open Sans" panose="020B0606030504020204" pitchFamily="34" charset="0"/>
              </a:rPr>
              <a:t>Helps you rationalize your cash flow</a:t>
            </a:r>
            <a:r>
              <a:rPr lang="en-US" b="0" i="0" dirty="0">
                <a:solidFill>
                  <a:srgbClr val="262626"/>
                </a:solidFill>
                <a:effectLst/>
                <a:latin typeface="Open Sans" panose="020B0606030504020204" pitchFamily="34" charset="0"/>
              </a:rPr>
              <a:t>.</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Your past balance sheet will show you how sales revenue meshes with costs of goods sold. This data can show you when you will have the cash on hand to keep inventory levels where they need to be.</a:t>
            </a:r>
          </a:p>
        </p:txBody>
      </p:sp>
    </p:spTree>
    <p:extLst>
      <p:ext uri="{BB962C8B-B14F-4D97-AF65-F5344CB8AC3E}">
        <p14:creationId xmlns:p14="http://schemas.microsoft.com/office/powerpoint/2010/main" val="567756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B7049-584D-1C35-B372-5947D2EC3932}"/>
              </a:ext>
            </a:extLst>
          </p:cNvPr>
          <p:cNvSpPr>
            <a:spLocks noGrp="1"/>
          </p:cNvSpPr>
          <p:nvPr>
            <p:ph type="title"/>
          </p:nvPr>
        </p:nvSpPr>
        <p:spPr/>
        <p:txBody>
          <a:bodyPr/>
          <a:lstStyle/>
          <a:p>
            <a:r>
              <a:rPr lang="en-US" dirty="0"/>
              <a:t>Benefits</a:t>
            </a:r>
            <a:endParaRPr lang="en-IN" dirty="0"/>
          </a:p>
        </p:txBody>
      </p:sp>
      <p:sp>
        <p:nvSpPr>
          <p:cNvPr id="3" name="Content Placeholder 2">
            <a:extLst>
              <a:ext uri="{FF2B5EF4-FFF2-40B4-BE49-F238E27FC236}">
                <a16:creationId xmlns:a16="http://schemas.microsoft.com/office/drawing/2014/main" id="{79DEF829-93C2-1C5E-A1B9-2417401D408C}"/>
              </a:ext>
            </a:extLst>
          </p:cNvPr>
          <p:cNvSpPr>
            <a:spLocks noGrp="1"/>
          </p:cNvSpPr>
          <p:nvPr>
            <p:ph idx="1"/>
          </p:nvPr>
        </p:nvSpPr>
        <p:spPr/>
        <p:txBody>
          <a:bodyPr/>
          <a:lstStyle/>
          <a:p>
            <a:pPr algn="l">
              <a:spcAft>
                <a:spcPts val="750"/>
              </a:spcAft>
              <a:buFont typeface="Arial" panose="020B0604020202020204" pitchFamily="34" charset="0"/>
              <a:buChar char="•"/>
            </a:pPr>
            <a:r>
              <a:rPr lang="en-US" b="1" i="0" dirty="0">
                <a:solidFill>
                  <a:srgbClr val="262626"/>
                </a:solidFill>
                <a:effectLst/>
                <a:latin typeface="Open Sans" panose="020B0606030504020204" pitchFamily="34" charset="0"/>
              </a:rPr>
              <a:t>Helps you plan your supply chain</a:t>
            </a:r>
            <a:r>
              <a:rPr lang="en-US" b="0" i="0" dirty="0">
                <a:solidFill>
                  <a:srgbClr val="262626"/>
                </a:solidFill>
                <a:effectLst/>
                <a:latin typeface="Open Sans" panose="020B0606030504020204" pitchFamily="34" charset="0"/>
              </a:rPr>
              <a:t>.</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Demand forecasting will help you with capacity and inventory planning so you can have inventory on hand when customer demand spikes. This strategy will keep you from incurring rush charges and putting items on </a:t>
            </a:r>
            <a:r>
              <a:rPr lang="en-US" b="0" i="0" u="sng" dirty="0">
                <a:solidFill>
                  <a:srgbClr val="262626"/>
                </a:solidFill>
                <a:effectLst/>
                <a:latin typeface="var(--wp--preset--font-family--open-sans)"/>
                <a:hlinkClick r:id="rId2"/>
              </a:rPr>
              <a:t>backorder</a:t>
            </a:r>
            <a:r>
              <a:rPr lang="en-US" b="0" i="0" dirty="0">
                <a:solidFill>
                  <a:srgbClr val="262626"/>
                </a:solidFill>
                <a:effectLst/>
                <a:latin typeface="Open Sans" panose="020B0606030504020204" pitchFamily="34" charset="0"/>
              </a:rPr>
              <a:t> as you scramble to fill orders.</a:t>
            </a:r>
          </a:p>
          <a:p>
            <a:pPr algn="l">
              <a:spcAft>
                <a:spcPts val="750"/>
              </a:spcAft>
              <a:buFont typeface="Arial" panose="020B0604020202020204" pitchFamily="34" charset="0"/>
              <a:buChar char="•"/>
            </a:pPr>
            <a:r>
              <a:rPr lang="en-US" b="1" i="0" dirty="0">
                <a:solidFill>
                  <a:srgbClr val="262626"/>
                </a:solidFill>
                <a:effectLst/>
                <a:latin typeface="Open Sans" panose="020B0606030504020204" pitchFamily="34" charset="0"/>
              </a:rPr>
              <a:t>Reveals how outside factors will influence your sales.</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Forecasts can include data about industry trends, the state of the economy, and projections for your market sector. Bringing these factors into your forecasting model can help you be ready to adapt and grow your business.</a:t>
            </a:r>
          </a:p>
        </p:txBody>
      </p:sp>
    </p:spTree>
    <p:extLst>
      <p:ext uri="{BB962C8B-B14F-4D97-AF65-F5344CB8AC3E}">
        <p14:creationId xmlns:p14="http://schemas.microsoft.com/office/powerpoint/2010/main" val="3817669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6E12-A163-F13C-46F4-D295E05DF646}"/>
              </a:ext>
            </a:extLst>
          </p:cNvPr>
          <p:cNvSpPr>
            <a:spLocks noGrp="1"/>
          </p:cNvSpPr>
          <p:nvPr>
            <p:ph type="title"/>
          </p:nvPr>
        </p:nvSpPr>
        <p:spPr/>
        <p:txBody>
          <a:bodyPr/>
          <a:lstStyle/>
          <a:p>
            <a:r>
              <a:rPr lang="en-US" dirty="0"/>
              <a:t>Benefits</a:t>
            </a:r>
            <a:endParaRPr lang="en-IN" dirty="0"/>
          </a:p>
        </p:txBody>
      </p:sp>
      <p:sp>
        <p:nvSpPr>
          <p:cNvPr id="3" name="Content Placeholder 2">
            <a:extLst>
              <a:ext uri="{FF2B5EF4-FFF2-40B4-BE49-F238E27FC236}">
                <a16:creationId xmlns:a16="http://schemas.microsoft.com/office/drawing/2014/main" id="{3B4FF079-5684-4B89-1E53-7E818EE3199F}"/>
              </a:ext>
            </a:extLst>
          </p:cNvPr>
          <p:cNvSpPr>
            <a:spLocks noGrp="1"/>
          </p:cNvSpPr>
          <p:nvPr>
            <p:ph idx="1"/>
          </p:nvPr>
        </p:nvSpPr>
        <p:spPr/>
        <p:txBody>
          <a:bodyPr/>
          <a:lstStyle/>
          <a:p>
            <a:r>
              <a:rPr lang="en-US" b="1" i="0" dirty="0">
                <a:solidFill>
                  <a:srgbClr val="262626"/>
                </a:solidFill>
                <a:effectLst/>
                <a:latin typeface="Open Sans" panose="020B0606030504020204" pitchFamily="34" charset="0"/>
              </a:rPr>
              <a:t>Prepares you for the future.</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Every business has to be ready to weather the unexpected, whether it’s a natural disaster or a new competitor that eats into your market share. Demand forecasting prepares your </a:t>
            </a:r>
            <a:r>
              <a:rPr lang="en-US" b="0" i="0" u="sng" dirty="0">
                <a:solidFill>
                  <a:srgbClr val="262626"/>
                </a:solidFill>
                <a:effectLst/>
                <a:latin typeface="var(--wp--preset--font-family--open-sans)"/>
                <a:hlinkClick r:id="rId2"/>
              </a:rPr>
              <a:t>supply chain</a:t>
            </a:r>
            <a:r>
              <a:rPr lang="en-US" b="0" i="0" dirty="0">
                <a:solidFill>
                  <a:srgbClr val="262626"/>
                </a:solidFill>
                <a:effectLst/>
                <a:latin typeface="Open Sans" panose="020B0606030504020204" pitchFamily="34" charset="0"/>
              </a:rPr>
              <a:t> and business for future shocks.</a:t>
            </a:r>
          </a:p>
          <a:p>
            <a:endParaRPr lang="en-IN" dirty="0"/>
          </a:p>
        </p:txBody>
      </p:sp>
    </p:spTree>
    <p:extLst>
      <p:ext uri="{BB962C8B-B14F-4D97-AF65-F5344CB8AC3E}">
        <p14:creationId xmlns:p14="http://schemas.microsoft.com/office/powerpoint/2010/main" val="63581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ECBE-5DA9-75A4-0C86-156882D99893}"/>
              </a:ext>
            </a:extLst>
          </p:cNvPr>
          <p:cNvSpPr>
            <a:spLocks noGrp="1"/>
          </p:cNvSpPr>
          <p:nvPr>
            <p:ph type="title"/>
          </p:nvPr>
        </p:nvSpPr>
        <p:spPr/>
        <p:txBody>
          <a:bodyPr/>
          <a:lstStyle/>
          <a:p>
            <a:r>
              <a:rPr lang="en-IN" b="1" i="0" dirty="0">
                <a:solidFill>
                  <a:srgbClr val="FFFF00"/>
                </a:solidFill>
                <a:effectLst/>
                <a:latin typeface="var(--wp--preset--font-family--montserrat)"/>
              </a:rPr>
              <a:t>Issues with demand forecasting</a:t>
            </a:r>
            <a:endParaRPr lang="en-IN" dirty="0">
              <a:solidFill>
                <a:srgbClr val="FFFF00"/>
              </a:solidFill>
            </a:endParaRPr>
          </a:p>
        </p:txBody>
      </p:sp>
      <p:pic>
        <p:nvPicPr>
          <p:cNvPr id="5" name="Content Placeholder 4">
            <a:extLst>
              <a:ext uri="{FF2B5EF4-FFF2-40B4-BE49-F238E27FC236}">
                <a16:creationId xmlns:a16="http://schemas.microsoft.com/office/drawing/2014/main" id="{9B1154A7-9837-A36F-4325-DB5D0669EDE7}"/>
              </a:ext>
            </a:extLst>
          </p:cNvPr>
          <p:cNvPicPr>
            <a:picLocks noGrp="1" noChangeAspect="1"/>
          </p:cNvPicPr>
          <p:nvPr>
            <p:ph idx="1"/>
          </p:nvPr>
        </p:nvPicPr>
        <p:blipFill>
          <a:blip r:embed="rId2"/>
          <a:stretch>
            <a:fillRect/>
          </a:stretch>
        </p:blipFill>
        <p:spPr>
          <a:xfrm>
            <a:off x="1911612" y="1899502"/>
            <a:ext cx="8368776" cy="4368785"/>
          </a:xfrm>
        </p:spPr>
      </p:pic>
    </p:spTree>
    <p:extLst>
      <p:ext uri="{BB962C8B-B14F-4D97-AF65-F5344CB8AC3E}">
        <p14:creationId xmlns:p14="http://schemas.microsoft.com/office/powerpoint/2010/main" val="673071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7FFA-D991-C4E1-326D-9D8663EC9474}"/>
              </a:ext>
            </a:extLst>
          </p:cNvPr>
          <p:cNvSpPr>
            <a:spLocks noGrp="1"/>
          </p:cNvSpPr>
          <p:nvPr>
            <p:ph type="title"/>
          </p:nvPr>
        </p:nvSpPr>
        <p:spPr/>
        <p:txBody>
          <a:bodyPr/>
          <a:lstStyle/>
          <a:p>
            <a:r>
              <a:rPr lang="en-US" dirty="0"/>
              <a:t>Issues Explained</a:t>
            </a:r>
            <a:endParaRPr lang="en-IN" dirty="0"/>
          </a:p>
        </p:txBody>
      </p:sp>
      <p:sp>
        <p:nvSpPr>
          <p:cNvPr id="3" name="Content Placeholder 2">
            <a:extLst>
              <a:ext uri="{FF2B5EF4-FFF2-40B4-BE49-F238E27FC236}">
                <a16:creationId xmlns:a16="http://schemas.microsoft.com/office/drawing/2014/main" id="{39B605B0-AE18-B50A-F3A1-0FB6E6BA53D3}"/>
              </a:ext>
            </a:extLst>
          </p:cNvPr>
          <p:cNvSpPr>
            <a:spLocks noGrp="1"/>
          </p:cNvSpPr>
          <p:nvPr>
            <p:ph idx="1"/>
          </p:nvPr>
        </p:nvSpPr>
        <p:spPr>
          <a:xfrm>
            <a:off x="1154954" y="2342508"/>
            <a:ext cx="9519895" cy="4191856"/>
          </a:xfrm>
        </p:spPr>
        <p:txBody>
          <a:bodyPr>
            <a:normAutofit/>
          </a:bodyPr>
          <a:lstStyle/>
          <a:p>
            <a:pPr algn="l">
              <a:spcAft>
                <a:spcPts val="750"/>
              </a:spcAft>
              <a:buFont typeface="Arial" panose="020B0604020202020204" pitchFamily="34" charset="0"/>
              <a:buChar char="•"/>
            </a:pPr>
            <a:r>
              <a:rPr lang="en-US" b="1" i="0" dirty="0">
                <a:solidFill>
                  <a:srgbClr val="262626"/>
                </a:solidFill>
                <a:effectLst/>
                <a:latin typeface="Open Sans" panose="020B0606030504020204" pitchFamily="34" charset="0"/>
              </a:rPr>
              <a:t>Lack of historical sales data.</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This problem commonly arises for companies without much of a track record, but, even more established businesses can struggle. Compile and organize sales data from past years into a format that’s easy to use.</a:t>
            </a:r>
          </a:p>
          <a:p>
            <a:pPr algn="l">
              <a:spcAft>
                <a:spcPts val="750"/>
              </a:spcAft>
              <a:buFont typeface="Arial" panose="020B0604020202020204" pitchFamily="34" charset="0"/>
              <a:buChar char="•"/>
            </a:pPr>
            <a:r>
              <a:rPr lang="en-US" b="1" i="0" dirty="0">
                <a:solidFill>
                  <a:srgbClr val="262626"/>
                </a:solidFill>
                <a:effectLst/>
                <a:latin typeface="Open Sans" panose="020B0606030504020204" pitchFamily="34" charset="0"/>
              </a:rPr>
              <a:t>Inadequate supply chain management.</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The best demand forecast won’t help you if your supply chain isn’t predictable and well-managed. You need to know the exact lead time series required for the allocation of raw materials, to produce finished goods, and to ship them to your</a:t>
            </a:r>
            <a:r>
              <a:rPr lang="en-US" b="0" i="0" u="sng" dirty="0">
                <a:solidFill>
                  <a:srgbClr val="262626"/>
                </a:solidFill>
                <a:effectLst/>
                <a:latin typeface="var(--wp--preset--font-family--open-sans)"/>
                <a:hlinkClick r:id="rId2"/>
              </a:rPr>
              <a:t> order fulfillment warehouse</a:t>
            </a:r>
            <a:r>
              <a:rPr lang="en-US" b="0" i="0" dirty="0">
                <a:solidFill>
                  <a:srgbClr val="262626"/>
                </a:solidFill>
                <a:effectLst/>
                <a:latin typeface="Open Sans" panose="020B0606030504020204" pitchFamily="34" charset="0"/>
              </a:rPr>
              <a:t>.</a:t>
            </a:r>
          </a:p>
          <a:p>
            <a:pPr algn="l">
              <a:buFont typeface="Arial" panose="020B0604020202020204" pitchFamily="34" charset="0"/>
              <a:buChar char="•"/>
            </a:pPr>
            <a:r>
              <a:rPr lang="en-US" b="1" i="0" dirty="0">
                <a:solidFill>
                  <a:srgbClr val="262626"/>
                </a:solidFill>
                <a:effectLst/>
                <a:latin typeface="Open Sans" panose="020B0606030504020204" pitchFamily="34" charset="0"/>
              </a:rPr>
              <a:t>Lack of inventory control.</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Good</a:t>
            </a:r>
            <a:r>
              <a:rPr lang="en-US" b="0" i="0" u="sng" dirty="0">
                <a:solidFill>
                  <a:srgbClr val="262626"/>
                </a:solidFill>
                <a:effectLst/>
                <a:latin typeface="var(--wp--preset--font-family--open-sans)"/>
                <a:hlinkClick r:id="rId3"/>
              </a:rPr>
              <a:t> inventory management</a:t>
            </a:r>
            <a:r>
              <a:rPr lang="en-US" b="0" i="0" dirty="0">
                <a:solidFill>
                  <a:srgbClr val="262626"/>
                </a:solidFill>
                <a:effectLst/>
                <a:latin typeface="Open Sans" panose="020B0606030504020204" pitchFamily="34" charset="0"/>
              </a:rPr>
              <a:t> is the foundation of good demand planning. If you don’t have a handle on what you have in the warehouse, you can over- or underestimate your production. Fortunately, your</a:t>
            </a:r>
            <a:r>
              <a:rPr lang="en-US" b="0" i="0" u="sng" dirty="0">
                <a:solidFill>
                  <a:srgbClr val="262626"/>
                </a:solidFill>
                <a:effectLst/>
                <a:latin typeface="var(--wp--preset--font-family--open-sans)"/>
                <a:hlinkClick r:id="rId4"/>
              </a:rPr>
              <a:t> 3PL services</a:t>
            </a:r>
            <a:r>
              <a:rPr lang="en-US" b="0" i="0" dirty="0">
                <a:solidFill>
                  <a:srgbClr val="262626"/>
                </a:solidFill>
                <a:effectLst/>
                <a:latin typeface="Open Sans" panose="020B0606030504020204" pitchFamily="34" charset="0"/>
              </a:rPr>
              <a:t> provider can help you with that.</a:t>
            </a:r>
          </a:p>
          <a:p>
            <a:endParaRPr lang="en-IN" dirty="0"/>
          </a:p>
        </p:txBody>
      </p:sp>
    </p:spTree>
    <p:extLst>
      <p:ext uri="{BB962C8B-B14F-4D97-AF65-F5344CB8AC3E}">
        <p14:creationId xmlns:p14="http://schemas.microsoft.com/office/powerpoint/2010/main" val="348311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6D03-6694-C3FE-3EE1-66BFB36E4D6B}"/>
              </a:ext>
            </a:extLst>
          </p:cNvPr>
          <p:cNvSpPr>
            <a:spLocks noGrp="1"/>
          </p:cNvSpPr>
          <p:nvPr>
            <p:ph type="title"/>
          </p:nvPr>
        </p:nvSpPr>
        <p:spPr/>
        <p:txBody>
          <a:bodyPr/>
          <a:lstStyle/>
          <a:p>
            <a:r>
              <a:rPr lang="en-IN" b="1" i="0" dirty="0">
                <a:solidFill>
                  <a:srgbClr val="FFFF00"/>
                </a:solidFill>
                <a:effectLst/>
                <a:latin typeface="var(--wp--preset--font-family--montserrat)"/>
              </a:rPr>
              <a:t>Demand forecasting best practices</a:t>
            </a:r>
            <a:endParaRPr lang="en-IN" dirty="0">
              <a:solidFill>
                <a:srgbClr val="FFFF00"/>
              </a:solidFill>
            </a:endParaRPr>
          </a:p>
        </p:txBody>
      </p:sp>
      <p:sp>
        <p:nvSpPr>
          <p:cNvPr id="3" name="Content Placeholder 2">
            <a:extLst>
              <a:ext uri="{FF2B5EF4-FFF2-40B4-BE49-F238E27FC236}">
                <a16:creationId xmlns:a16="http://schemas.microsoft.com/office/drawing/2014/main" id="{6E6AA49F-387C-4CAC-F509-41EEC86AFD80}"/>
              </a:ext>
            </a:extLst>
          </p:cNvPr>
          <p:cNvSpPr>
            <a:spLocks noGrp="1"/>
          </p:cNvSpPr>
          <p:nvPr>
            <p:ph idx="1"/>
          </p:nvPr>
        </p:nvSpPr>
        <p:spPr>
          <a:xfrm>
            <a:off x="431515" y="2167847"/>
            <a:ext cx="11085816" cy="4690153"/>
          </a:xfrm>
        </p:spPr>
        <p:txBody>
          <a:bodyPr>
            <a:noAutofit/>
          </a:bodyPr>
          <a:lstStyle/>
          <a:p>
            <a:pPr algn="l">
              <a:spcAft>
                <a:spcPts val="750"/>
              </a:spcAft>
              <a:buFont typeface="Arial" panose="020B0604020202020204" pitchFamily="34" charset="0"/>
              <a:buChar char="•"/>
            </a:pPr>
            <a:r>
              <a:rPr lang="en-US" b="1" i="0" dirty="0">
                <a:solidFill>
                  <a:srgbClr val="262626"/>
                </a:solidFill>
                <a:effectLst/>
                <a:latin typeface="Open Sans" panose="020B0606030504020204" pitchFamily="34" charset="0"/>
              </a:rPr>
              <a:t>Share data up your supply chain.</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Data silos create inefficiency. Keep communication lines open with every level of your supply chain and make sure information flows in both directions.</a:t>
            </a:r>
          </a:p>
          <a:p>
            <a:pPr algn="l">
              <a:spcAft>
                <a:spcPts val="750"/>
              </a:spcAft>
              <a:buFont typeface="Arial" panose="020B0604020202020204" pitchFamily="34" charset="0"/>
              <a:buChar char="•"/>
            </a:pPr>
            <a:r>
              <a:rPr lang="en-US" b="1" i="0" dirty="0">
                <a:solidFill>
                  <a:srgbClr val="262626"/>
                </a:solidFill>
                <a:effectLst/>
                <a:latin typeface="Open Sans" panose="020B0606030504020204" pitchFamily="34" charset="0"/>
              </a:rPr>
              <a:t>Use redundant sourcing.</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Relying on one supplier can lead to backlogs if that supplier has a production problem. Diversify your sources to protect your supply chain.</a:t>
            </a:r>
          </a:p>
          <a:p>
            <a:pPr algn="l">
              <a:spcAft>
                <a:spcPts val="750"/>
              </a:spcAft>
              <a:buFont typeface="Arial" panose="020B0604020202020204" pitchFamily="34" charset="0"/>
              <a:buChar char="•"/>
            </a:pPr>
            <a:r>
              <a:rPr lang="en-US" b="1" i="0" dirty="0">
                <a:solidFill>
                  <a:srgbClr val="262626"/>
                </a:solidFill>
                <a:effectLst/>
                <a:latin typeface="Open Sans" panose="020B0606030504020204" pitchFamily="34" charset="0"/>
              </a:rPr>
              <a:t>Track the results of your demand forecasts.</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Revisit past forecasts to learn from your mistakes. How accurate was your last forecast? Did your demand forecasting techniques work well? Or do you need to look to different models for actionable results?</a:t>
            </a:r>
          </a:p>
          <a:p>
            <a:pPr algn="l">
              <a:buFont typeface="Arial" panose="020B0604020202020204" pitchFamily="34" charset="0"/>
              <a:buChar char="•"/>
            </a:pPr>
            <a:r>
              <a:rPr lang="en-US" b="1" i="0" dirty="0">
                <a:solidFill>
                  <a:srgbClr val="262626"/>
                </a:solidFill>
                <a:effectLst/>
                <a:latin typeface="Open Sans" panose="020B0606030504020204" pitchFamily="34" charset="0"/>
              </a:rPr>
              <a:t>Leverage your 3PL to avoid dead stock.</a:t>
            </a:r>
            <a:br>
              <a:rPr lang="en-US" b="0" i="0" dirty="0">
                <a:solidFill>
                  <a:srgbClr val="262626"/>
                </a:solidFill>
                <a:effectLst/>
                <a:latin typeface="Open Sans" panose="020B0606030504020204" pitchFamily="34" charset="0"/>
              </a:rPr>
            </a:br>
            <a:r>
              <a:rPr lang="en-US" b="0" i="0" dirty="0">
                <a:solidFill>
                  <a:srgbClr val="262626"/>
                </a:solidFill>
                <a:effectLst/>
                <a:latin typeface="Open Sans" panose="020B0606030504020204" pitchFamily="34" charset="0"/>
              </a:rPr>
              <a:t>Dead stock consists of items that never sell. This merchandise can linger on warehouse shelves for years, costing you money without bringing in revenue. Your eCommerce fulfillment company (or 3PL) can help you avoid dead stock with transparent inventory.</a:t>
            </a:r>
          </a:p>
        </p:txBody>
      </p:sp>
    </p:spTree>
    <p:extLst>
      <p:ext uri="{BB962C8B-B14F-4D97-AF65-F5344CB8AC3E}">
        <p14:creationId xmlns:p14="http://schemas.microsoft.com/office/powerpoint/2010/main" val="3779438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nk You Images – Browse 350,165 Stock Photos, Vectors, and Video | Adobe  Stock">
            <a:extLst>
              <a:ext uri="{FF2B5EF4-FFF2-40B4-BE49-F238E27FC236}">
                <a16:creationId xmlns:a16="http://schemas.microsoft.com/office/drawing/2014/main" id="{B4FEC35D-CBF2-C406-81C7-5528868BD4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1744" y="2476072"/>
            <a:ext cx="8510012" cy="362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75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5D50-65DD-AC3C-06B5-7EA1CE6AC931}"/>
              </a:ext>
            </a:extLst>
          </p:cNvPr>
          <p:cNvSpPr>
            <a:spLocks noGrp="1"/>
          </p:cNvSpPr>
          <p:nvPr>
            <p:ph type="title"/>
          </p:nvPr>
        </p:nvSpPr>
        <p:spPr>
          <a:xfrm>
            <a:off x="1154954" y="685991"/>
            <a:ext cx="8761413" cy="1070889"/>
          </a:xfrm>
        </p:spPr>
        <p:txBody>
          <a:bodyPr/>
          <a:lstStyle/>
          <a:p>
            <a:r>
              <a:rPr lang="en-US" dirty="0"/>
              <a:t>Why is Demand Forecasting Essential in Supply Chain Planning?</a:t>
            </a:r>
            <a:endParaRPr lang="en-IN" dirty="0"/>
          </a:p>
        </p:txBody>
      </p:sp>
      <p:sp>
        <p:nvSpPr>
          <p:cNvPr id="4" name="Rectangle 1">
            <a:extLst>
              <a:ext uri="{FF2B5EF4-FFF2-40B4-BE49-F238E27FC236}">
                <a16:creationId xmlns:a16="http://schemas.microsoft.com/office/drawing/2014/main" id="{0E07AC9B-2402-E02D-27B8-93D00183DDB3}"/>
              </a:ext>
            </a:extLst>
          </p:cNvPr>
          <p:cNvSpPr>
            <a:spLocks noGrp="1" noChangeArrowheads="1"/>
          </p:cNvSpPr>
          <p:nvPr>
            <p:ph idx="1"/>
          </p:nvPr>
        </p:nvSpPr>
        <p:spPr bwMode="auto">
          <a:xfrm>
            <a:off x="1154954" y="2078128"/>
            <a:ext cx="10403473" cy="465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Aligning Supply with Demand:</a:t>
            </a:r>
            <a:r>
              <a:rPr kumimoji="0" lang="en-US" altLang="en-US" sz="2000" b="0" i="0" u="none" strike="noStrike" cap="none" normalizeH="0" baseline="0" dirty="0">
                <a:ln>
                  <a:noFill/>
                </a:ln>
                <a:solidFill>
                  <a:schemeClr val="tx1"/>
                </a:solidFill>
                <a:effectLst/>
                <a:latin typeface="Arial" panose="020B0604020202020204" pitchFamily="34" charset="0"/>
              </a:rPr>
              <a:t> Ensures that resources are efficiently allocated to meet expected customer needs, minimizing waste and optimizing costs.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Improving Customer Satisfaction:</a:t>
            </a:r>
            <a:r>
              <a:rPr kumimoji="0" lang="en-US" altLang="en-US" sz="2000" b="0" i="0" u="none" strike="noStrike" cap="none" normalizeH="0" baseline="0" dirty="0">
                <a:ln>
                  <a:noFill/>
                </a:ln>
                <a:solidFill>
                  <a:schemeClr val="tx1"/>
                </a:solidFill>
                <a:effectLst/>
                <a:latin typeface="Arial" panose="020B0604020202020204" pitchFamily="34" charset="0"/>
              </a:rPr>
              <a:t> By anticipating customer requirements, businesses can ensure timely delivery and reduce the likelihood of stockouts.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Enabling Proactive Decision-Making:</a:t>
            </a:r>
            <a:r>
              <a:rPr kumimoji="0" lang="en-US" altLang="en-US" sz="2000" b="0" i="0" u="none" strike="noStrike" cap="none" normalizeH="0" baseline="0" dirty="0">
                <a:ln>
                  <a:noFill/>
                </a:ln>
                <a:solidFill>
                  <a:schemeClr val="tx1"/>
                </a:solidFill>
                <a:effectLst/>
                <a:latin typeface="Arial" panose="020B0604020202020204" pitchFamily="34" charset="0"/>
              </a:rPr>
              <a:t> Allows companies to plan for market fluctuations, seasonal variations, and unexpected disruptions.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Cost Optimization:</a:t>
            </a:r>
            <a:r>
              <a:rPr kumimoji="0" lang="en-US" altLang="en-US" sz="2000" b="0" i="0" u="none" strike="noStrike" cap="none" normalizeH="0" baseline="0" dirty="0">
                <a:ln>
                  <a:noFill/>
                </a:ln>
                <a:solidFill>
                  <a:schemeClr val="tx1"/>
                </a:solidFill>
                <a:effectLst/>
                <a:latin typeface="Arial" panose="020B0604020202020204" pitchFamily="34" charset="0"/>
              </a:rPr>
              <a:t> Helps in managing inventory costs by avoiding overproduction or excessive stock levels.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Strategic Planning:</a:t>
            </a:r>
            <a:r>
              <a:rPr kumimoji="0" lang="en-US" altLang="en-US" sz="2000" b="0" i="0" u="none" strike="noStrike" cap="none" normalizeH="0" baseline="0" dirty="0">
                <a:ln>
                  <a:noFill/>
                </a:ln>
                <a:solidFill>
                  <a:schemeClr val="tx1"/>
                </a:solidFill>
                <a:effectLst/>
                <a:latin typeface="Arial" panose="020B0604020202020204" pitchFamily="34" charset="0"/>
              </a:rPr>
              <a:t> Supports long-term decisions such as entering new markets, capacity expansion, or launching new products. </a:t>
            </a:r>
          </a:p>
        </p:txBody>
      </p:sp>
    </p:spTree>
    <p:extLst>
      <p:ext uri="{BB962C8B-B14F-4D97-AF65-F5344CB8AC3E}">
        <p14:creationId xmlns:p14="http://schemas.microsoft.com/office/powerpoint/2010/main" val="61317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4409-2713-1CEA-8DA5-2B88A6B3A52A}"/>
              </a:ext>
            </a:extLst>
          </p:cNvPr>
          <p:cNvSpPr>
            <a:spLocks noGrp="1"/>
          </p:cNvSpPr>
          <p:nvPr>
            <p:ph type="title"/>
          </p:nvPr>
        </p:nvSpPr>
        <p:spPr/>
        <p:txBody>
          <a:bodyPr/>
          <a:lstStyle/>
          <a:p>
            <a:r>
              <a:rPr lang="en-IN" dirty="0"/>
              <a:t>Objectives of Demand Forecasting</a:t>
            </a:r>
          </a:p>
        </p:txBody>
      </p:sp>
      <p:sp>
        <p:nvSpPr>
          <p:cNvPr id="4" name="Rectangle 1">
            <a:extLst>
              <a:ext uri="{FF2B5EF4-FFF2-40B4-BE49-F238E27FC236}">
                <a16:creationId xmlns:a16="http://schemas.microsoft.com/office/drawing/2014/main" id="{87D283E0-7837-1D32-A3D4-60FAE7DE3C18}"/>
              </a:ext>
            </a:extLst>
          </p:cNvPr>
          <p:cNvSpPr>
            <a:spLocks noGrp="1" noChangeArrowheads="1"/>
          </p:cNvSpPr>
          <p:nvPr>
            <p:ph idx="1"/>
          </p:nvPr>
        </p:nvSpPr>
        <p:spPr bwMode="auto">
          <a:xfrm>
            <a:off x="1154954" y="1993843"/>
            <a:ext cx="6646371" cy="389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Minimize inventory costs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Avoid stockouts and overstocking</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Optimize resource allocation</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Enhance customer satisfaction</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Support strategic and tactical decisions </a:t>
            </a:r>
          </a:p>
        </p:txBody>
      </p:sp>
    </p:spTree>
    <p:extLst>
      <p:ext uri="{BB962C8B-B14F-4D97-AF65-F5344CB8AC3E}">
        <p14:creationId xmlns:p14="http://schemas.microsoft.com/office/powerpoint/2010/main" val="131624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FBC0-D4AB-C0F2-ED56-FAA371471242}"/>
              </a:ext>
            </a:extLst>
          </p:cNvPr>
          <p:cNvSpPr>
            <a:spLocks noGrp="1"/>
          </p:cNvSpPr>
          <p:nvPr>
            <p:ph type="title"/>
          </p:nvPr>
        </p:nvSpPr>
        <p:spPr/>
        <p:txBody>
          <a:bodyPr/>
          <a:lstStyle/>
          <a:p>
            <a:r>
              <a:rPr lang="en-IN" dirty="0"/>
              <a:t>Importance in Supply Chain</a:t>
            </a:r>
          </a:p>
        </p:txBody>
      </p:sp>
      <p:sp>
        <p:nvSpPr>
          <p:cNvPr id="4" name="Rectangle 1">
            <a:extLst>
              <a:ext uri="{FF2B5EF4-FFF2-40B4-BE49-F238E27FC236}">
                <a16:creationId xmlns:a16="http://schemas.microsoft.com/office/drawing/2014/main" id="{4DE2F7B4-7231-A123-0FA4-6E65933E4BFC}"/>
              </a:ext>
            </a:extLst>
          </p:cNvPr>
          <p:cNvSpPr>
            <a:spLocks noGrp="1" noChangeArrowheads="1"/>
          </p:cNvSpPr>
          <p:nvPr>
            <p:ph idx="1"/>
          </p:nvPr>
        </p:nvSpPr>
        <p:spPr bwMode="auto">
          <a:xfrm>
            <a:off x="1154954" y="2140374"/>
            <a:ext cx="8509061" cy="389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Balances supply with demand</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Improves operational efficiency</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Reduces lead times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Helps in strategic planning (e.g., market expansion)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Enhances responsiveness to market changes </a:t>
            </a:r>
          </a:p>
        </p:txBody>
      </p:sp>
    </p:spTree>
    <p:extLst>
      <p:ext uri="{BB962C8B-B14F-4D97-AF65-F5344CB8AC3E}">
        <p14:creationId xmlns:p14="http://schemas.microsoft.com/office/powerpoint/2010/main" val="1482535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FD536C6-60FC-3C94-BA6A-1B5958A11FC2}"/>
              </a:ext>
            </a:extLst>
          </p:cNvPr>
          <p:cNvPicPr>
            <a:picLocks noGrp="1" noChangeAspect="1"/>
          </p:cNvPicPr>
          <p:nvPr>
            <p:ph idx="1"/>
          </p:nvPr>
        </p:nvPicPr>
        <p:blipFill>
          <a:blip r:embed="rId2"/>
          <a:stretch>
            <a:fillRect/>
          </a:stretch>
        </p:blipFill>
        <p:spPr bwMode="auto">
          <a:xfrm>
            <a:off x="1058238" y="633907"/>
            <a:ext cx="9246742" cy="591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23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729C-073C-940E-D756-1D34453E7B83}"/>
              </a:ext>
            </a:extLst>
          </p:cNvPr>
          <p:cNvSpPr>
            <a:spLocks noGrp="1"/>
          </p:cNvSpPr>
          <p:nvPr>
            <p:ph type="title"/>
          </p:nvPr>
        </p:nvSpPr>
        <p:spPr/>
        <p:txBody>
          <a:bodyPr/>
          <a:lstStyle/>
          <a:p>
            <a:r>
              <a:rPr lang="en-IN" b="1" i="0" dirty="0">
                <a:solidFill>
                  <a:srgbClr val="FFFF00"/>
                </a:solidFill>
                <a:effectLst/>
                <a:latin typeface="var(--wp--preset--font-family--montserrat)"/>
              </a:rPr>
              <a:t>1. Passive demand forecasting</a:t>
            </a:r>
            <a:endParaRPr lang="en-IN" dirty="0">
              <a:solidFill>
                <a:srgbClr val="FFFF00"/>
              </a:solidFill>
            </a:endParaRPr>
          </a:p>
        </p:txBody>
      </p:sp>
      <p:sp>
        <p:nvSpPr>
          <p:cNvPr id="3" name="Content Placeholder 2">
            <a:extLst>
              <a:ext uri="{FF2B5EF4-FFF2-40B4-BE49-F238E27FC236}">
                <a16:creationId xmlns:a16="http://schemas.microsoft.com/office/drawing/2014/main" id="{F6578A3A-12A0-26E1-1A7C-0A4D793CAC9B}"/>
              </a:ext>
            </a:extLst>
          </p:cNvPr>
          <p:cNvSpPr>
            <a:spLocks noGrp="1"/>
          </p:cNvSpPr>
          <p:nvPr>
            <p:ph idx="1"/>
          </p:nvPr>
        </p:nvSpPr>
        <p:spPr/>
        <p:txBody>
          <a:bodyPr>
            <a:normAutofit/>
          </a:bodyPr>
          <a:lstStyle/>
          <a:p>
            <a:pPr algn="l">
              <a:spcBef>
                <a:spcPts val="1500"/>
              </a:spcBef>
              <a:spcAft>
                <a:spcPts val="2100"/>
              </a:spcAft>
            </a:pPr>
            <a:r>
              <a:rPr lang="en-US" b="1" i="0" dirty="0">
                <a:solidFill>
                  <a:srgbClr val="262626"/>
                </a:solidFill>
                <a:effectLst/>
                <a:latin typeface="Open Sans" panose="020B0606030504020204" pitchFamily="34" charset="0"/>
              </a:rPr>
              <a:t>Passive demand forecasting</a:t>
            </a:r>
            <a:r>
              <a:rPr lang="en-US" b="0" i="0" dirty="0">
                <a:solidFill>
                  <a:srgbClr val="262626"/>
                </a:solidFill>
                <a:effectLst/>
                <a:latin typeface="Open Sans" panose="020B0606030504020204" pitchFamily="34" charset="0"/>
              </a:rPr>
              <a:t> uses sales data from the past to predict future demand.</a:t>
            </a:r>
          </a:p>
          <a:p>
            <a:pPr algn="l">
              <a:spcBef>
                <a:spcPts val="1500"/>
              </a:spcBef>
              <a:spcAft>
                <a:spcPts val="2100"/>
              </a:spcAft>
            </a:pPr>
            <a:r>
              <a:rPr lang="en-US" b="0" i="0" dirty="0">
                <a:solidFill>
                  <a:srgbClr val="262626"/>
                </a:solidFill>
                <a:effectLst/>
                <a:latin typeface="Open Sans" panose="020B0606030504020204" pitchFamily="34" charset="0"/>
              </a:rPr>
              <a:t>This is the simplest type of demand forecasting, because it doesn’t require you to use statistical methods or study economic trends. This approach assumes that this year’s sales will be approximately the same as last year’s sales.</a:t>
            </a:r>
          </a:p>
          <a:p>
            <a:pPr algn="l">
              <a:spcBef>
                <a:spcPts val="1500"/>
              </a:spcBef>
              <a:spcAft>
                <a:spcPts val="2100"/>
              </a:spcAft>
            </a:pPr>
            <a:r>
              <a:rPr lang="en-US" b="0" i="0" dirty="0">
                <a:solidFill>
                  <a:srgbClr val="262626"/>
                </a:solidFill>
                <a:effectLst/>
                <a:latin typeface="Open Sans" panose="020B0606030504020204" pitchFamily="34" charset="0"/>
              </a:rPr>
              <a:t>The passive forecasting model works well if you have solid sales data to build on. This model works best for businesses that prioritize stability over growth.</a:t>
            </a:r>
          </a:p>
        </p:txBody>
      </p:sp>
    </p:spTree>
    <p:extLst>
      <p:ext uri="{BB962C8B-B14F-4D97-AF65-F5344CB8AC3E}">
        <p14:creationId xmlns:p14="http://schemas.microsoft.com/office/powerpoint/2010/main" val="98321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55DB-E68F-A8BE-5783-AB7DCC7799C5}"/>
              </a:ext>
            </a:extLst>
          </p:cNvPr>
          <p:cNvSpPr>
            <a:spLocks noGrp="1"/>
          </p:cNvSpPr>
          <p:nvPr>
            <p:ph type="title"/>
          </p:nvPr>
        </p:nvSpPr>
        <p:spPr/>
        <p:txBody>
          <a:bodyPr/>
          <a:lstStyle/>
          <a:p>
            <a:r>
              <a:rPr lang="en-IN" b="1" i="0" dirty="0">
                <a:solidFill>
                  <a:srgbClr val="FFFF00"/>
                </a:solidFill>
                <a:effectLst/>
                <a:latin typeface="var(--wp--preset--font-family--montserrat)"/>
              </a:rPr>
              <a:t>2. Active demand forecasting</a:t>
            </a:r>
            <a:endParaRPr lang="en-IN" dirty="0">
              <a:solidFill>
                <a:srgbClr val="FFFF00"/>
              </a:solidFill>
            </a:endParaRPr>
          </a:p>
        </p:txBody>
      </p:sp>
      <p:sp>
        <p:nvSpPr>
          <p:cNvPr id="12" name="Content Placeholder 11">
            <a:extLst>
              <a:ext uri="{FF2B5EF4-FFF2-40B4-BE49-F238E27FC236}">
                <a16:creationId xmlns:a16="http://schemas.microsoft.com/office/drawing/2014/main" id="{9E5B8E85-DAD0-AF25-2823-6466825CDC75}"/>
              </a:ext>
            </a:extLst>
          </p:cNvPr>
          <p:cNvSpPr>
            <a:spLocks noGrp="1"/>
          </p:cNvSpPr>
          <p:nvPr>
            <p:ph idx="1"/>
          </p:nvPr>
        </p:nvSpPr>
        <p:spPr>
          <a:xfrm>
            <a:off x="493160" y="2603499"/>
            <a:ext cx="11137186" cy="3807575"/>
          </a:xfrm>
        </p:spPr>
        <p:txBody>
          <a:bodyPr>
            <a:normAutofit fontScale="92500" lnSpcReduction="10000"/>
          </a:bodyPr>
          <a:lstStyle/>
          <a:p>
            <a:r>
              <a:rPr lang="en-US" sz="2000" b="0" i="0" dirty="0">
                <a:solidFill>
                  <a:srgbClr val="262626"/>
                </a:solidFill>
                <a:effectLst/>
                <a:latin typeface="Open Sans" panose="020B0606030504020204" pitchFamily="34" charset="0"/>
              </a:rPr>
              <a:t>An </a:t>
            </a:r>
            <a:r>
              <a:rPr lang="en-US" sz="2000" b="1" i="0" dirty="0">
                <a:solidFill>
                  <a:srgbClr val="262626"/>
                </a:solidFill>
                <a:effectLst/>
                <a:latin typeface="Open Sans" panose="020B0606030504020204" pitchFamily="34" charset="0"/>
              </a:rPr>
              <a:t>active forecasting</a:t>
            </a:r>
            <a:r>
              <a:rPr lang="en-US" sz="2000" b="0" i="0" dirty="0">
                <a:solidFill>
                  <a:srgbClr val="262626"/>
                </a:solidFill>
                <a:effectLst/>
                <a:latin typeface="Open Sans" panose="020B0606030504020204" pitchFamily="34" charset="0"/>
              </a:rPr>
              <a:t> model takes into consideration your market research, marketing campaigns, and expansion plans.</a:t>
            </a:r>
          </a:p>
          <a:p>
            <a:r>
              <a:rPr lang="en-US" sz="2000" b="0" i="0" dirty="0">
                <a:solidFill>
                  <a:srgbClr val="262626"/>
                </a:solidFill>
                <a:effectLst/>
                <a:latin typeface="Open Sans" panose="020B0606030504020204" pitchFamily="34" charset="0"/>
              </a:rPr>
              <a:t>If your business is in a growth phase or if you’re just starting out, active demand forecasting is a good choice to help you make informed decisions. </a:t>
            </a:r>
            <a:endParaRPr lang="en-US" sz="2000" dirty="0">
              <a:solidFill>
                <a:srgbClr val="262626"/>
              </a:solidFill>
              <a:latin typeface="Open Sans" panose="020B0606030504020204" pitchFamily="34" charset="0"/>
            </a:endParaRPr>
          </a:p>
          <a:p>
            <a:r>
              <a:rPr lang="en-US" sz="2000" b="0" i="0" dirty="0">
                <a:solidFill>
                  <a:srgbClr val="262626"/>
                </a:solidFill>
                <a:effectLst/>
                <a:latin typeface="Open Sans" panose="020B0606030504020204" pitchFamily="34" charset="0"/>
              </a:rPr>
              <a:t>Active projections often consider external factors, such as: </a:t>
            </a:r>
          </a:p>
          <a:p>
            <a:pPr lvl="1">
              <a:buFont typeface="Arial" panose="020B0604020202020204" pitchFamily="34" charset="0"/>
              <a:buChar char="•"/>
            </a:pPr>
            <a:r>
              <a:rPr lang="en-IN" sz="1800" b="0" i="0" dirty="0">
                <a:solidFill>
                  <a:srgbClr val="262626"/>
                </a:solidFill>
                <a:effectLst/>
                <a:latin typeface="Open Sans" panose="020B0606030504020204" pitchFamily="34" charset="0"/>
              </a:rPr>
              <a:t>Economic outlook</a:t>
            </a:r>
            <a:endParaRPr lang="en-US" sz="1800" dirty="0">
              <a:solidFill>
                <a:srgbClr val="262626"/>
              </a:solidFill>
              <a:latin typeface="Open Sans" panose="020B0606030504020204" pitchFamily="34" charset="0"/>
            </a:endParaRPr>
          </a:p>
          <a:p>
            <a:pPr lvl="1">
              <a:buFont typeface="Arial" panose="020B0604020202020204" pitchFamily="34" charset="0"/>
              <a:buChar char="•"/>
            </a:pPr>
            <a:r>
              <a:rPr lang="en-US" sz="1800" b="0" i="0" dirty="0">
                <a:solidFill>
                  <a:srgbClr val="262626"/>
                </a:solidFill>
                <a:effectLst/>
                <a:latin typeface="Open Sans" panose="020B0606030504020204" pitchFamily="34" charset="0"/>
              </a:rPr>
              <a:t>Growth projections for your market sector</a:t>
            </a:r>
          </a:p>
          <a:p>
            <a:pPr lvl="1">
              <a:spcBef>
                <a:spcPts val="1125"/>
              </a:spcBef>
              <a:spcAft>
                <a:spcPts val="1125"/>
              </a:spcAft>
              <a:buFont typeface="Arial" panose="020B0604020202020204" pitchFamily="34" charset="0"/>
              <a:buChar char="•"/>
            </a:pPr>
            <a:r>
              <a:rPr lang="en-US" sz="1800" b="0" i="0" dirty="0">
                <a:solidFill>
                  <a:srgbClr val="262626"/>
                </a:solidFill>
                <a:effectLst/>
                <a:latin typeface="Open Sans" panose="020B0606030504020204" pitchFamily="34" charset="0"/>
              </a:rPr>
              <a:t>Projected cost savings from supply chain differences</a:t>
            </a:r>
          </a:p>
          <a:p>
            <a:r>
              <a:rPr lang="en-US" sz="2000" b="0" i="0" dirty="0">
                <a:solidFill>
                  <a:srgbClr val="262626"/>
                </a:solidFill>
                <a:effectLst/>
                <a:latin typeface="Open Sans" panose="020B0606030504020204" pitchFamily="34" charset="0"/>
              </a:rPr>
              <a:t>Startups that have less historical data to draw on will need to base their assumptions on external data.</a:t>
            </a:r>
            <a:br>
              <a:rPr lang="en-US" sz="2000" dirty="0"/>
            </a:br>
            <a:endParaRPr lang="en-IN" sz="2000" dirty="0"/>
          </a:p>
        </p:txBody>
      </p:sp>
    </p:spTree>
    <p:extLst>
      <p:ext uri="{BB962C8B-B14F-4D97-AF65-F5344CB8AC3E}">
        <p14:creationId xmlns:p14="http://schemas.microsoft.com/office/powerpoint/2010/main" val="366892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87A3-3F6E-AE8D-D573-086F3ADDA6A5}"/>
              </a:ext>
            </a:extLst>
          </p:cNvPr>
          <p:cNvSpPr>
            <a:spLocks noGrp="1"/>
          </p:cNvSpPr>
          <p:nvPr>
            <p:ph type="title"/>
          </p:nvPr>
        </p:nvSpPr>
        <p:spPr/>
        <p:txBody>
          <a:bodyPr/>
          <a:lstStyle/>
          <a:p>
            <a:r>
              <a:rPr lang="en-IN" b="1" i="0" dirty="0">
                <a:solidFill>
                  <a:srgbClr val="FFFF00"/>
                </a:solidFill>
                <a:effectLst/>
                <a:latin typeface="var(--wp--preset--font-family--montserrat)"/>
              </a:rPr>
              <a:t>3.Short-term projections</a:t>
            </a:r>
            <a:endParaRPr lang="en-IN" dirty="0">
              <a:solidFill>
                <a:srgbClr val="FFFF00"/>
              </a:solidFill>
            </a:endParaRPr>
          </a:p>
        </p:txBody>
      </p:sp>
      <p:sp>
        <p:nvSpPr>
          <p:cNvPr id="3" name="Content Placeholder 2">
            <a:extLst>
              <a:ext uri="{FF2B5EF4-FFF2-40B4-BE49-F238E27FC236}">
                <a16:creationId xmlns:a16="http://schemas.microsoft.com/office/drawing/2014/main" id="{D2F6CEFD-3746-A722-8442-FE20864991C6}"/>
              </a:ext>
            </a:extLst>
          </p:cNvPr>
          <p:cNvSpPr>
            <a:spLocks noGrp="1"/>
          </p:cNvSpPr>
          <p:nvPr>
            <p:ph idx="1"/>
          </p:nvPr>
        </p:nvSpPr>
        <p:spPr/>
        <p:txBody>
          <a:bodyPr>
            <a:normAutofit lnSpcReduction="10000"/>
          </a:bodyPr>
          <a:lstStyle/>
          <a:p>
            <a:r>
              <a:rPr lang="en-US" b="1" i="0" dirty="0">
                <a:solidFill>
                  <a:srgbClr val="262626"/>
                </a:solidFill>
                <a:effectLst/>
                <a:latin typeface="Open Sans" panose="020B0606030504020204" pitchFamily="34" charset="0"/>
              </a:rPr>
              <a:t>Short-term demand forecasting</a:t>
            </a:r>
            <a:r>
              <a:rPr lang="en-US" b="0" i="0" dirty="0">
                <a:solidFill>
                  <a:srgbClr val="262626"/>
                </a:solidFill>
                <a:effectLst/>
                <a:latin typeface="Open Sans" panose="020B0606030504020204" pitchFamily="34" charset="0"/>
              </a:rPr>
              <a:t> only looks at the next three to 12 months.</a:t>
            </a:r>
          </a:p>
          <a:p>
            <a:pPr algn="l">
              <a:spcBef>
                <a:spcPts val="1500"/>
              </a:spcBef>
              <a:spcAft>
                <a:spcPts val="2100"/>
              </a:spcAft>
            </a:pPr>
            <a:r>
              <a:rPr lang="en-US" b="0" i="0" dirty="0">
                <a:solidFill>
                  <a:srgbClr val="262626"/>
                </a:solidFill>
                <a:effectLst/>
                <a:latin typeface="Open Sans" panose="020B0606030504020204" pitchFamily="34" charset="0"/>
              </a:rPr>
              <a:t>This type of demand forecasting is useful for managing your just-in-time supply chain. Looking at short-term demand allows you to adjust your projections based on real-time sales data and respond quickly to changes in customer demand.</a:t>
            </a:r>
          </a:p>
          <a:p>
            <a:pPr algn="l">
              <a:spcBef>
                <a:spcPts val="1500"/>
              </a:spcBef>
              <a:spcAft>
                <a:spcPts val="2100"/>
              </a:spcAft>
            </a:pPr>
            <a:r>
              <a:rPr lang="en-US" b="0" i="0" dirty="0">
                <a:solidFill>
                  <a:srgbClr val="262626"/>
                </a:solidFill>
                <a:effectLst/>
                <a:latin typeface="Open Sans" panose="020B0606030504020204" pitchFamily="34" charset="0"/>
              </a:rPr>
              <a:t>If you run a product lineup that changes frequently, understanding short-term demand is important. For most businesses, however, a short-term forecast is just one piece of a larger puzzle. You’ll probably want to look further out with medium- or long-term demand forecasting.</a:t>
            </a:r>
          </a:p>
          <a:p>
            <a:endParaRPr lang="en-IN" dirty="0"/>
          </a:p>
        </p:txBody>
      </p:sp>
    </p:spTree>
    <p:extLst>
      <p:ext uri="{BB962C8B-B14F-4D97-AF65-F5344CB8AC3E}">
        <p14:creationId xmlns:p14="http://schemas.microsoft.com/office/powerpoint/2010/main" val="1219878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29</TotalTime>
  <Words>1854</Words>
  <Application>Microsoft Office PowerPoint</Application>
  <PresentationFormat>Widescreen</PresentationFormat>
  <Paragraphs>96</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Century Gothic</vt:lpstr>
      <vt:lpstr>Open Sans</vt:lpstr>
      <vt:lpstr>var(--wp--preset--font-family--montserrat)</vt:lpstr>
      <vt:lpstr>var(--wp--preset--font-family--open-sans)</vt:lpstr>
      <vt:lpstr>Wingdings</vt:lpstr>
      <vt:lpstr>Wingdings 3</vt:lpstr>
      <vt:lpstr>Ion Boardroom</vt:lpstr>
      <vt:lpstr>Demand Forecasting in Supply Chain Planning</vt:lpstr>
      <vt:lpstr>What is Demand Forecasting?</vt:lpstr>
      <vt:lpstr>Why is Demand Forecasting Essential in Supply Chain Planning?</vt:lpstr>
      <vt:lpstr>Objectives of Demand Forecasting</vt:lpstr>
      <vt:lpstr>Importance in Supply Chain</vt:lpstr>
      <vt:lpstr>PowerPoint Presentation</vt:lpstr>
      <vt:lpstr>1. Passive demand forecasting</vt:lpstr>
      <vt:lpstr>2. Active demand forecasting</vt:lpstr>
      <vt:lpstr>3.Short-term projections</vt:lpstr>
      <vt:lpstr>4. Long-term projections</vt:lpstr>
      <vt:lpstr>5. External macro forecasting</vt:lpstr>
      <vt:lpstr>6. Internal business forecasting</vt:lpstr>
      <vt:lpstr>PowerPoint Presentation</vt:lpstr>
      <vt:lpstr>1. Trend projection</vt:lpstr>
      <vt:lpstr>2. Market research</vt:lpstr>
      <vt:lpstr>3. Sales force composite</vt:lpstr>
      <vt:lpstr>4. The Delphi method</vt:lpstr>
      <vt:lpstr>5. Econometric</vt:lpstr>
      <vt:lpstr>PowerPoint Presentation</vt:lpstr>
      <vt:lpstr>Benefits</vt:lpstr>
      <vt:lpstr>Benefits</vt:lpstr>
      <vt:lpstr>Benefits</vt:lpstr>
      <vt:lpstr>Issues with demand forecasting</vt:lpstr>
      <vt:lpstr>Issues Explained</vt:lpstr>
      <vt:lpstr>Demand forecasting best practices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ARMAAN SALIK .</dc:creator>
  <cp:lastModifiedBy>ARMAAN SALIK .</cp:lastModifiedBy>
  <cp:revision>6</cp:revision>
  <dcterms:created xsi:type="dcterms:W3CDTF">2024-12-10T02:40:20Z</dcterms:created>
  <dcterms:modified xsi:type="dcterms:W3CDTF">2024-12-11T14:58:09Z</dcterms:modified>
</cp:coreProperties>
</file>