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57" r:id="rId4"/>
    <p:sldId id="272" r:id="rId5"/>
    <p:sldId id="258" r:id="rId6"/>
    <p:sldId id="261" r:id="rId7"/>
    <p:sldId id="262" r:id="rId8"/>
    <p:sldId id="263" r:id="rId9"/>
    <p:sldId id="264" r:id="rId10"/>
    <p:sldId id="259"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6DFF08F-DC6B-4601-B491-B0F83F6DD2DA}" type="datetimeFigureOut">
              <a:rPr lang="en-US" dirty="0"/>
              <a:pPr/>
              <a:t>1/7/2025</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1"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Job Analysis, Job Description And Job </a:t>
            </a:r>
            <a:r>
              <a:rPr lang="en-US" b="1" dirty="0" smtClean="0"/>
              <a:t>Specification</a:t>
            </a:r>
            <a:endParaRPr lang="en-IN" dirty="0"/>
          </a:p>
        </p:txBody>
      </p:sp>
      <p:sp>
        <p:nvSpPr>
          <p:cNvPr id="3" name="Subtitle 2"/>
          <p:cNvSpPr>
            <a:spLocks noGrp="1"/>
          </p:cNvSpPr>
          <p:nvPr>
            <p:ph type="subTitle" idx="1"/>
          </p:nvPr>
        </p:nvSpPr>
        <p:spPr/>
        <p:txBody>
          <a:bodyPr>
            <a:normAutofit/>
          </a:bodyPr>
          <a:lstStyle/>
          <a:p>
            <a:r>
              <a:rPr lang="en-US" sz="2000" dirty="0" err="1" smtClean="0"/>
              <a:t>Armaan</a:t>
            </a:r>
            <a:r>
              <a:rPr lang="en-US" sz="2000" dirty="0" smtClean="0"/>
              <a:t> </a:t>
            </a:r>
            <a:r>
              <a:rPr lang="en-US" sz="2000" dirty="0" err="1" smtClean="0"/>
              <a:t>Salik</a:t>
            </a:r>
            <a:r>
              <a:rPr lang="en-US" sz="2000" dirty="0" smtClean="0"/>
              <a:t> J</a:t>
            </a:r>
            <a:br>
              <a:rPr lang="en-US" sz="2000" dirty="0" smtClean="0"/>
            </a:br>
            <a:r>
              <a:rPr lang="en-US" sz="2000" dirty="0" smtClean="0"/>
              <a:t>Assistant Professor</a:t>
            </a:r>
            <a:br>
              <a:rPr lang="en-US" sz="2000" dirty="0" smtClean="0"/>
            </a:br>
            <a:r>
              <a:rPr lang="en-US" sz="2000" dirty="0" smtClean="0"/>
              <a:t>Jamal Institute of Management</a:t>
            </a:r>
            <a:endParaRPr lang="en-IN" sz="2000" dirty="0"/>
          </a:p>
        </p:txBody>
      </p:sp>
    </p:spTree>
    <p:extLst>
      <p:ext uri="{BB962C8B-B14F-4D97-AF65-F5344CB8AC3E}">
        <p14:creationId xmlns:p14="http://schemas.microsoft.com/office/powerpoint/2010/main" val="2755411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ob Analysis: A Practical Guide [FREE Templates] - AIH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00219" y="590203"/>
            <a:ext cx="9023693" cy="5992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130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Job Description</a:t>
            </a:r>
          </a:p>
        </p:txBody>
      </p:sp>
      <p:sp>
        <p:nvSpPr>
          <p:cNvPr id="3" name="Content Placeholder 2"/>
          <p:cNvSpPr>
            <a:spLocks noGrp="1"/>
          </p:cNvSpPr>
          <p:nvPr>
            <p:ph idx="1"/>
          </p:nvPr>
        </p:nvSpPr>
        <p:spPr>
          <a:xfrm>
            <a:off x="1024128" y="1870364"/>
            <a:ext cx="10530563" cy="4438996"/>
          </a:xfrm>
        </p:spPr>
        <p:txBody>
          <a:bodyPr>
            <a:normAutofit/>
          </a:bodyPr>
          <a:lstStyle/>
          <a:p>
            <a:pPr algn="just">
              <a:lnSpc>
                <a:spcPct val="150000"/>
              </a:lnSpc>
            </a:pPr>
            <a:r>
              <a:rPr lang="en-US" dirty="0" err="1"/>
              <a:t>Flippo</a:t>
            </a:r>
            <a:r>
              <a:rPr lang="en-US" dirty="0"/>
              <a:t> has Defined Job Description as, “A job description is an organized, factual statement of duties and responsibilities of a specific job. In brief, it should tell what is to be done. How it is done why. It is a standard of function, in that defines the appropriate and authorized content of a job. </a:t>
            </a:r>
            <a:endParaRPr lang="en-US" dirty="0" smtClean="0"/>
          </a:p>
          <a:p>
            <a:pPr algn="just">
              <a:lnSpc>
                <a:spcPct val="150000"/>
              </a:lnSpc>
            </a:pPr>
            <a:r>
              <a:rPr lang="en-US" dirty="0" smtClean="0"/>
              <a:t>According </a:t>
            </a:r>
            <a:r>
              <a:rPr lang="en-US" dirty="0"/>
              <a:t>to </a:t>
            </a:r>
            <a:r>
              <a:rPr lang="en-US" dirty="0" err="1"/>
              <a:t>Pigors</a:t>
            </a:r>
            <a:r>
              <a:rPr lang="en-US" dirty="0"/>
              <a:t> and </a:t>
            </a:r>
            <a:r>
              <a:rPr lang="en-US" dirty="0" err="1"/>
              <a:t>Myres</a:t>
            </a:r>
            <a:r>
              <a:rPr lang="en-US" dirty="0"/>
              <a:t>, “Job description is a pertinent picture (in writing) of the organizational relationships, responsibilities and specific duties that constitutes a given job or position. It defines a scope of responsibility and continuing work assignments that are sufficiently different form that of other jobs to warrant a specific title.”</a:t>
            </a:r>
            <a:endParaRPr lang="en-IN" dirty="0"/>
          </a:p>
        </p:txBody>
      </p:sp>
    </p:spTree>
    <p:extLst>
      <p:ext uri="{BB962C8B-B14F-4D97-AF65-F5344CB8AC3E}">
        <p14:creationId xmlns:p14="http://schemas.microsoft.com/office/powerpoint/2010/main" val="3261582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Writing Job Description</a:t>
            </a:r>
          </a:p>
        </p:txBody>
      </p:sp>
      <p:sp>
        <p:nvSpPr>
          <p:cNvPr id="3" name="Content Placeholder 2"/>
          <p:cNvSpPr>
            <a:spLocks noGrp="1"/>
          </p:cNvSpPr>
          <p:nvPr>
            <p:ph idx="1"/>
          </p:nvPr>
        </p:nvSpPr>
        <p:spPr>
          <a:xfrm>
            <a:off x="1024128" y="2003368"/>
            <a:ext cx="10613690" cy="4854632"/>
          </a:xfrm>
        </p:spPr>
        <p:txBody>
          <a:bodyPr>
            <a:normAutofit/>
          </a:bodyPr>
          <a:lstStyle/>
          <a:p>
            <a:r>
              <a:rPr lang="en-US" b="1" dirty="0"/>
              <a:t>1. Job Identification: </a:t>
            </a:r>
            <a:r>
              <a:rPr lang="en-US" dirty="0"/>
              <a:t>It includes the job title, alterative title, department, division, plant and code number of the job. The job title identifies and designates the job properly, the department, division, etc., indicate the name of the department where it is situated – whether it is the maintenance department, mechanical shop etc. Location gives the name of the place. This portion of job description gives answer to two important questions: to what higher level job is this job accountable. And who is supervised directly? </a:t>
            </a:r>
            <a:endParaRPr lang="en-US" dirty="0" smtClean="0"/>
          </a:p>
          <a:p>
            <a:r>
              <a:rPr lang="en-US" b="1" dirty="0" smtClean="0"/>
              <a:t>2</a:t>
            </a:r>
            <a:r>
              <a:rPr lang="en-US" b="1" dirty="0"/>
              <a:t>. Job Summary: </a:t>
            </a:r>
            <a:r>
              <a:rPr lang="en-US" dirty="0"/>
              <a:t>Job summary describes the contents of the jobs in terms of activities or tasks performed. Job summary should clear the nature of the job. Primary, secondary and other duties to be performed on the job should clearly be indicated separately. </a:t>
            </a:r>
            <a:endParaRPr lang="en-US" dirty="0" smtClean="0"/>
          </a:p>
          <a:p>
            <a:r>
              <a:rPr lang="en-US" b="1" dirty="0" smtClean="0"/>
              <a:t>3</a:t>
            </a:r>
            <a:r>
              <a:rPr lang="en-US" b="1" dirty="0"/>
              <a:t>. Duties and Responsibilities: </a:t>
            </a:r>
            <a:r>
              <a:rPr lang="en-US" dirty="0"/>
              <a:t>This is the most important phase of job description and should be prepared very carefully. It describes the duties to be performed along with frequency of each major duty. Responsibilities concerning custody of money, supervision and training of staff etc. are also described in this part.</a:t>
            </a:r>
            <a:endParaRPr lang="en-IN" dirty="0"/>
          </a:p>
        </p:txBody>
      </p:sp>
    </p:spTree>
    <p:extLst>
      <p:ext uri="{BB962C8B-B14F-4D97-AF65-F5344CB8AC3E}">
        <p14:creationId xmlns:p14="http://schemas.microsoft.com/office/powerpoint/2010/main" val="4005457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Writing Job Description</a:t>
            </a:r>
          </a:p>
        </p:txBody>
      </p:sp>
      <p:sp>
        <p:nvSpPr>
          <p:cNvPr id="3" name="Content Placeholder 2"/>
          <p:cNvSpPr>
            <a:spLocks noGrp="1"/>
          </p:cNvSpPr>
          <p:nvPr>
            <p:ph idx="1"/>
          </p:nvPr>
        </p:nvSpPr>
        <p:spPr/>
        <p:txBody>
          <a:bodyPr>
            <a:normAutofit fontScale="92500" lnSpcReduction="10000"/>
          </a:bodyPr>
          <a:lstStyle/>
          <a:p>
            <a:r>
              <a:rPr lang="en-US" b="1" dirty="0"/>
              <a:t>4. Supervision: </a:t>
            </a:r>
            <a:r>
              <a:rPr lang="en-US" dirty="0"/>
              <a:t>Under it is given number of persons to be supervised along with their job titles, and the extent of supervision involved –general, intermediate or close supervision. </a:t>
            </a:r>
            <a:endParaRPr lang="en-US" dirty="0" smtClean="0"/>
          </a:p>
          <a:p>
            <a:r>
              <a:rPr lang="en-US" b="1" dirty="0" smtClean="0"/>
              <a:t>5</a:t>
            </a:r>
            <a:r>
              <a:rPr lang="en-US" b="1" dirty="0"/>
              <a:t>. Relation to Other Jobs: </a:t>
            </a:r>
            <a:r>
              <a:rPr lang="en-US" dirty="0"/>
              <a:t>It describes the vertical and horizontal relationships of work flow. It also indicates to whom the jobholder will report and who will report to him. It gives an idea of channels of promotion. </a:t>
            </a:r>
            <a:endParaRPr lang="en-US" dirty="0" smtClean="0"/>
          </a:p>
          <a:p>
            <a:r>
              <a:rPr lang="en-US" b="1" dirty="0" smtClean="0"/>
              <a:t>6</a:t>
            </a:r>
            <a:r>
              <a:rPr lang="en-US" b="1" dirty="0"/>
              <a:t>. Machine, tools and equipment </a:t>
            </a:r>
            <a:r>
              <a:rPr lang="en-US" dirty="0"/>
              <a:t>define each major type or trade name of the machines and tools and the raw materials used. </a:t>
            </a:r>
            <a:endParaRPr lang="en-US" dirty="0" smtClean="0"/>
          </a:p>
          <a:p>
            <a:r>
              <a:rPr lang="en-US" b="1" dirty="0" smtClean="0"/>
              <a:t>7</a:t>
            </a:r>
            <a:r>
              <a:rPr lang="en-US" b="1" dirty="0"/>
              <a:t>. Working Conditions: </a:t>
            </a:r>
            <a:r>
              <a:rPr lang="en-US" dirty="0"/>
              <a:t>The working environment in terms of heat, light, noise, dust and fumes </a:t>
            </a:r>
            <a:r>
              <a:rPr lang="en-US" dirty="0" err="1"/>
              <a:t>etc</a:t>
            </a:r>
            <a:r>
              <a:rPr lang="en-US" dirty="0"/>
              <a:t>, the job hazards and possibility of their occurrence and working conditions should also be described. It will be helpful in job evaluation. </a:t>
            </a:r>
            <a:endParaRPr lang="en-US" dirty="0" smtClean="0"/>
          </a:p>
          <a:p>
            <a:r>
              <a:rPr lang="en-US" b="1" dirty="0" smtClean="0"/>
              <a:t>8</a:t>
            </a:r>
            <a:r>
              <a:rPr lang="en-US" b="1" dirty="0"/>
              <a:t>. Social Environment: </a:t>
            </a:r>
            <a:r>
              <a:rPr lang="en-US" dirty="0"/>
              <a:t>It specifies the social conditions under which the work will be performed. In this part the size of work group, interpersonal interactions required to perform the job and development facilities are mentioned</a:t>
            </a:r>
            <a:endParaRPr lang="en-IN" dirty="0"/>
          </a:p>
        </p:txBody>
      </p:sp>
    </p:spTree>
    <p:extLst>
      <p:ext uri="{BB962C8B-B14F-4D97-AF65-F5344CB8AC3E}">
        <p14:creationId xmlns:p14="http://schemas.microsoft.com/office/powerpoint/2010/main" val="2226333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Job Specification</a:t>
            </a:r>
          </a:p>
        </p:txBody>
      </p:sp>
      <p:sp>
        <p:nvSpPr>
          <p:cNvPr id="3" name="Content Placeholder 2"/>
          <p:cNvSpPr>
            <a:spLocks noGrp="1"/>
          </p:cNvSpPr>
          <p:nvPr>
            <p:ph idx="1"/>
          </p:nvPr>
        </p:nvSpPr>
        <p:spPr>
          <a:xfrm>
            <a:off x="1024128" y="2286000"/>
            <a:ext cx="10638628" cy="4023360"/>
          </a:xfrm>
        </p:spPr>
        <p:txBody>
          <a:bodyPr>
            <a:normAutofit lnSpcReduction="10000"/>
          </a:bodyPr>
          <a:lstStyle/>
          <a:p>
            <a:pPr algn="just">
              <a:lnSpc>
                <a:spcPct val="150000"/>
              </a:lnSpc>
            </a:pPr>
            <a:r>
              <a:rPr lang="en-US" sz="2400" dirty="0"/>
              <a:t>According to Dale Yoder, “The job specification, as such a summary properly described is thus a specialized job description, emphasizing personnel requirement and designed especially to facilitate selection and placement.” </a:t>
            </a:r>
          </a:p>
          <a:p>
            <a:pPr algn="just">
              <a:lnSpc>
                <a:spcPct val="150000"/>
              </a:lnSpc>
            </a:pPr>
            <a:r>
              <a:rPr lang="en-US" sz="2400" dirty="0" err="1"/>
              <a:t>Flippo</a:t>
            </a:r>
            <a:r>
              <a:rPr lang="en-US" sz="2400" dirty="0"/>
              <a:t> has defined job specification as, “Job specification is a statement of the minimum acceptable human qualities necessary to perform a job </a:t>
            </a:r>
            <a:r>
              <a:rPr lang="en-US" sz="2400" dirty="0" smtClean="0"/>
              <a:t>properly. It </a:t>
            </a:r>
            <a:r>
              <a:rPr lang="en-US" sz="2400" dirty="0"/>
              <a:t>is a standard of personnel and designates the qualities required for acceptable performance.” </a:t>
            </a:r>
            <a:endParaRPr lang="en-IN" sz="2400" dirty="0"/>
          </a:p>
        </p:txBody>
      </p:sp>
    </p:spTree>
    <p:extLst>
      <p:ext uri="{BB962C8B-B14F-4D97-AF65-F5344CB8AC3E}">
        <p14:creationId xmlns:p14="http://schemas.microsoft.com/office/powerpoint/2010/main" val="1375940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Job Specification should include: </a:t>
            </a:r>
            <a:endParaRPr lang="en-IN" dirty="0"/>
          </a:p>
        </p:txBody>
      </p:sp>
      <p:sp>
        <p:nvSpPr>
          <p:cNvPr id="3" name="Content Placeholder 2"/>
          <p:cNvSpPr>
            <a:spLocks noGrp="1"/>
          </p:cNvSpPr>
          <p:nvPr>
            <p:ph idx="1"/>
          </p:nvPr>
        </p:nvSpPr>
        <p:spPr>
          <a:xfrm>
            <a:off x="1024128" y="1886989"/>
            <a:ext cx="10331057" cy="4754879"/>
          </a:xfrm>
        </p:spPr>
        <p:txBody>
          <a:bodyPr>
            <a:normAutofit fontScale="92500"/>
          </a:bodyPr>
          <a:lstStyle/>
          <a:p>
            <a:pPr>
              <a:lnSpc>
                <a:spcPct val="150000"/>
              </a:lnSpc>
            </a:pPr>
            <a:r>
              <a:rPr lang="en-US" dirty="0"/>
              <a:t>(</a:t>
            </a:r>
            <a:r>
              <a:rPr lang="en-US" dirty="0" err="1"/>
              <a:t>i</a:t>
            </a:r>
            <a:r>
              <a:rPr lang="en-US" dirty="0"/>
              <a:t>) Physical characteristics, which include health, strength, endurance, age, height, weight, vision, voice, eye, hand and foot co-ordination, motor co-ordination, and </a:t>
            </a:r>
            <a:r>
              <a:rPr lang="en-US" dirty="0" err="1"/>
              <a:t>colour</a:t>
            </a:r>
            <a:r>
              <a:rPr lang="en-US" dirty="0"/>
              <a:t> discrimination. </a:t>
            </a:r>
            <a:endParaRPr lang="en-US" dirty="0" smtClean="0"/>
          </a:p>
          <a:p>
            <a:pPr>
              <a:lnSpc>
                <a:spcPct val="150000"/>
              </a:lnSpc>
            </a:pPr>
            <a:r>
              <a:rPr lang="en-US" dirty="0" smtClean="0"/>
              <a:t>(</a:t>
            </a:r>
            <a:r>
              <a:rPr lang="en-US" dirty="0"/>
              <a:t>ii) Psychological and social characteristics such as emotional stability, flexibility, decision making ability, analytical view, mental ability, pleasing manners, initiative, conversational ability etc. </a:t>
            </a:r>
            <a:endParaRPr lang="en-US" dirty="0" smtClean="0"/>
          </a:p>
          <a:p>
            <a:pPr>
              <a:lnSpc>
                <a:spcPct val="150000"/>
              </a:lnSpc>
            </a:pPr>
            <a:r>
              <a:rPr lang="en-US" dirty="0" smtClean="0"/>
              <a:t>(</a:t>
            </a:r>
            <a:r>
              <a:rPr lang="en-US" dirty="0"/>
              <a:t>iii) Mental Characteristics such as general intelligence, memory, judgement, ability to concentrate, foresight etc. </a:t>
            </a:r>
            <a:endParaRPr lang="en-US" dirty="0" smtClean="0"/>
          </a:p>
          <a:p>
            <a:pPr>
              <a:lnSpc>
                <a:spcPct val="150000"/>
              </a:lnSpc>
            </a:pPr>
            <a:r>
              <a:rPr lang="en-US" dirty="0" smtClean="0"/>
              <a:t>(</a:t>
            </a:r>
            <a:r>
              <a:rPr lang="en-US" dirty="0"/>
              <a:t>iv) Personal Characteristics such as sex, education, family background, job experience, hobbies, extracurricular activities etc. </a:t>
            </a:r>
            <a:endParaRPr lang="en-IN" dirty="0"/>
          </a:p>
        </p:txBody>
      </p:sp>
    </p:spTree>
    <p:extLst>
      <p:ext uri="{BB962C8B-B14F-4D97-AF65-F5344CB8AC3E}">
        <p14:creationId xmlns:p14="http://schemas.microsoft.com/office/powerpoint/2010/main" val="1397369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 these characteristics must be classified into three </a:t>
            </a:r>
            <a:r>
              <a:rPr lang="en-US" dirty="0" smtClean="0"/>
              <a:t>categories</a:t>
            </a:r>
            <a:endParaRPr lang="en-IN" dirty="0"/>
          </a:p>
        </p:txBody>
      </p:sp>
      <p:sp>
        <p:nvSpPr>
          <p:cNvPr id="3" name="Content Placeholder 2"/>
          <p:cNvSpPr>
            <a:spLocks noGrp="1"/>
          </p:cNvSpPr>
          <p:nvPr>
            <p:ph idx="1"/>
          </p:nvPr>
        </p:nvSpPr>
        <p:spPr/>
        <p:txBody>
          <a:bodyPr>
            <a:normAutofit/>
          </a:bodyPr>
          <a:lstStyle/>
          <a:p>
            <a:pPr algn="just"/>
            <a:r>
              <a:rPr lang="en-US" sz="2800" dirty="0" smtClean="0"/>
              <a:t> Essential attributes which a person must possess. </a:t>
            </a:r>
          </a:p>
          <a:p>
            <a:pPr algn="just"/>
            <a:r>
              <a:rPr lang="en-US" sz="2800" dirty="0" smtClean="0"/>
              <a:t> </a:t>
            </a:r>
            <a:r>
              <a:rPr lang="en-US" sz="2800" dirty="0"/>
              <a:t>Desirable attributes which a person ought to posses. </a:t>
            </a:r>
            <a:endParaRPr lang="en-US" sz="2800" dirty="0" smtClean="0"/>
          </a:p>
          <a:p>
            <a:pPr algn="just"/>
            <a:r>
              <a:rPr lang="en-US" sz="2800" dirty="0" smtClean="0"/>
              <a:t> Contra </a:t>
            </a:r>
            <a:r>
              <a:rPr lang="en-US" sz="2800" dirty="0"/>
              <a:t>indicators which will become a handicap to successful job performance.</a:t>
            </a:r>
            <a:endParaRPr lang="en-IN" sz="2800" dirty="0"/>
          </a:p>
        </p:txBody>
      </p:sp>
    </p:spTree>
    <p:extLst>
      <p:ext uri="{BB962C8B-B14F-4D97-AF65-F5344CB8AC3E}">
        <p14:creationId xmlns:p14="http://schemas.microsoft.com/office/powerpoint/2010/main" val="22017394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IN" dirty="0"/>
          </a:p>
        </p:txBody>
      </p:sp>
      <p:sp>
        <p:nvSpPr>
          <p:cNvPr id="3" name="Content Placeholder 2"/>
          <p:cNvSpPr>
            <a:spLocks noGrp="1"/>
          </p:cNvSpPr>
          <p:nvPr>
            <p:ph idx="1"/>
          </p:nvPr>
        </p:nvSpPr>
        <p:spPr>
          <a:xfrm>
            <a:off x="1024128" y="1845424"/>
            <a:ext cx="10622003" cy="4921135"/>
          </a:xfrm>
        </p:spPr>
        <p:txBody>
          <a:bodyPr>
            <a:normAutofit fontScale="85000" lnSpcReduction="20000"/>
          </a:bodyPr>
          <a:lstStyle/>
          <a:p>
            <a:r>
              <a:rPr lang="en-US" dirty="0"/>
              <a:t>The purpose of an organization is to give each person a separate distinct job and to ensure that these jobs are coordinated in such a way that the organization accomplishes its goals. </a:t>
            </a:r>
            <a:endParaRPr lang="en-US" dirty="0" smtClean="0"/>
          </a:p>
          <a:p>
            <a:r>
              <a:rPr lang="en-US" dirty="0" smtClean="0"/>
              <a:t>Developing </a:t>
            </a:r>
            <a:r>
              <a:rPr lang="en-US" dirty="0"/>
              <a:t>an organization structure results in jobs that have to be staffed. </a:t>
            </a:r>
            <a:endParaRPr lang="en-US" dirty="0" smtClean="0"/>
          </a:p>
          <a:p>
            <a:r>
              <a:rPr lang="en-US" dirty="0" smtClean="0"/>
              <a:t>Job </a:t>
            </a:r>
            <a:r>
              <a:rPr lang="en-US" dirty="0"/>
              <a:t>analysis is the procedure through which you find </a:t>
            </a:r>
            <a:r>
              <a:rPr lang="en-US" dirty="0" smtClean="0"/>
              <a:t>out:</a:t>
            </a:r>
          </a:p>
          <a:p>
            <a:r>
              <a:rPr lang="en-US" dirty="0" smtClean="0"/>
              <a:t>(1</a:t>
            </a:r>
            <a:r>
              <a:rPr lang="en-US" dirty="0"/>
              <a:t>) what the job entails, and </a:t>
            </a:r>
            <a:endParaRPr lang="en-US" dirty="0" smtClean="0"/>
          </a:p>
          <a:p>
            <a:r>
              <a:rPr lang="en-US" dirty="0" smtClean="0"/>
              <a:t>(</a:t>
            </a:r>
            <a:r>
              <a:rPr lang="en-US" dirty="0"/>
              <a:t>2) what kinds of people should be hired for the job. </a:t>
            </a:r>
            <a:endParaRPr lang="en-US" dirty="0" smtClean="0"/>
          </a:p>
          <a:p>
            <a:r>
              <a:rPr lang="en-US" dirty="0" smtClean="0"/>
              <a:t>It </a:t>
            </a:r>
            <a:r>
              <a:rPr lang="en-US" dirty="0"/>
              <a:t>involves six steps: (1) determine the use of the job analysis information; (2) collection of background information; (3) selection of jobs for analysis; (4) collection of job analysis data; (5) processing the information; (6) preparing job descriptions and job classifications; and (7) developing job specifications. </a:t>
            </a:r>
          </a:p>
          <a:p>
            <a:r>
              <a:rPr lang="en-US" dirty="0" smtClean="0"/>
              <a:t>Techniques </a:t>
            </a:r>
            <a:r>
              <a:rPr lang="en-US" dirty="0"/>
              <a:t>of job analysis are – observation method, questionnaires, participant diary/logs, interview, critical incidents, technical conference method, and job performance. </a:t>
            </a:r>
          </a:p>
          <a:p>
            <a:r>
              <a:rPr lang="en-US" dirty="0" smtClean="0"/>
              <a:t>Job </a:t>
            </a:r>
            <a:r>
              <a:rPr lang="en-US" dirty="0"/>
              <a:t>description and job specification are products of job analysis. Job description should indicate: duties to be performed by the job holder and the manner he should complete the tasks. </a:t>
            </a:r>
            <a:endParaRPr lang="en-US" dirty="0" smtClean="0"/>
          </a:p>
          <a:p>
            <a:r>
              <a:rPr lang="en-US" dirty="0" smtClean="0"/>
              <a:t>Job </a:t>
            </a:r>
            <a:r>
              <a:rPr lang="en-US" dirty="0"/>
              <a:t>specification: answer the question “what human traits and experience are necessary to do the job. It portrays what kind of person to recruit and for what qualities that person should be tested”.</a:t>
            </a:r>
            <a:endParaRPr lang="en-IN" dirty="0"/>
          </a:p>
        </p:txBody>
      </p:sp>
    </p:spTree>
    <p:extLst>
      <p:ext uri="{BB962C8B-B14F-4D97-AF65-F5344CB8AC3E}">
        <p14:creationId xmlns:p14="http://schemas.microsoft.com/office/powerpoint/2010/main" val="308860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IN" dirty="0"/>
          </a:p>
        </p:txBody>
      </p:sp>
      <p:sp>
        <p:nvSpPr>
          <p:cNvPr id="3" name="Content Placeholder 2"/>
          <p:cNvSpPr>
            <a:spLocks noGrp="1"/>
          </p:cNvSpPr>
          <p:nvPr>
            <p:ph idx="1"/>
          </p:nvPr>
        </p:nvSpPr>
        <p:spPr>
          <a:xfrm>
            <a:off x="1024129" y="1745674"/>
            <a:ext cx="9720071" cy="4813068"/>
          </a:xfrm>
        </p:spPr>
        <p:txBody>
          <a:bodyPr>
            <a:normAutofit fontScale="92500" lnSpcReduction="10000"/>
          </a:bodyPr>
          <a:lstStyle/>
          <a:p>
            <a:pPr algn="just">
              <a:lnSpc>
                <a:spcPct val="150000"/>
              </a:lnSpc>
            </a:pPr>
            <a:r>
              <a:rPr lang="en-US" dirty="0"/>
              <a:t>According to Michael L. </a:t>
            </a:r>
            <a:r>
              <a:rPr lang="en-US" dirty="0" err="1"/>
              <a:t>Jucius</a:t>
            </a:r>
            <a:r>
              <a:rPr lang="en-US" dirty="0"/>
              <a:t>, “Job analysis refers to the process of studying the operations, duties and organizational aspects of jobs in order to derive specifications or as they called by some, job descriptions</a:t>
            </a:r>
            <a:r>
              <a:rPr lang="en-US" dirty="0" smtClean="0"/>
              <a:t>.”</a:t>
            </a:r>
          </a:p>
          <a:p>
            <a:pPr algn="just">
              <a:lnSpc>
                <a:spcPct val="150000"/>
              </a:lnSpc>
            </a:pPr>
            <a:r>
              <a:rPr lang="en-US" dirty="0"/>
              <a:t>According to </a:t>
            </a:r>
            <a:r>
              <a:rPr lang="en-US" dirty="0" err="1"/>
              <a:t>DeCenzo</a:t>
            </a:r>
            <a:r>
              <a:rPr lang="en-US" dirty="0"/>
              <a:t> and P. Robbins, “A job analysis is a systematic exploration of the activities within a job. It is a basic technical procedure, one that is used to define the duties, responsibilities, and accountabilities of a job.” </a:t>
            </a:r>
            <a:endParaRPr lang="en-US" dirty="0" smtClean="0"/>
          </a:p>
          <a:p>
            <a:pPr algn="just">
              <a:lnSpc>
                <a:spcPct val="150000"/>
              </a:lnSpc>
            </a:pPr>
            <a:r>
              <a:rPr lang="en-US" dirty="0" smtClean="0"/>
              <a:t>According </a:t>
            </a:r>
            <a:r>
              <a:rPr lang="en-US" dirty="0"/>
              <a:t>to Herbert G Herman “A job is a collection of tasks that can be performed by a single employee to contribute to the production of some product or service provided by the organization. Each job has certain ability requirements (as well as certain rewards) associated with it. Job analysis process used to identify these requirements.</a:t>
            </a:r>
            <a:endParaRPr lang="en-IN" dirty="0"/>
          </a:p>
        </p:txBody>
      </p:sp>
    </p:spTree>
    <p:extLst>
      <p:ext uri="{BB962C8B-B14F-4D97-AF65-F5344CB8AC3E}">
        <p14:creationId xmlns:p14="http://schemas.microsoft.com/office/powerpoint/2010/main" val="1932142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Job Analysis?</a:t>
            </a:r>
            <a:br>
              <a:rPr lang="en-US" b="1" dirty="0"/>
            </a:br>
            <a:endParaRPr lang="en-IN" dirty="0"/>
          </a:p>
        </p:txBody>
      </p:sp>
      <p:sp>
        <p:nvSpPr>
          <p:cNvPr id="3" name="Content Placeholder 2"/>
          <p:cNvSpPr>
            <a:spLocks noGrp="1"/>
          </p:cNvSpPr>
          <p:nvPr>
            <p:ph idx="1"/>
          </p:nvPr>
        </p:nvSpPr>
        <p:spPr>
          <a:xfrm>
            <a:off x="1024129" y="1695797"/>
            <a:ext cx="10622002" cy="4788130"/>
          </a:xfrm>
        </p:spPr>
        <p:txBody>
          <a:bodyPr>
            <a:normAutofit lnSpcReduction="10000"/>
          </a:bodyPr>
          <a:lstStyle/>
          <a:p>
            <a:pPr algn="just">
              <a:lnSpc>
                <a:spcPct val="150000"/>
              </a:lnSpc>
              <a:buClr>
                <a:schemeClr val="accent2">
                  <a:lumMod val="75000"/>
                </a:schemeClr>
              </a:buClr>
              <a:buFont typeface="Wingdings" panose="05000000000000000000" pitchFamily="2" charset="2"/>
              <a:buChar char="Ø"/>
            </a:pPr>
            <a:r>
              <a:rPr lang="en-US" sz="2800" dirty="0"/>
              <a:t>A job analysis is a series of activities that help to identify the different requirements for a particular position. </a:t>
            </a:r>
            <a:endParaRPr lang="en-US" sz="2800" dirty="0" smtClean="0"/>
          </a:p>
          <a:p>
            <a:pPr algn="just">
              <a:lnSpc>
                <a:spcPct val="150000"/>
              </a:lnSpc>
              <a:buClr>
                <a:schemeClr val="accent2">
                  <a:lumMod val="75000"/>
                </a:schemeClr>
              </a:buClr>
              <a:buFont typeface="Wingdings" panose="05000000000000000000" pitchFamily="2" charset="2"/>
              <a:buChar char="Ø"/>
            </a:pPr>
            <a:r>
              <a:rPr lang="en-US" sz="2800" dirty="0" smtClean="0"/>
              <a:t>This </a:t>
            </a:r>
            <a:r>
              <a:rPr lang="en-US" sz="2800" dirty="0"/>
              <a:t>includes reviewing the tasks that people perform in a job, the tools they use and the methods they use to fulfil their duties. </a:t>
            </a:r>
            <a:endParaRPr lang="en-US" sz="2800" dirty="0" smtClean="0"/>
          </a:p>
          <a:p>
            <a:pPr algn="just">
              <a:lnSpc>
                <a:spcPct val="150000"/>
              </a:lnSpc>
              <a:buClr>
                <a:schemeClr val="accent2">
                  <a:lumMod val="75000"/>
                </a:schemeClr>
              </a:buClr>
              <a:buFont typeface="Wingdings" panose="05000000000000000000" pitchFamily="2" charset="2"/>
              <a:buChar char="Ø"/>
            </a:pPr>
            <a:r>
              <a:rPr lang="en-US" sz="2800" dirty="0" smtClean="0"/>
              <a:t>A </a:t>
            </a:r>
            <a:r>
              <a:rPr lang="en-US" sz="2800" dirty="0"/>
              <a:t>job analysis often produces a list of information and qualities about a particular role to help managers understand how they might meet the changing needs of a business</a:t>
            </a:r>
            <a:endParaRPr lang="en-IN" sz="2800" dirty="0"/>
          </a:p>
        </p:txBody>
      </p:sp>
    </p:spTree>
    <p:extLst>
      <p:ext uri="{BB962C8B-B14F-4D97-AF65-F5344CB8AC3E}">
        <p14:creationId xmlns:p14="http://schemas.microsoft.com/office/powerpoint/2010/main" val="1865383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Job Analysis: A Practical Guide [FREE Templates] - AIH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24663" y="663004"/>
            <a:ext cx="8707810" cy="5782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120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job analysis</a:t>
            </a:r>
            <a:endParaRPr lang="en-IN" dirty="0"/>
          </a:p>
        </p:txBody>
      </p:sp>
      <p:sp>
        <p:nvSpPr>
          <p:cNvPr id="3" name="Content Placeholder 2"/>
          <p:cNvSpPr>
            <a:spLocks noGrp="1"/>
          </p:cNvSpPr>
          <p:nvPr>
            <p:ph idx="1"/>
          </p:nvPr>
        </p:nvSpPr>
        <p:spPr>
          <a:xfrm>
            <a:off x="1024128" y="1820487"/>
            <a:ext cx="9720071" cy="4838007"/>
          </a:xfrm>
        </p:spPr>
        <p:txBody>
          <a:bodyPr>
            <a:normAutofit fontScale="92500" lnSpcReduction="10000"/>
          </a:bodyPr>
          <a:lstStyle/>
          <a:p>
            <a:pPr algn="just"/>
            <a:r>
              <a:rPr lang="en-US" b="1" dirty="0"/>
              <a:t>Identification:</a:t>
            </a:r>
            <a:r>
              <a:rPr lang="en-US" dirty="0"/>
              <a:t> These analyses often include basic job identification information, like job numbers and any company-specific codes associated with it.</a:t>
            </a:r>
          </a:p>
          <a:p>
            <a:pPr algn="just"/>
            <a:r>
              <a:rPr lang="en-US" b="1" dirty="0"/>
              <a:t>Characteristics:</a:t>
            </a:r>
            <a:r>
              <a:rPr lang="en-US" dirty="0"/>
              <a:t> This includes the basic characteristics of a job, like where a candidate might work globally and their specific office location.</a:t>
            </a:r>
          </a:p>
          <a:p>
            <a:pPr algn="just"/>
            <a:r>
              <a:rPr lang="en-US" b="1" dirty="0"/>
              <a:t>Duties:</a:t>
            </a:r>
            <a:r>
              <a:rPr lang="en-US" dirty="0"/>
              <a:t> This includes the specific duties that an employee performs for a job. It often includes the tasks they complete towards reaching goals, like calling customers or creating marketing materials.</a:t>
            </a:r>
          </a:p>
          <a:p>
            <a:pPr algn="just"/>
            <a:r>
              <a:rPr lang="en-US" b="1" dirty="0"/>
              <a:t>Tools:</a:t>
            </a:r>
            <a:r>
              <a:rPr lang="en-US" dirty="0"/>
              <a:t> This includes the systems and tools an employee needs to complete their jobs. You might see physical equipment, like computers or software programs.</a:t>
            </a:r>
          </a:p>
          <a:p>
            <a:pPr algn="just"/>
            <a:r>
              <a:rPr lang="en-US" b="1" dirty="0"/>
              <a:t>Methods:</a:t>
            </a:r>
            <a:r>
              <a:rPr lang="en-US" dirty="0"/>
              <a:t> Methods include the processes and workflows that an employee follows to complete their tasks.</a:t>
            </a:r>
          </a:p>
          <a:p>
            <a:pPr algn="just"/>
            <a:r>
              <a:rPr lang="en-US" b="1" dirty="0"/>
              <a:t>Traits:</a:t>
            </a:r>
            <a:r>
              <a:rPr lang="en-US" dirty="0"/>
              <a:t> Traits are the skills and personality traits that an employee has that help them fulfil their duties.</a:t>
            </a:r>
          </a:p>
          <a:p>
            <a:pPr algn="just"/>
            <a:r>
              <a:rPr lang="en-US" b="1" dirty="0"/>
              <a:t>Relationships:</a:t>
            </a:r>
            <a:r>
              <a:rPr lang="en-US" dirty="0"/>
              <a:t> Relationships include how an employee might work with other people to complete their tasks. This can include managerial approval or collaboration with other teams</a:t>
            </a:r>
            <a:r>
              <a:rPr lang="en-US" dirty="0" smtClean="0"/>
              <a:t>.</a:t>
            </a:r>
            <a:endParaRPr lang="en-US" dirty="0"/>
          </a:p>
        </p:txBody>
      </p:sp>
    </p:spTree>
    <p:extLst>
      <p:ext uri="{BB962C8B-B14F-4D97-AF65-F5344CB8AC3E}">
        <p14:creationId xmlns:p14="http://schemas.microsoft.com/office/powerpoint/2010/main" val="3557570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Uses of Job Analysis</a:t>
            </a:r>
          </a:p>
        </p:txBody>
      </p:sp>
      <p:sp>
        <p:nvSpPr>
          <p:cNvPr id="3" name="Content Placeholder 2"/>
          <p:cNvSpPr>
            <a:spLocks noGrp="1"/>
          </p:cNvSpPr>
          <p:nvPr>
            <p:ph idx="1"/>
          </p:nvPr>
        </p:nvSpPr>
        <p:spPr>
          <a:xfrm>
            <a:off x="941001" y="1778924"/>
            <a:ext cx="10597065" cy="4887883"/>
          </a:xfrm>
        </p:spPr>
        <p:txBody>
          <a:bodyPr>
            <a:normAutofit lnSpcReduction="10000"/>
          </a:bodyPr>
          <a:lstStyle/>
          <a:p>
            <a:r>
              <a:rPr lang="en-US" dirty="0"/>
              <a:t>1. </a:t>
            </a:r>
            <a:r>
              <a:rPr lang="en-US" b="1" dirty="0"/>
              <a:t>Achievement of Goals</a:t>
            </a:r>
            <a:r>
              <a:rPr lang="en-US" dirty="0"/>
              <a:t>: Weather and Davis have stated, “Jobs are at the core of every organization’s productivity, if they are designed well and done right, the organization makes progress towards its objectives. Otherwise, productivity suffers, profits fall, and the organization is less able to meet the demands of society, customer, employees, and other with a stake in its success.” </a:t>
            </a:r>
            <a:endParaRPr lang="en-US" dirty="0" smtClean="0"/>
          </a:p>
          <a:p>
            <a:r>
              <a:rPr lang="en-US" dirty="0" smtClean="0"/>
              <a:t>2</a:t>
            </a:r>
            <a:r>
              <a:rPr lang="en-US" dirty="0"/>
              <a:t>. </a:t>
            </a:r>
            <a:r>
              <a:rPr lang="en-US" b="1" dirty="0"/>
              <a:t>Organizational Design: </a:t>
            </a:r>
            <a:r>
              <a:rPr lang="en-US" dirty="0"/>
              <a:t>Job analysis will be useful in classifying the jobs and the interrelationships among the jobs. On the basis of information obtained through job analysis, sound decisions regarding hierarchical positions and functional differentiation can be taken and this will improve operational efficiency. </a:t>
            </a:r>
            <a:endParaRPr lang="en-US" dirty="0" smtClean="0"/>
          </a:p>
          <a:p>
            <a:r>
              <a:rPr lang="en-US" dirty="0" smtClean="0"/>
              <a:t>3</a:t>
            </a:r>
            <a:r>
              <a:rPr lang="en-US" dirty="0"/>
              <a:t>. </a:t>
            </a:r>
            <a:r>
              <a:rPr lang="en-US" b="1" dirty="0"/>
              <a:t>Organization and Manpower Planning: </a:t>
            </a:r>
            <a:r>
              <a:rPr lang="en-US" dirty="0"/>
              <a:t>It is helpful in organization planning, for it defines </a:t>
            </a:r>
            <a:r>
              <a:rPr lang="en-US" dirty="0" err="1"/>
              <a:t>labour</a:t>
            </a:r>
            <a:r>
              <a:rPr lang="en-US" dirty="0"/>
              <a:t> in concrete terms and co-ordinates the activities of the work force, and clearly divides duties and responsibilities. </a:t>
            </a:r>
            <a:endParaRPr lang="en-US" dirty="0" smtClean="0"/>
          </a:p>
          <a:p>
            <a:r>
              <a:rPr lang="en-US" dirty="0" smtClean="0"/>
              <a:t>4</a:t>
            </a:r>
            <a:r>
              <a:rPr lang="en-US" dirty="0"/>
              <a:t>. </a:t>
            </a:r>
            <a:r>
              <a:rPr lang="en-US" b="1" dirty="0"/>
              <a:t>Recruitment and Selection: </a:t>
            </a:r>
            <a:r>
              <a:rPr lang="en-US" dirty="0"/>
              <a:t>Job analysis provides you with information on what the job entails and what human requirements are required to carry out these activities. This information is the basis on which you decide what sort of people to recruit and hire.</a:t>
            </a:r>
            <a:endParaRPr lang="en-IN" dirty="0"/>
          </a:p>
        </p:txBody>
      </p:sp>
    </p:spTree>
    <p:extLst>
      <p:ext uri="{BB962C8B-B14F-4D97-AF65-F5344CB8AC3E}">
        <p14:creationId xmlns:p14="http://schemas.microsoft.com/office/powerpoint/2010/main" val="426638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Uses of Job Analysis</a:t>
            </a:r>
          </a:p>
        </p:txBody>
      </p:sp>
      <p:sp>
        <p:nvSpPr>
          <p:cNvPr id="3" name="Content Placeholder 2"/>
          <p:cNvSpPr>
            <a:spLocks noGrp="1"/>
          </p:cNvSpPr>
          <p:nvPr>
            <p:ph idx="1"/>
          </p:nvPr>
        </p:nvSpPr>
        <p:spPr>
          <a:xfrm>
            <a:off x="1024128" y="1853738"/>
            <a:ext cx="10671879" cy="4455622"/>
          </a:xfrm>
        </p:spPr>
        <p:txBody>
          <a:bodyPr>
            <a:normAutofit/>
          </a:bodyPr>
          <a:lstStyle/>
          <a:p>
            <a:r>
              <a:rPr lang="en-US" b="1" dirty="0"/>
              <a:t>5. Placement and Orientation: </a:t>
            </a:r>
            <a:r>
              <a:rPr lang="en-US" dirty="0"/>
              <a:t>Job analysis helps in matching the job requirements with the abilities, interests and aptitudes of people. Jobs will be assigned to persons on the basis of suitability for the job. The orientation </a:t>
            </a:r>
            <a:r>
              <a:rPr lang="en-US" dirty="0" err="1"/>
              <a:t>programme</a:t>
            </a:r>
            <a:r>
              <a:rPr lang="en-US" dirty="0"/>
              <a:t> will help the employee in learning the activities and understanding duties that are required to perform a given job more effectively. </a:t>
            </a:r>
            <a:endParaRPr lang="en-US" dirty="0" smtClean="0"/>
          </a:p>
          <a:p>
            <a:r>
              <a:rPr lang="en-US" b="1" dirty="0" smtClean="0"/>
              <a:t>6</a:t>
            </a:r>
            <a:r>
              <a:rPr lang="en-US" b="1" dirty="0"/>
              <a:t>. Employee Training and Management Development: </a:t>
            </a:r>
            <a:r>
              <a:rPr lang="en-US" dirty="0"/>
              <a:t>Job analysis provides the necessary information to the management of training and development programmes. It helps in to determine the content and subject matter of in training courses. It also helps in checking application information, interviewing test results and in checking references</a:t>
            </a:r>
            <a:r>
              <a:rPr lang="en-US" dirty="0" smtClean="0"/>
              <a:t>.</a:t>
            </a:r>
          </a:p>
          <a:p>
            <a:r>
              <a:rPr lang="en-US" b="1" dirty="0" smtClean="0"/>
              <a:t>7</a:t>
            </a:r>
            <a:r>
              <a:rPr lang="en-US" b="1" dirty="0"/>
              <a:t>. Job Evaluation and Compensation: </a:t>
            </a:r>
            <a:r>
              <a:rPr lang="en-US" dirty="0"/>
              <a:t>Job evaluation is the process of determining the relative worth of different jobs in an organization with a view to link compensation, both basic and supplementary, with the worth of the jobs. The worth of a job is determined on the basis of job characteristics and job holder characteristics. Job analysis provides both in the forms of job description and job specification. </a:t>
            </a:r>
            <a:endParaRPr lang="en-US" dirty="0" smtClean="0"/>
          </a:p>
        </p:txBody>
      </p:sp>
    </p:spTree>
    <p:extLst>
      <p:ext uri="{BB962C8B-B14F-4D97-AF65-F5344CB8AC3E}">
        <p14:creationId xmlns:p14="http://schemas.microsoft.com/office/powerpoint/2010/main" val="731475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Uses of Job Analysis</a:t>
            </a:r>
          </a:p>
        </p:txBody>
      </p:sp>
      <p:sp>
        <p:nvSpPr>
          <p:cNvPr id="3" name="Content Placeholder 2"/>
          <p:cNvSpPr>
            <a:spLocks noGrp="1"/>
          </p:cNvSpPr>
          <p:nvPr>
            <p:ph idx="1"/>
          </p:nvPr>
        </p:nvSpPr>
        <p:spPr>
          <a:xfrm>
            <a:off x="1024128" y="1803862"/>
            <a:ext cx="10730068" cy="4505498"/>
          </a:xfrm>
        </p:spPr>
        <p:txBody>
          <a:bodyPr>
            <a:noAutofit/>
          </a:bodyPr>
          <a:lstStyle/>
          <a:p>
            <a:pPr algn="just"/>
            <a:r>
              <a:rPr lang="en-US" sz="2400" b="1" dirty="0"/>
              <a:t>8. Performance Appraisal: </a:t>
            </a:r>
            <a:r>
              <a:rPr lang="en-US" sz="2400" dirty="0"/>
              <a:t>Performance appraisal involves comparing each employee’s actual performance with his or her desired performance. Through job analysis industrial engineers and other experts determine standards to be achieved and specific activities to be performed. </a:t>
            </a:r>
          </a:p>
          <a:p>
            <a:pPr algn="just"/>
            <a:r>
              <a:rPr lang="en-US" sz="2400" b="1" dirty="0"/>
              <a:t>9. Health and Safety: </a:t>
            </a:r>
            <a:r>
              <a:rPr lang="en-US" sz="2400" dirty="0"/>
              <a:t>It provides an opportunity for identifying hazardous conditions and unhealthy environmental factors so that corrective measures may be taken to minimize and avoid the possibility of accidents. </a:t>
            </a:r>
          </a:p>
          <a:p>
            <a:pPr algn="just"/>
            <a:r>
              <a:rPr lang="en-US" sz="2400" b="1" dirty="0"/>
              <a:t>10. Employee Counselling: </a:t>
            </a:r>
            <a:r>
              <a:rPr lang="en-US" sz="2400" dirty="0"/>
              <a:t>Job analysis provides information about career choices and personal limitation. Such information is helpful in vocational guidance and rehabilitation counselling. Employees who are unable to cope with the hazards and demands of given jobs may be advised to opt for subsidiary jobs or to seek premature retirement</a:t>
            </a:r>
            <a:r>
              <a:rPr lang="en-US" sz="2400" dirty="0" smtClean="0"/>
              <a:t>.</a:t>
            </a:r>
            <a:endParaRPr lang="en-IN" sz="2400" dirty="0"/>
          </a:p>
        </p:txBody>
      </p:sp>
    </p:spTree>
    <p:extLst>
      <p:ext uri="{BB962C8B-B14F-4D97-AF65-F5344CB8AC3E}">
        <p14:creationId xmlns:p14="http://schemas.microsoft.com/office/powerpoint/2010/main" val="1370391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19388"/>
          </a:xfrm>
        </p:spPr>
        <p:txBody>
          <a:bodyPr/>
          <a:lstStyle/>
          <a:p>
            <a:r>
              <a:rPr lang="en-IN" dirty="0"/>
              <a:t>Steps in Job </a:t>
            </a:r>
            <a:r>
              <a:rPr lang="en-IN" dirty="0" smtClean="0"/>
              <a:t>Analysis</a:t>
            </a:r>
            <a:endParaRPr lang="en-IN" dirty="0"/>
          </a:p>
        </p:txBody>
      </p:sp>
      <p:sp>
        <p:nvSpPr>
          <p:cNvPr id="6" name="Rectangle 1"/>
          <p:cNvSpPr>
            <a:spLocks noGrp="1" noChangeArrowheads="1"/>
          </p:cNvSpPr>
          <p:nvPr>
            <p:ph idx="1"/>
          </p:nvPr>
        </p:nvSpPr>
        <p:spPr bwMode="auto">
          <a:xfrm>
            <a:off x="1024128" y="1504604"/>
            <a:ext cx="10364308" cy="5232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AutoNum type="arabicPeriod"/>
              <a:tabLst/>
            </a:pPr>
            <a:r>
              <a:rPr lang="en-US" altLang="en-US" b="1" dirty="0" smtClean="0"/>
              <a:t>Determine </a:t>
            </a:r>
            <a:r>
              <a:rPr lang="en-US" altLang="en-US" b="1" dirty="0"/>
              <a:t>Use of Job Analysis Information</a:t>
            </a:r>
          </a:p>
          <a:p>
            <a:pPr marL="457200" marR="0" lvl="1" indent="0" algn="l" defTabSz="914400" rtl="0" eaLnBrk="0" fontAlgn="base" latinLnBrk="0" hangingPunct="0">
              <a:lnSpc>
                <a:spcPct val="100000"/>
              </a:lnSpc>
              <a:spcBef>
                <a:spcPct val="0"/>
              </a:spcBef>
              <a:spcAft>
                <a:spcPct val="0"/>
              </a:spcAft>
              <a:buClrTx/>
              <a:buSzTx/>
              <a:buFontTx/>
              <a:buChar char="•"/>
              <a:tabLst/>
            </a:pPr>
            <a:r>
              <a:rPr lang="en-US" altLang="en-US" dirty="0"/>
              <a:t>Identify the purpose (e.g., recruitment, compensation) to guide data collection and methods. </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lang="en-US" altLang="en-US" b="1" dirty="0"/>
              <a:t>Collection of Background Information</a:t>
            </a:r>
          </a:p>
          <a:p>
            <a:pPr marL="457200" marR="0" lvl="1" indent="0" algn="l" defTabSz="914400" rtl="0" eaLnBrk="0" fontAlgn="base" latinLnBrk="0" hangingPunct="0">
              <a:lnSpc>
                <a:spcPct val="100000"/>
              </a:lnSpc>
              <a:spcBef>
                <a:spcPct val="0"/>
              </a:spcBef>
              <a:spcAft>
                <a:spcPct val="0"/>
              </a:spcAft>
              <a:buClrTx/>
              <a:buSzTx/>
              <a:buFontTx/>
              <a:buChar char="•"/>
              <a:tabLst/>
            </a:pPr>
            <a:r>
              <a:rPr lang="en-US" altLang="en-US" dirty="0"/>
              <a:t>Review organization charts, class specifications, and existing job descriptions to understand job context and requirements. </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lang="en-US" altLang="en-US" b="1" dirty="0"/>
              <a:t>Selection of Jobs for Analysis</a:t>
            </a:r>
          </a:p>
          <a:p>
            <a:pPr marL="457200" marR="0" lvl="1" indent="0" algn="l" defTabSz="914400" rtl="0" eaLnBrk="0" fontAlgn="base" latinLnBrk="0" hangingPunct="0">
              <a:lnSpc>
                <a:spcPct val="100000"/>
              </a:lnSpc>
              <a:spcBef>
                <a:spcPct val="0"/>
              </a:spcBef>
              <a:spcAft>
                <a:spcPct val="0"/>
              </a:spcAft>
              <a:buClrTx/>
              <a:buSzTx/>
              <a:buFontTx/>
              <a:buChar char="•"/>
              <a:tabLst/>
            </a:pPr>
            <a:r>
              <a:rPr lang="en-US" altLang="en-US" dirty="0"/>
              <a:t>Choose representative jobs based on changes, requests, or regular review cycles (e.g., every 3 years). </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lang="en-US" altLang="en-US" b="1" dirty="0"/>
              <a:t>Collection of Job Analysis Data</a:t>
            </a:r>
          </a:p>
          <a:p>
            <a:pPr marL="457200" marR="0" lvl="1" indent="0" algn="l" defTabSz="914400" rtl="0" eaLnBrk="0" fontAlgn="base" latinLnBrk="0" hangingPunct="0">
              <a:lnSpc>
                <a:spcPct val="100000"/>
              </a:lnSpc>
              <a:spcBef>
                <a:spcPct val="0"/>
              </a:spcBef>
              <a:spcAft>
                <a:spcPct val="0"/>
              </a:spcAft>
              <a:buClrTx/>
              <a:buSzTx/>
              <a:buFontTx/>
              <a:buChar char="•"/>
              <a:tabLst/>
            </a:pPr>
            <a:r>
              <a:rPr lang="en-US" altLang="en-US" dirty="0"/>
              <a:t>Gather data from employees, supervisors, or external analysts by observing duties, tasks, and required skills. </a:t>
            </a: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lang="en-US" altLang="en-US" b="1" dirty="0"/>
              <a:t>Processing the Information</a:t>
            </a:r>
          </a:p>
          <a:p>
            <a:pPr marL="457200" marR="0" lvl="1" indent="0" algn="l" defTabSz="914400" rtl="0" eaLnBrk="0" fontAlgn="base" latinLnBrk="0" hangingPunct="0">
              <a:lnSpc>
                <a:spcPct val="100000"/>
              </a:lnSpc>
              <a:spcBef>
                <a:spcPct val="0"/>
              </a:spcBef>
              <a:spcAft>
                <a:spcPct val="0"/>
              </a:spcAft>
              <a:buClrTx/>
              <a:buSzTx/>
              <a:buFontTx/>
              <a:buChar char="•"/>
              <a:tabLst/>
            </a:pPr>
            <a:r>
              <a:rPr lang="en-US" altLang="en-US" dirty="0"/>
              <a:t>Organize data to determine the level of detail needed and whether quantitative measures are applicable. </a:t>
            </a:r>
          </a:p>
          <a:p>
            <a:pPr marL="0" marR="0" lvl="0" indent="0" algn="l" defTabSz="914400" rtl="0" eaLnBrk="0" fontAlgn="base" latinLnBrk="0" hangingPunct="0">
              <a:lnSpc>
                <a:spcPct val="100000"/>
              </a:lnSpc>
              <a:spcBef>
                <a:spcPct val="0"/>
              </a:spcBef>
              <a:spcAft>
                <a:spcPct val="0"/>
              </a:spcAft>
              <a:buClrTx/>
              <a:buSzTx/>
              <a:buFontTx/>
              <a:buAutoNum type="arabicPeriod" startAt="6"/>
              <a:tabLst/>
            </a:pPr>
            <a:r>
              <a:rPr lang="en-US" altLang="en-US" b="1" dirty="0"/>
              <a:t>Preparing Job Descriptions</a:t>
            </a:r>
          </a:p>
          <a:p>
            <a:pPr marL="457200" marR="0" lvl="1" indent="0" algn="l" defTabSz="914400" rtl="0" eaLnBrk="0" fontAlgn="base" latinLnBrk="0" hangingPunct="0">
              <a:lnSpc>
                <a:spcPct val="100000"/>
              </a:lnSpc>
              <a:spcBef>
                <a:spcPct val="0"/>
              </a:spcBef>
              <a:spcAft>
                <a:spcPct val="0"/>
              </a:spcAft>
              <a:buClrTx/>
              <a:buSzTx/>
              <a:buFontTx/>
              <a:buChar char="•"/>
              <a:tabLst/>
            </a:pPr>
            <a:r>
              <a:rPr lang="en-US" altLang="en-US" dirty="0"/>
              <a:t>Create detailed statements of job duties and responsibilities, compiled from collected information. </a:t>
            </a:r>
          </a:p>
          <a:p>
            <a:pPr marL="0" marR="0" lvl="0" indent="0" algn="l" defTabSz="914400" rtl="0" eaLnBrk="0" fontAlgn="base" latinLnBrk="0" hangingPunct="0">
              <a:lnSpc>
                <a:spcPct val="100000"/>
              </a:lnSpc>
              <a:spcBef>
                <a:spcPct val="0"/>
              </a:spcBef>
              <a:spcAft>
                <a:spcPct val="0"/>
              </a:spcAft>
              <a:buClrTx/>
              <a:buSzTx/>
              <a:buFontTx/>
              <a:buAutoNum type="arabicPeriod" startAt="7"/>
              <a:tabLst/>
            </a:pPr>
            <a:r>
              <a:rPr lang="en-US" altLang="en-US" b="1" dirty="0"/>
              <a:t>Developing Job Specifications</a:t>
            </a:r>
          </a:p>
          <a:p>
            <a:pPr marL="457200" marR="0" lvl="1" indent="0" algn="l" defTabSz="914400" rtl="0" eaLnBrk="0" fontAlgn="base" latinLnBrk="0" hangingPunct="0">
              <a:lnSpc>
                <a:spcPct val="100000"/>
              </a:lnSpc>
              <a:spcBef>
                <a:spcPct val="0"/>
              </a:spcBef>
              <a:spcAft>
                <a:spcPct val="0"/>
              </a:spcAft>
              <a:buClrTx/>
              <a:buSzTx/>
              <a:buFontTx/>
              <a:buChar char="•"/>
              <a:tabLst/>
            </a:pPr>
            <a:r>
              <a:rPr lang="en-US" altLang="en-US" dirty="0"/>
              <a:t>Define minimum qualifications, skills, and experience required for the job to guide hiring decisions. </a:t>
            </a:r>
          </a:p>
        </p:txBody>
      </p:sp>
    </p:spTree>
    <p:extLst>
      <p:ext uri="{BB962C8B-B14F-4D97-AF65-F5344CB8AC3E}">
        <p14:creationId xmlns:p14="http://schemas.microsoft.com/office/powerpoint/2010/main" val="6961328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68</TotalTime>
  <Words>1953</Words>
  <Application>Microsoft Office PowerPoint</Application>
  <PresentationFormat>Custom</PresentationFormat>
  <Paragraphs>81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Integral</vt:lpstr>
      <vt:lpstr>Job Analysis, Job Description And Job Specification</vt:lpstr>
      <vt:lpstr>Definitions</vt:lpstr>
      <vt:lpstr>What Is A Job Analysis? </vt:lpstr>
      <vt:lpstr>PowerPoint Presentation</vt:lpstr>
      <vt:lpstr>Scope of job analysis</vt:lpstr>
      <vt:lpstr>Uses of Job Analysis</vt:lpstr>
      <vt:lpstr>Uses of Job Analysis</vt:lpstr>
      <vt:lpstr>Uses of Job Analysis</vt:lpstr>
      <vt:lpstr>Steps in Job Analysis</vt:lpstr>
      <vt:lpstr>PowerPoint Presentation</vt:lpstr>
      <vt:lpstr>Job Description</vt:lpstr>
      <vt:lpstr>Writing Job Description</vt:lpstr>
      <vt:lpstr>Writing Job Description</vt:lpstr>
      <vt:lpstr>Job Specification</vt:lpstr>
      <vt:lpstr>A Job Specification should include: </vt:lpstr>
      <vt:lpstr>All these characteristics must be classified into three categories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Analysis, Job Description And Job Specification</dc:title>
  <dc:creator>admin</dc:creator>
  <cp:lastModifiedBy>admin</cp:lastModifiedBy>
  <cp:revision>5</cp:revision>
  <dcterms:created xsi:type="dcterms:W3CDTF">2025-01-07T03:42:37Z</dcterms:created>
  <dcterms:modified xsi:type="dcterms:W3CDTF">2025-01-07T05:21:20Z</dcterms:modified>
</cp:coreProperties>
</file>