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Data Ethics in CRM: Privacy and Transparency Issues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Ethical Practices for Sustainable Customer Relationships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52888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CRM and Data Ethics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dirty="0"/>
              <a:t>What is CRM?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Customer Relationship Management (CRM) is a system that collects, analyzes, and utilizes customer data to improve engagement and business strategies</a:t>
            </a:r>
            <a:r>
              <a:rPr lang="en-US" sz="2400" dirty="0" smtClean="0"/>
              <a:t>.</a:t>
            </a:r>
          </a:p>
          <a:p>
            <a:r>
              <a:rPr lang="en-US" sz="2400" b="1" dirty="0"/>
              <a:t>Why Data Ethics Matters: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Ethical use of CRM is essential to maintain trust, comply with legal standards, and ensure long-term success</a:t>
            </a:r>
            <a:r>
              <a:rPr lang="en-US" sz="2400" dirty="0" smtClean="0"/>
              <a:t>.</a:t>
            </a:r>
          </a:p>
          <a:p>
            <a:r>
              <a:rPr lang="en-US" sz="2400" b="1" dirty="0"/>
              <a:t>Evolving CRM Challenges: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From spreadsheets to AI-driven analytics, CRM systems have grown powerful, raising ethical concerns like privacy breaches and misuse of customer data.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301712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Privacy Issues in CRM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3" y="2094808"/>
            <a:ext cx="11029615" cy="4763192"/>
          </a:xfrm>
        </p:spPr>
        <p:txBody>
          <a:bodyPr>
            <a:noAutofit/>
          </a:bodyPr>
          <a:lstStyle/>
          <a:p>
            <a:r>
              <a:rPr lang="en-US" sz="2000" b="1" dirty="0"/>
              <a:t>Understanding Privacy in CRM: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CRM systems store sensitive information like purchase history, behavioral patterns, and preferences. Managing this data ethically is a major responsibility</a:t>
            </a:r>
            <a:r>
              <a:rPr lang="en-US" sz="2000" dirty="0" smtClean="0"/>
              <a:t>.</a:t>
            </a:r>
          </a:p>
          <a:p>
            <a:r>
              <a:rPr lang="en-US" sz="2000" b="1" dirty="0"/>
              <a:t>Key Privacy Concerns</a:t>
            </a:r>
            <a:r>
              <a:rPr lang="en-US" sz="2000" b="1" dirty="0" smtClean="0"/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/>
              <a:t>Unauthorized </a:t>
            </a:r>
            <a:r>
              <a:rPr lang="en-US" sz="2000" dirty="0"/>
              <a:t>sharing of customer data.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Security breaches leading to exposure of personal information.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/>
              <a:t>Over-collection of data beyond operational needs.</a:t>
            </a:r>
          </a:p>
          <a:p>
            <a:r>
              <a:rPr lang="en-US" sz="2000" b="1" dirty="0"/>
              <a:t>Legal </a:t>
            </a:r>
            <a:r>
              <a:rPr lang="en-US" sz="2000" b="1" dirty="0" smtClean="0"/>
              <a:t>Frameworks: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b="1" dirty="0" smtClean="0"/>
              <a:t>GDPR </a:t>
            </a:r>
            <a:r>
              <a:rPr lang="en-US" sz="2000" b="1" dirty="0"/>
              <a:t>(General Data Protection Regulation):</a:t>
            </a:r>
            <a:r>
              <a:rPr lang="en-US" sz="2000" dirty="0"/>
              <a:t> Requires clear consent and data control mechanisms.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b="1" dirty="0"/>
              <a:t>CCPA (California Consumer Privacy Act):</a:t>
            </a:r>
            <a:r>
              <a:rPr lang="en-US" sz="2000" dirty="0"/>
              <a:t> Empowers customers with rights to access, delete, or restrict data usage.</a:t>
            </a:r>
          </a:p>
          <a:p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2057413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Transparency in CRM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45178"/>
            <a:ext cx="11029615" cy="4621877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IN" b="1" dirty="0"/>
              <a:t>Importance of Transparency</a:t>
            </a:r>
            <a:r>
              <a:rPr lang="en-IN" b="1" dirty="0" smtClean="0"/>
              <a:t>: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Customers need clear insights into data collection, usage, and sharing</a:t>
            </a:r>
            <a:r>
              <a:rPr lang="en-US" dirty="0" smtClean="0"/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Transparent practices foster trust and loyalty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IN" b="1" dirty="0"/>
              <a:t>Challenges in Achieving Transparency</a:t>
            </a:r>
            <a:r>
              <a:rPr lang="en-IN" b="1" dirty="0" smtClean="0"/>
              <a:t>: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Complexity of modern CRM systems</a:t>
            </a:r>
            <a:r>
              <a:rPr lang="en-US" dirty="0" smtClean="0"/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N" dirty="0"/>
              <a:t>Involvement of third-party vendors</a:t>
            </a:r>
            <a:r>
              <a:rPr lang="en-IN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b="1" dirty="0"/>
              <a:t>Keeping up with rapid technological changes</a:t>
            </a:r>
            <a:r>
              <a:rPr lang="en-US" b="1" dirty="0" smtClean="0"/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N" dirty="0"/>
              <a:t>Transparency in Practice</a:t>
            </a:r>
            <a:r>
              <a:rPr lang="en-IN" dirty="0" smtClean="0"/>
              <a:t>: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N" dirty="0"/>
              <a:t>Data governance policies</a:t>
            </a:r>
            <a:r>
              <a:rPr lang="en-IN" dirty="0" smtClean="0"/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Publishing privacy reports and conducting audits</a:t>
            </a:r>
            <a:r>
              <a:rPr lang="en-US" dirty="0" smtClean="0"/>
              <a:t>.</a:t>
            </a:r>
            <a:endParaRPr lang="en-IN" dirty="0" smtClean="0"/>
          </a:p>
          <a:p>
            <a:pPr>
              <a:lnSpc>
                <a:spcPct val="150000"/>
              </a:lnSpc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79219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2" y="1715956"/>
            <a:ext cx="8031238" cy="4985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92D050"/>
              </a:buClr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Loss of Customer Trust: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92D050"/>
              </a:buClr>
              <a:buSzTx/>
              <a:buFont typeface="+mj-lt"/>
              <a:buAutoNum type="arabicPeriod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Data misuse leads to feelings of betrayal and reduced loyalty.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92D050"/>
              </a:buClr>
              <a:buSzTx/>
              <a:buFont typeface="+mj-lt"/>
              <a:buAutoNum type="arabicPeriod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Customers shift to competitors with better ethical standards.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92D050"/>
              </a:buClr>
              <a:buSzTx/>
              <a:buFont typeface="Wingdings" panose="05000000000000000000" pitchFamily="2" charset="2"/>
              <a:buChar char="§"/>
              <a:tabLst/>
            </a:pP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92D050"/>
              </a:buClr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Legal Repercussions: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92D050"/>
              </a:buClr>
              <a:buSzTx/>
              <a:buFont typeface="+mj-lt"/>
              <a:buAutoNum type="arabicPeriod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Non-compliance with GDPR or CCPA can result in significant fines.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92D050"/>
              </a:buClr>
              <a:buSzTx/>
              <a:buFont typeface="+mj-lt"/>
              <a:buAutoNum type="arabicPeriod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Examples: British Airways fined £20M for breaches.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92D050"/>
              </a:buClr>
              <a:buSzTx/>
              <a:buFont typeface="Wingdings" panose="05000000000000000000" pitchFamily="2" charset="2"/>
              <a:buChar char="§"/>
              <a:tabLst/>
            </a:pPr>
            <a:endParaRPr kumimoji="0" lang="en-US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92D050"/>
              </a:buClr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Financial Impacts: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92D050"/>
              </a:buClr>
              <a:buSzTx/>
              <a:buFont typeface="+mj-lt"/>
              <a:buAutoNum type="arabicPeriod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Costs of breach mitigation, customer acquisition, and investor scrutiny.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92D050"/>
              </a:buClr>
              <a:buSzTx/>
              <a:buFont typeface="Wingdings" panose="05000000000000000000" pitchFamily="2" charset="2"/>
              <a:buChar char="§"/>
              <a:tabLst/>
            </a:pPr>
            <a:endParaRPr kumimoji="0" lang="en-US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92D050"/>
              </a:buClr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Reputational Damage: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92D050"/>
              </a:buClr>
              <a:buSzTx/>
              <a:buFont typeface="+mj-lt"/>
              <a:buAutoNum type="arabicPeriod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Tarnished reputation affects partnerships, recruitment, and customer acquisition.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Consequences of Neglecting Data Ethics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27891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Practices for Ethical Data Management</a:t>
            </a:r>
            <a:endParaRPr lang="en-IN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1" y="1987499"/>
            <a:ext cx="10516299" cy="4662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92D050"/>
              </a:buClr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Data Ethics Policy: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92D050"/>
              </a:buClr>
              <a:buSzTx/>
              <a:buFont typeface="+mj-lt"/>
              <a:buAutoNum type="arabicPeriod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Purpose and scope of ethical guidelines.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92D050"/>
              </a:buClr>
              <a:buSzTx/>
              <a:buFont typeface="+mj-lt"/>
              <a:buAutoNum type="arabicPeriod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Emphasis on consent, transparency, and data minimization.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92D050"/>
              </a:buClr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Employee Education: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92D050"/>
              </a:buClr>
              <a:buSzTx/>
              <a:buFont typeface="+mj-lt"/>
              <a:buAutoNum type="arabicPeriod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Regular training on privacy and ethical data use.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92D050"/>
              </a:buClr>
              <a:buSzTx/>
              <a:buFont typeface="+mj-lt"/>
              <a:buAutoNum type="arabicPeriod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Building a culture of trust and accountability.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92D050"/>
              </a:buClr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Customer Engagement: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92D050"/>
              </a:buClr>
              <a:buSzTx/>
              <a:buFont typeface="+mj-lt"/>
              <a:buAutoNum type="arabicPeriod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Involving customers through transparency reports and privacy portals.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92D050"/>
              </a:buClr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Leveraging Technology: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92D050"/>
              </a:buClr>
              <a:buSzTx/>
              <a:buFont typeface="+mj-lt"/>
              <a:buAutoNum type="arabicPeriod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AI-driven protection tools, consent management platforms, and </a:t>
            </a:r>
            <a:r>
              <a:rPr kumimoji="0" lang="en-US" alt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blockchain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95649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of Data Ethics in CRM</a:t>
            </a:r>
            <a:endParaRPr lang="en-IN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2" y="1790031"/>
            <a:ext cx="11106503" cy="4459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92D050"/>
              </a:buClr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Emerging Challenges: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92D050"/>
              </a:buClr>
              <a:buSzTx/>
              <a:buFont typeface="+mj-lt"/>
              <a:buAutoNum type="arabicPeriod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Ethical implications of AI and machine learning in CRM.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92D050"/>
              </a:buClr>
              <a:buSzTx/>
              <a:buFont typeface="+mj-lt"/>
              <a:buAutoNum type="arabicPeriod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Use of biometric and sensitive customer data.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92D050"/>
              </a:buClr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Opportunities for Ethical Leadership: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92D050"/>
              </a:buClr>
              <a:buSzTx/>
              <a:buFont typeface="+mj-lt"/>
              <a:buAutoNum type="arabicPeriod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Proactively addressing biases and ensuring fairness.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92D050"/>
              </a:buClr>
              <a:buSzTx/>
              <a:buFont typeface="+mj-lt"/>
              <a:buAutoNum type="arabicPeriod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Leveraging technologies like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blockchain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for data transparency.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92D050"/>
              </a:buClr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 Continuous Journey: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92D050"/>
              </a:buClr>
              <a:buSzTx/>
              <a:buFont typeface="+mj-lt"/>
              <a:buAutoNum type="arabicPeriod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Ethical data practices as an ongoing effort to adapt to changing landscapes.</a:t>
            </a:r>
          </a:p>
        </p:txBody>
      </p:sp>
    </p:spTree>
    <p:extLst>
      <p:ext uri="{BB962C8B-B14F-4D97-AF65-F5344CB8AC3E}">
        <p14:creationId xmlns:p14="http://schemas.microsoft.com/office/powerpoint/2010/main" val="964469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Conclusion and Key Takeaways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81192" y="2311489"/>
            <a:ext cx="10899608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92D050"/>
              </a:buClr>
              <a:buSzTx/>
              <a:buNone/>
              <a:tabLst/>
            </a:pP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92D050"/>
              </a:buClr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Ethical CRM is essential for building trust and sustainable business relationships.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92D050"/>
              </a:buClr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Transparency and privacy protection are no longer optional—they’re business imperatives.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92D050"/>
              </a:buClr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Companies that prioritize data ethics will gain a competitive edge and ensure long-term success. </a:t>
            </a:r>
          </a:p>
        </p:txBody>
      </p:sp>
    </p:spTree>
    <p:extLst>
      <p:ext uri="{BB962C8B-B14F-4D97-AF65-F5344CB8AC3E}">
        <p14:creationId xmlns:p14="http://schemas.microsoft.com/office/powerpoint/2010/main" val="771019788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8</TotalTime>
  <Words>361</Words>
  <Application>Microsoft Office PowerPoint</Application>
  <PresentationFormat>Widescreen</PresentationFormat>
  <Paragraphs>65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Gill Sans MT</vt:lpstr>
      <vt:lpstr>Wingdings</vt:lpstr>
      <vt:lpstr>Wingdings 2</vt:lpstr>
      <vt:lpstr>Dividend</vt:lpstr>
      <vt:lpstr>Data Ethics in CRM: Privacy and Transparency Issues</vt:lpstr>
      <vt:lpstr>Introduction to CRM and Data Ethics</vt:lpstr>
      <vt:lpstr>Privacy Issues in CRM</vt:lpstr>
      <vt:lpstr>Transparency in CRM</vt:lpstr>
      <vt:lpstr>Consequences of Neglecting Data Ethics</vt:lpstr>
      <vt:lpstr>Best Practices for Ethical Data Management</vt:lpstr>
      <vt:lpstr>Future of Data Ethics in CRM</vt:lpstr>
      <vt:lpstr>Conclusion and Key Takeaways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Ethics in CRM: Privacy and Transparency Issues</dc:title>
  <dc:creator>admin</dc:creator>
  <cp:lastModifiedBy>admin</cp:lastModifiedBy>
  <cp:revision>1</cp:revision>
  <dcterms:created xsi:type="dcterms:W3CDTF">2025-01-24T05:24:21Z</dcterms:created>
  <dcterms:modified xsi:type="dcterms:W3CDTF">2025-01-24T05:32:54Z</dcterms:modified>
</cp:coreProperties>
</file>