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D64B-E9EA-4C8D-843E-ED831843CA9E}"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1214F-AE31-441B-BCF7-169EA835D0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9D64B-E9EA-4C8D-843E-ED831843CA9E}" type="datetimeFigureOut">
              <a:rPr lang="en-US" smtClean="0"/>
              <a:pPr/>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1214F-AE31-441B-BCF7-169EA835D0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10000"/>
          </a:xfrm>
          <a:solidFill>
            <a:schemeClr val="bg2"/>
          </a:solidFill>
        </p:spPr>
        <p:txBody>
          <a:bodyPr>
            <a:normAutofit/>
          </a:bodyPr>
          <a:lstStyle/>
          <a:p>
            <a:r>
              <a:rPr lang="en-US" sz="5400" dirty="0" smtClean="0">
                <a:solidFill>
                  <a:srgbClr val="7030A0"/>
                </a:solidFill>
              </a:rPr>
              <a:t>SECURTY ANALYSIS AND PORTFOLIO MANAGEMENT</a:t>
            </a:r>
            <a:r>
              <a:rPr lang="en-US" sz="5400" dirty="0" smtClean="0"/>
              <a:t/>
            </a:r>
            <a:br>
              <a:rPr lang="en-US" sz="5400" dirty="0" smtClean="0"/>
            </a:br>
            <a:r>
              <a:rPr lang="en-US" sz="5400" dirty="0" smtClean="0">
                <a:solidFill>
                  <a:srgbClr val="00B050"/>
                </a:solidFill>
              </a:rPr>
              <a:t>CAPITAL </a:t>
            </a:r>
            <a:r>
              <a:rPr lang="en-US" sz="5400" dirty="0" smtClean="0">
                <a:solidFill>
                  <a:srgbClr val="00B050"/>
                </a:solidFill>
              </a:rPr>
              <a:t>MARKET</a:t>
            </a:r>
            <a:r>
              <a:rPr lang="en-US" sz="5400" dirty="0" smtClean="0"/>
              <a:t/>
            </a:r>
            <a:br>
              <a:rPr lang="en-US" sz="5400" dirty="0" smtClean="0"/>
            </a:br>
            <a:r>
              <a:rPr lang="en-US" dirty="0" smtClean="0">
                <a:solidFill>
                  <a:srgbClr val="00B0F0"/>
                </a:solidFill>
              </a:rPr>
              <a:t> </a:t>
            </a:r>
            <a:r>
              <a:rPr lang="en-US" sz="3200" dirty="0" smtClean="0">
                <a:solidFill>
                  <a:srgbClr val="00B0F0"/>
                </a:solidFill>
              </a:rPr>
              <a:t>PRIMARY MARKET</a:t>
            </a:r>
            <a:endParaRPr lang="en-US" sz="3200" dirty="0">
              <a:solidFill>
                <a:srgbClr val="00B0F0"/>
              </a:solidFill>
            </a:endParaRPr>
          </a:p>
        </p:txBody>
      </p:sp>
      <p:sp>
        <p:nvSpPr>
          <p:cNvPr id="3" name="Subtitle 2"/>
          <p:cNvSpPr>
            <a:spLocks noGrp="1"/>
          </p:cNvSpPr>
          <p:nvPr>
            <p:ph type="subTitle" idx="1"/>
          </p:nvPr>
        </p:nvSpPr>
        <p:spPr>
          <a:xfrm>
            <a:off x="2971800" y="4724400"/>
            <a:ext cx="5943600" cy="1828800"/>
          </a:xfrm>
          <a:solidFill>
            <a:schemeClr val="accent5"/>
          </a:solidFill>
        </p:spPr>
        <p:txBody>
          <a:bodyPr>
            <a:normAutofit fontScale="92500" lnSpcReduction="20000"/>
          </a:bodyPr>
          <a:lstStyle/>
          <a:p>
            <a:pPr algn="l"/>
            <a:r>
              <a:rPr lang="en-US" dirty="0" smtClean="0">
                <a:solidFill>
                  <a:srgbClr val="002060"/>
                </a:solidFill>
              </a:rPr>
              <a:t>Dr. F. WAHIDHA BEGUM</a:t>
            </a:r>
          </a:p>
          <a:p>
            <a:pPr algn="l"/>
            <a:r>
              <a:rPr lang="en-US" dirty="0" smtClean="0">
                <a:solidFill>
                  <a:srgbClr val="002060"/>
                </a:solidFill>
              </a:rPr>
              <a:t>ASSISTANT PROFESSOR</a:t>
            </a:r>
          </a:p>
          <a:p>
            <a:pPr algn="l"/>
            <a:r>
              <a:rPr lang="en-US" dirty="0" smtClean="0">
                <a:solidFill>
                  <a:srgbClr val="002060"/>
                </a:solidFill>
              </a:rPr>
              <a:t>JAMAL INSTITUTE OF MANAGEMENT</a:t>
            </a:r>
          </a:p>
          <a:p>
            <a:pPr algn="l"/>
            <a:r>
              <a:rPr lang="en-US" dirty="0" smtClean="0">
                <a:solidFill>
                  <a:srgbClr val="002060"/>
                </a:solidFill>
              </a:rPr>
              <a:t>JAMAL MOHAMED COLLEGE, TRICHY</a:t>
            </a:r>
            <a:endParaRPr lang="en-US"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Factors affect the Capital Market&#10;â¢ Economy of the Country&#10;â¢ Money Supply&#10;â¢ Interest Rate&#10;â¢ Corporate Results&#10;â¢ Global Ca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Types of capital market&#10;There are two types of capital market:&#10;1. Primary market&#10;2. Secondary market&#10;* Primary Market:&#10;ï 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Classification of Capital Marketing&#10;CAPITAL MARKET&#10;PRIMARY MARKET&#10;SECONDARY&#10;MARKET&#10;PUBLIC&#10;ISSUE&#10;RIGHT&#10;ISSUE&#10;BONUS&#10;ISSUE&#10;P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Feature of Primary Market&#10;ïµ This is the market for new long term equity capital.&#10;ïµ The primary market is the market where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The Need for Primary Market.&#10;ïµ To raise funds for certain purpose.&#10;ïµ To create market for new issues of securities.&#10;ïµ To 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FUNCTIONS OF PRIMARY MARKET&#10; "/>
          <p:cNvPicPr>
            <a:picLocks noChangeAspect="1" noChangeArrowheads="1"/>
          </p:cNvPicPr>
          <p:nvPr/>
        </p:nvPicPr>
        <p:blipFill>
          <a:blip r:embed="rId2" cstate="print"/>
          <a:srcRect/>
          <a:stretch>
            <a:fillRect/>
          </a:stretch>
        </p:blipFill>
        <p:spPr bwMode="auto">
          <a:xfrm>
            <a:off x="152400" y="152400"/>
            <a:ext cx="8991600" cy="6705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2770" name="Picture 2" descr="Functions of Primary Market1. Origination â It refers to the work of   investigation, analysis, and processing of new   pr..."/>
          <p:cNvPicPr>
            <a:picLocks noChangeAspect="1" noChangeArrowheads="1"/>
          </p:cNvPicPr>
          <p:nvPr/>
        </p:nvPicPr>
        <p:blipFill>
          <a:blip r:embed="rId2" cstate="print"/>
          <a:srcRect/>
          <a:stretch>
            <a:fillRect/>
          </a:stretch>
        </p:blipFill>
        <p:spPr bwMode="auto">
          <a:xfrm>
            <a:off x="0" y="0"/>
            <a:ext cx="89916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Underwriters&#10;â¢ A set of all institutions and agencies that provide a&#10;commitment to take up the issue of securities in the ..."/>
          <p:cNvPicPr>
            <a:picLocks noChangeAspect="1" noChangeArrowheads="1"/>
          </p:cNvPicPr>
          <p:nvPr/>
        </p:nvPicPr>
        <p:blipFill>
          <a:blip r:embed="rId2" cstate="print"/>
          <a:srcRect/>
          <a:stretch>
            <a:fillRect/>
          </a:stretch>
        </p:blipFill>
        <p:spPr bwMode="auto">
          <a:xfrm>
            <a:off x="152400" y="0"/>
            <a:ext cx="88392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Distribution â Distribution is thesale of securities to the ultimate            investors. "/>
          <p:cNvPicPr>
            <a:picLocks noChangeAspect="1" noChangeArrowheads="1"/>
          </p:cNvPicPr>
          <p:nvPr/>
        </p:nvPicPr>
        <p:blipFill>
          <a:blip r:embed="rId2" cstate="print"/>
          <a:srcRect/>
          <a:stretch>
            <a:fillRect/>
          </a:stretch>
        </p:blipFill>
        <p:spPr bwMode="auto">
          <a:xfrm>
            <a:off x="0" y="0"/>
            <a:ext cx="9144000" cy="6629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FPO &#10;â¢ An issuing of shares to investors by a public &#10;company that is already listed on an exchange. &#10;â¢ An FPO is essenti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The Importance of Financial Markets       to Economic Growthâ¢ Well-functioning financial markets facilitate the flow of  c..."/>
          <p:cNvPicPr>
            <a:picLocks noChangeAspect="1" noChangeArrowheads="1"/>
          </p:cNvPicPr>
          <p:nvPr/>
        </p:nvPicPr>
        <p:blipFill>
          <a:blip r:embed="rId2" cstate="print"/>
          <a:srcRect/>
          <a:stretch>
            <a:fillRect/>
          </a:stretch>
        </p:blipFill>
        <p:spPr bwMode="auto">
          <a:xfrm>
            <a:off x="304800" y="304800"/>
            <a:ext cx="8458200" cy="61150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PRIVATE PLACEMENT &#10;â¢ A company makes the offer of sale to &#10;individuals and institution privately without &#10;the issue of a 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nvPr>
        </p:nvGraphicFramePr>
        <p:xfrm>
          <a:off x="457200" y="1066800"/>
          <a:ext cx="8229600" cy="4882156"/>
        </p:xfrm>
        <a:graphic>
          <a:graphicData uri="http://schemas.openxmlformats.org/drawingml/2006/table">
            <a:tbl>
              <a:tblPr firstRow="1" bandRow="1">
                <a:tableStyleId>{5C22544A-7EE6-4342-B048-85BDC9FD1C3A}</a:tableStyleId>
              </a:tblPr>
              <a:tblGrid>
                <a:gridCol w="2743200"/>
                <a:gridCol w="2743200"/>
                <a:gridCol w="2743200"/>
              </a:tblGrid>
              <a:tr h="522691">
                <a:tc>
                  <a:txBody>
                    <a:bodyPr/>
                    <a:lstStyle/>
                    <a:p>
                      <a:pPr algn="ctr"/>
                      <a:r>
                        <a:rPr lang="en-US" sz="1800" b="1" i="0" kern="1200" cap="all" dirty="0" smtClean="0">
                          <a:solidFill>
                            <a:schemeClr val="lt1"/>
                          </a:solidFill>
                          <a:latin typeface="+mn-lt"/>
                          <a:ea typeface="+mn-ea"/>
                          <a:cs typeface="+mn-cs"/>
                        </a:rPr>
                        <a:t>BASIS FOR COMPARISON</a:t>
                      </a:r>
                      <a:endParaRPr lang="en-US" dirty="0"/>
                    </a:p>
                  </a:txBody>
                  <a:tcPr/>
                </a:tc>
                <a:tc>
                  <a:txBody>
                    <a:bodyPr/>
                    <a:lstStyle/>
                    <a:p>
                      <a:pPr algn="ctr"/>
                      <a:r>
                        <a:rPr lang="en-US" sz="1800" b="1" i="0" kern="1200" cap="all" dirty="0" smtClean="0">
                          <a:solidFill>
                            <a:schemeClr val="lt1"/>
                          </a:solidFill>
                          <a:latin typeface="+mn-lt"/>
                          <a:ea typeface="+mn-ea"/>
                          <a:cs typeface="+mn-cs"/>
                        </a:rPr>
                        <a:t>IPO</a:t>
                      </a:r>
                      <a:endParaRPr lang="en-US" dirty="0"/>
                    </a:p>
                  </a:txBody>
                  <a:tcPr/>
                </a:tc>
                <a:tc>
                  <a:txBody>
                    <a:bodyPr/>
                    <a:lstStyle/>
                    <a:p>
                      <a:pPr algn="ctr"/>
                      <a:r>
                        <a:rPr lang="en-US" sz="1800" b="1" i="0" kern="1200" cap="all" dirty="0" smtClean="0">
                          <a:solidFill>
                            <a:schemeClr val="lt1"/>
                          </a:solidFill>
                          <a:latin typeface="+mn-lt"/>
                          <a:ea typeface="+mn-ea"/>
                          <a:cs typeface="+mn-cs"/>
                        </a:rPr>
                        <a:t>FPO</a:t>
                      </a:r>
                      <a:endParaRPr lang="en-US" dirty="0"/>
                    </a:p>
                  </a:txBody>
                  <a:tcPr/>
                </a:tc>
              </a:tr>
              <a:tr h="1601436">
                <a:tc>
                  <a:txBody>
                    <a:bodyPr/>
                    <a:lstStyle/>
                    <a:p>
                      <a:r>
                        <a:rPr lang="en-US" sz="1800" b="0" i="0" kern="1200" dirty="0" smtClean="0">
                          <a:solidFill>
                            <a:schemeClr val="dk1"/>
                          </a:solidFill>
                          <a:latin typeface="+mn-lt"/>
                          <a:ea typeface="+mn-ea"/>
                          <a:cs typeface="+mn-cs"/>
                        </a:rPr>
                        <a:t>Meaning</a:t>
                      </a:r>
                      <a:endParaRPr lang="en-US" dirty="0"/>
                    </a:p>
                  </a:txBody>
                  <a:tcPr/>
                </a:tc>
                <a:tc>
                  <a:txBody>
                    <a:bodyPr/>
                    <a:lstStyle/>
                    <a:p>
                      <a:r>
                        <a:rPr lang="en-US" sz="1800" b="0" i="0" kern="1200" dirty="0" smtClean="0">
                          <a:solidFill>
                            <a:schemeClr val="dk1"/>
                          </a:solidFill>
                          <a:latin typeface="+mn-lt"/>
                          <a:ea typeface="+mn-ea"/>
                          <a:cs typeface="+mn-cs"/>
                        </a:rPr>
                        <a:t>Initial Public Offering (IPO) refers to an offer of securities made to the public for subscription, by the company.</a:t>
                      </a:r>
                      <a:endParaRPr lang="en-US" dirty="0"/>
                    </a:p>
                  </a:txBody>
                  <a:tcPr/>
                </a:tc>
                <a:tc>
                  <a:txBody>
                    <a:bodyPr/>
                    <a:lstStyle/>
                    <a:p>
                      <a:r>
                        <a:rPr lang="en-US" sz="1800" b="0" i="0" kern="1200" dirty="0" smtClean="0">
                          <a:solidFill>
                            <a:schemeClr val="dk1"/>
                          </a:solidFill>
                          <a:latin typeface="+mn-lt"/>
                          <a:ea typeface="+mn-ea"/>
                          <a:cs typeface="+mn-cs"/>
                        </a:rPr>
                        <a:t>Follow-on Public Offering (FPO) means an offer of securities for subscription to public, by an publicly traded enterprise.</a:t>
                      </a:r>
                      <a:endParaRPr lang="en-US" dirty="0"/>
                    </a:p>
                  </a:txBody>
                  <a:tcPr/>
                </a:tc>
              </a:tr>
              <a:tr h="700628">
                <a:tc>
                  <a:txBody>
                    <a:bodyPr/>
                    <a:lstStyle/>
                    <a:p>
                      <a:r>
                        <a:rPr lang="en-US" sz="1800" b="0" i="0" kern="1200" dirty="0" smtClean="0">
                          <a:solidFill>
                            <a:schemeClr val="dk1"/>
                          </a:solidFill>
                          <a:latin typeface="+mn-lt"/>
                          <a:ea typeface="+mn-ea"/>
                          <a:cs typeface="+mn-cs"/>
                        </a:rPr>
                        <a:t>What is it?</a:t>
                      </a:r>
                      <a:endParaRPr lang="en-US" dirty="0"/>
                    </a:p>
                  </a:txBody>
                  <a:tcPr/>
                </a:tc>
                <a:tc>
                  <a:txBody>
                    <a:bodyPr/>
                    <a:lstStyle/>
                    <a:p>
                      <a:r>
                        <a:rPr lang="en-US" sz="1800" b="0" i="0" kern="1200" dirty="0" smtClean="0">
                          <a:solidFill>
                            <a:schemeClr val="dk1"/>
                          </a:solidFill>
                          <a:latin typeface="+mn-lt"/>
                          <a:ea typeface="+mn-ea"/>
                          <a:cs typeface="+mn-cs"/>
                        </a:rPr>
                        <a:t>First public issue</a:t>
                      </a:r>
                      <a:endParaRPr lang="en-US" dirty="0"/>
                    </a:p>
                  </a:txBody>
                  <a:tcPr/>
                </a:tc>
                <a:tc>
                  <a:txBody>
                    <a:bodyPr/>
                    <a:lstStyle/>
                    <a:p>
                      <a:r>
                        <a:rPr lang="en-US" sz="1800" b="0" i="0" kern="1200" dirty="0" smtClean="0">
                          <a:solidFill>
                            <a:schemeClr val="dk1"/>
                          </a:solidFill>
                          <a:latin typeface="+mn-lt"/>
                          <a:ea typeface="+mn-ea"/>
                          <a:cs typeface="+mn-cs"/>
                        </a:rPr>
                        <a:t>Second or third public issue</a:t>
                      </a:r>
                      <a:endParaRPr lang="en-US" dirty="0"/>
                    </a:p>
                  </a:txBody>
                  <a:tcPr/>
                </a:tc>
              </a:tr>
              <a:tr h="522691">
                <a:tc>
                  <a:txBody>
                    <a:bodyPr/>
                    <a:lstStyle/>
                    <a:p>
                      <a:r>
                        <a:rPr lang="en-US" sz="1800" b="0" i="0" kern="1200" dirty="0" smtClean="0">
                          <a:solidFill>
                            <a:schemeClr val="dk1"/>
                          </a:solidFill>
                          <a:latin typeface="+mn-lt"/>
                          <a:ea typeface="+mn-ea"/>
                          <a:cs typeface="+mn-cs"/>
                        </a:rPr>
                        <a:t>Issuer</a:t>
                      </a:r>
                      <a:endParaRPr lang="en-US" dirty="0"/>
                    </a:p>
                  </a:txBody>
                  <a:tcPr/>
                </a:tc>
                <a:tc>
                  <a:txBody>
                    <a:bodyPr/>
                    <a:lstStyle/>
                    <a:p>
                      <a:pPr algn="l" fontAlgn="t"/>
                      <a:r>
                        <a:rPr lang="en-US" dirty="0"/>
                        <a:t>Unlisted Company</a:t>
                      </a:r>
                    </a:p>
                  </a:txBody>
                  <a:tcPr marL="76200" marR="76200" marT="76200" marB="76200"/>
                </a:tc>
                <a:tc>
                  <a:txBody>
                    <a:bodyPr/>
                    <a:lstStyle/>
                    <a:p>
                      <a:pPr algn="l" fontAlgn="t"/>
                      <a:r>
                        <a:rPr lang="en-US" dirty="0"/>
                        <a:t>Listed Company</a:t>
                      </a:r>
                    </a:p>
                  </a:txBody>
                  <a:tcPr marL="76200" marR="76200" marT="76200" marB="76200"/>
                </a:tc>
              </a:tr>
              <a:tr h="767355">
                <a:tc>
                  <a:txBody>
                    <a:bodyPr/>
                    <a:lstStyle/>
                    <a:p>
                      <a:pPr algn="l" fontAlgn="t"/>
                      <a:r>
                        <a:rPr lang="en-US" dirty="0"/>
                        <a:t>Objective</a:t>
                      </a:r>
                    </a:p>
                  </a:txBody>
                  <a:tcPr marL="76200" marR="76200" marT="76200" marB="76200"/>
                </a:tc>
                <a:tc>
                  <a:txBody>
                    <a:bodyPr/>
                    <a:lstStyle/>
                    <a:p>
                      <a:pPr algn="l" fontAlgn="t"/>
                      <a:r>
                        <a:rPr lang="en-US"/>
                        <a:t>Raising capital through public investment.</a:t>
                      </a:r>
                    </a:p>
                  </a:txBody>
                  <a:tcPr marL="76200" marR="76200" marT="76200" marB="76200"/>
                </a:tc>
                <a:tc>
                  <a:txBody>
                    <a:bodyPr/>
                    <a:lstStyle/>
                    <a:p>
                      <a:pPr algn="l" fontAlgn="t"/>
                      <a:r>
                        <a:rPr lang="en-US" dirty="0"/>
                        <a:t>Subsequent public investment.</a:t>
                      </a:r>
                    </a:p>
                  </a:txBody>
                  <a:tcPr marL="76200" marR="76200" marT="76200" marB="76200"/>
                </a:tc>
              </a:tr>
              <a:tr h="767355">
                <a:tc>
                  <a:txBody>
                    <a:bodyPr/>
                    <a:lstStyle/>
                    <a:p>
                      <a:pPr algn="l" fontAlgn="t"/>
                      <a:r>
                        <a:rPr lang="en-US" dirty="0"/>
                        <a:t>Risk</a:t>
                      </a:r>
                    </a:p>
                  </a:txBody>
                  <a:tcPr marL="76200" marR="76200" marT="76200" marB="76200"/>
                </a:tc>
                <a:tc>
                  <a:txBody>
                    <a:bodyPr/>
                    <a:lstStyle/>
                    <a:p>
                      <a:pPr algn="l" fontAlgn="t"/>
                      <a:r>
                        <a:rPr lang="en-US"/>
                        <a:t>High</a:t>
                      </a:r>
                    </a:p>
                  </a:txBody>
                  <a:tcPr marL="76200" marR="76200" marT="76200" marB="76200"/>
                </a:tc>
                <a:tc>
                  <a:txBody>
                    <a:bodyPr/>
                    <a:lstStyle/>
                    <a:p>
                      <a:pPr algn="l" fontAlgn="t"/>
                      <a:r>
                        <a:rPr lang="en-US" dirty="0"/>
                        <a:t>Comparatively low</a:t>
                      </a:r>
                    </a:p>
                  </a:txBody>
                  <a:tcPr marL="76200" marR="76200" marT="76200" marB="7620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OFFER FOR SALE &#10;â¢ A company sells the securities through the &#10;intermediaries such as issue houses, and stock &#10;brokers. &#10;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RIGHT ISSUE &#10;When an existing company issue shares to its &#10;existing shareholders in proportion to the &#10;number of share he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BONUS ISSUE &#10;Bonus shares are the shares allotted by capitalization &#10;of the reserves or surplus of a company. &#10;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â¢ According to the section 81 of the companies Act 1956, if a public&#10;company wants to increase its subscribed capital by a..."/>
          <p:cNvPicPr>
            <a:picLocks noChangeAspect="1" noChangeArrowheads="1"/>
          </p:cNvPicPr>
          <p:nvPr/>
        </p:nvPicPr>
        <p:blipFill>
          <a:blip r:embed="rId2" cstate="print"/>
          <a:srcRect/>
          <a:stretch>
            <a:fillRect/>
          </a:stretch>
        </p:blipFill>
        <p:spPr bwMode="auto">
          <a:xfrm>
            <a:off x="228600" y="0"/>
            <a:ext cx="8686800" cy="6553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STOCK OPTION &#10;â¢ A company can encourage its employees to take up &#10;shares and subscribe to it is called stock option or &#10;E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FOREIGN CAPITAL ISSUANCE &#10;(a) American Depository Receipts: An American &#10;Depository Receipts (ADRs) is physical &#10;certific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2"/>
          </a:solidFill>
          <a:ln>
            <a:solidFill>
              <a:schemeClr val="accent1"/>
            </a:solidFill>
          </a:ln>
        </p:spPr>
        <p:txBody>
          <a:bodyPr>
            <a:normAutofit/>
          </a:bodyPr>
          <a:lstStyle/>
          <a:p>
            <a:r>
              <a:rPr lang="en-US" dirty="0" smtClean="0"/>
              <a:t>Primary Market Advantages </a:t>
            </a:r>
            <a:endParaRPr lang="en-US" dirty="0"/>
          </a:p>
        </p:txBody>
      </p:sp>
      <p:sp>
        <p:nvSpPr>
          <p:cNvPr id="3" name="Content Placeholder 2"/>
          <p:cNvSpPr>
            <a:spLocks noGrp="1"/>
          </p:cNvSpPr>
          <p:nvPr>
            <p:ph idx="1"/>
          </p:nvPr>
        </p:nvSpPr>
        <p:spPr>
          <a:xfrm>
            <a:off x="0" y="1295400"/>
            <a:ext cx="9144000" cy="5562600"/>
          </a:xfrm>
          <a:solidFill>
            <a:srgbClr val="00B0F0"/>
          </a:solidFill>
          <a:ln>
            <a:solidFill>
              <a:srgbClr val="92D050"/>
            </a:solidFill>
          </a:ln>
        </p:spPr>
        <p:txBody>
          <a:bodyPr>
            <a:noAutofit/>
          </a:bodyPr>
          <a:lstStyle/>
          <a:p>
            <a:pPr fontAlgn="base"/>
            <a:r>
              <a:rPr lang="en-US" sz="2400" b="1" u="sng" dirty="0" smtClean="0">
                <a:latin typeface="Times New Roman" pitchFamily="18" charset="0"/>
                <a:cs typeface="Times New Roman" pitchFamily="18" charset="0"/>
              </a:rPr>
              <a:t>It provides opportunity for new investors to start new enterprises</a:t>
            </a:r>
            <a:r>
              <a:rPr lang="en-US" sz="2400" dirty="0" smtClean="0">
                <a:latin typeface="Times New Roman" pitchFamily="18" charset="0"/>
                <a:cs typeface="Times New Roman" pitchFamily="18" charset="0"/>
              </a:rPr>
              <a:t>: Persons with technical know-how may resort to promote new ventures which are profit-oriented. The new issue market gives them an opportunity to materialize their ideas.</a:t>
            </a:r>
          </a:p>
          <a:p>
            <a:pPr fontAlgn="base">
              <a:buNone/>
            </a:pPr>
            <a:endParaRPr lang="en-US" sz="2400" dirty="0" smtClean="0">
              <a:latin typeface="Times New Roman" pitchFamily="18" charset="0"/>
              <a:cs typeface="Times New Roman" pitchFamily="18" charset="0"/>
            </a:endParaRPr>
          </a:p>
          <a:p>
            <a:pPr fontAlgn="base"/>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Existing companies will be in a position to expand their activities</a:t>
            </a:r>
            <a:r>
              <a:rPr lang="en-US" sz="2400" dirty="0" smtClean="0">
                <a:latin typeface="Times New Roman" pitchFamily="18" charset="0"/>
                <a:cs typeface="Times New Roman" pitchFamily="18" charset="0"/>
              </a:rPr>
              <a:t>: When the existing companies find their products obsolete, they would like to venture into new areas of production for which they require additional capital. The new issue market helps them raise the required funds.</a:t>
            </a:r>
          </a:p>
          <a:p>
            <a:pPr fontAlgn="base"/>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a:solidFill>
            <a:schemeClr val="tx2">
              <a:lumMod val="60000"/>
              <a:lumOff val="40000"/>
            </a:schemeClr>
          </a:solidFill>
        </p:spPr>
        <p:txBody>
          <a:bodyPr>
            <a:normAutofit fontScale="92500" lnSpcReduction="20000"/>
          </a:bodyPr>
          <a:lstStyle/>
          <a:p>
            <a:pPr fontAlgn="base"/>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Promotion of partnership firm into Public Limited companies or merger of companies or facilitates buy-back of shares</a:t>
            </a:r>
            <a:r>
              <a:rPr lang="en-US" dirty="0" smtClean="0">
                <a:latin typeface="Times New Roman" pitchFamily="18" charset="0"/>
                <a:cs typeface="Times New Roman" pitchFamily="18" charset="0"/>
              </a:rPr>
              <a:t>: When new ventures are started, a management may wish to have a control on the ownership and for this purpose, they would like to enter into a buy-back arrangement. By this arrangement, the shares will be issued to a group of persons (NRIs) for a specific period after which they will be bought back from out of the profits. This ensures the retention of ownership and prevents any change in management.</a:t>
            </a:r>
          </a:p>
          <a:p>
            <a:pPr>
              <a:buNone/>
            </a:pPr>
            <a:r>
              <a:rPr lang="en-US" dirty="0" smtClean="0"/>
              <a:t/>
            </a:r>
            <a:br>
              <a:rPr lang="en-US" dirty="0" smtClean="0"/>
            </a:b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ypes of financial marketsâ¢ Physical assets vs. Financial assetsâ¢ Money (short) vs. Capital (long)â¢ Primary (proceeds go t..."/>
          <p:cNvPicPr>
            <a:picLocks noChangeAspect="1" noChangeArrowheads="1"/>
          </p:cNvPicPr>
          <p:nvPr/>
        </p:nvPicPr>
        <p:blipFill>
          <a:blip r:embed="rId2" cstate="print"/>
          <a:srcRect/>
          <a:stretch>
            <a:fillRect/>
          </a:stretch>
        </p:blipFill>
        <p:spPr bwMode="auto">
          <a:xfrm>
            <a:off x="381000" y="228600"/>
            <a:ext cx="8382000" cy="6248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Types of Marketâ¢ Money Market : The Money market refers to the market  where borrowers and lenders exchange short-term fun..."/>
          <p:cNvPicPr>
            <a:picLocks noChangeAspect="1" noChangeArrowheads="1"/>
          </p:cNvPicPr>
          <p:nvPr/>
        </p:nvPicPr>
        <p:blipFill>
          <a:blip r:embed="rId2" cstate="print"/>
          <a:srcRect/>
          <a:stretch>
            <a:fillRect/>
          </a:stretch>
        </p:blipFill>
        <p:spPr bwMode="auto">
          <a:xfrm>
            <a:off x="304800" y="0"/>
            <a:ext cx="8610600" cy="640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Types of Marketâ¢ Primary Market : The Primary market provides the channel for  sale of new securities. The issuer of secur..."/>
          <p:cNvPicPr>
            <a:picLocks noChangeAspect="1" noChangeArrowheads="1"/>
          </p:cNvPicPr>
          <p:nvPr/>
        </p:nvPicPr>
        <p:blipFill>
          <a:blip r:embed="rId2" cstate="print"/>
          <a:srcRect/>
          <a:stretch>
            <a:fillRect/>
          </a:stretch>
        </p:blipFill>
        <p:spPr bwMode="auto">
          <a:xfrm>
            <a:off x="304800" y="152400"/>
            <a:ext cx="8534400" cy="6324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eaning of Capital Market&#10;â¢ Capital Market is the part of financial&#10;system which is concerned with raising&#10;capital funds b..."/>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â¢ Capital Market is where trading in financial&#10;instruments is conducted to raise capital.&#10;ï Three categories of participa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Nature Of Capital Market&#10;The nature of capital market is brought out by the&#10;Following facts:&#10;ï¶Its has two segments primar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Role and Function of Capital Market&#10;ïCapital Formation&#10;ïAvenue Provision of Investment&#10;ï Speed up Economic Growth and&#10;Dev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147</Words>
  <Application>Microsoft Office PowerPoint</Application>
  <PresentationFormat>On-screen Show (4:3)</PresentationFormat>
  <Paragraphs>30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SECURTY ANALYSIS AND PORTFOLIO MANAGEMENT CAPITAL MARKET  PRIMARY MARKET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comparison</vt:lpstr>
      <vt:lpstr>Slide 22</vt:lpstr>
      <vt:lpstr>Slide 23</vt:lpstr>
      <vt:lpstr>Slide 24</vt:lpstr>
      <vt:lpstr>Slide 25</vt:lpstr>
      <vt:lpstr>Slide 26</vt:lpstr>
      <vt:lpstr>Slide 27</vt:lpstr>
      <vt:lpstr>Primary Market Advantages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MARKET  PRIMARY MARKET</dc:title>
  <dc:creator>Parveen</dc:creator>
  <cp:lastModifiedBy>Parveen</cp:lastModifiedBy>
  <cp:revision>2</cp:revision>
  <dcterms:created xsi:type="dcterms:W3CDTF">2024-11-25T06:14:34Z</dcterms:created>
  <dcterms:modified xsi:type="dcterms:W3CDTF">2024-11-25T06:36:13Z</dcterms:modified>
</cp:coreProperties>
</file>