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5" r:id="rId5"/>
    <p:sldId id="264" r:id="rId6"/>
    <p:sldId id="266"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C3F892-C174-4C12-886C-BBFC1D4770E7}" type="datetimeFigureOut">
              <a:rPr lang="en-US" smtClean="0"/>
              <a:pPr/>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17D37-FBFA-46D5-827F-A3AC0C1169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3F892-C174-4C12-886C-BBFC1D4770E7}" type="datetimeFigureOut">
              <a:rPr lang="en-US" smtClean="0"/>
              <a:pPr/>
              <a:t>10/16/2024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17D37-FBFA-46D5-827F-A3AC0C1169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he_General_Theory_of_Employment,_Interest_and_Money" TargetMode="External"/><Relationship Id="rId2" Type="http://schemas.openxmlformats.org/officeDocument/2006/relationships/hyperlink" Target="https://en.wikipedia.org/wiki/John_Maynard_Keynes" TargetMode="External"/><Relationship Id="rId1" Type="http://schemas.openxmlformats.org/officeDocument/2006/relationships/slideLayout" Target="../slideLayouts/slideLayout2.xml"/><Relationship Id="rId6" Type="http://schemas.openxmlformats.org/officeDocument/2006/relationships/hyperlink" Target="https://en.wikipedia.org/wiki/Stock_market" TargetMode="External"/><Relationship Id="rId5" Type="http://schemas.openxmlformats.org/officeDocument/2006/relationships/hyperlink" Target="https://en.wikipedia.org/wiki/Stock" TargetMode="External"/><Relationship Id="rId4" Type="http://schemas.openxmlformats.org/officeDocument/2006/relationships/hyperlink" Target="https://en.wikipedia.org/wiki/Market_tren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Intrinsic_value_(finance)" TargetMode="External"/><Relationship Id="rId2" Type="http://schemas.openxmlformats.org/officeDocument/2006/relationships/hyperlink" Target="https://en.wikipedia.org/wiki/Stock_mark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724400"/>
            <a:ext cx="7315200" cy="1600200"/>
          </a:xfrm>
          <a:solidFill>
            <a:srgbClr val="7030A0"/>
          </a:solidFill>
        </p:spPr>
        <p:txBody>
          <a:bodyPr>
            <a:normAutofit fontScale="77500" lnSpcReduction="20000"/>
          </a:bodyPr>
          <a:lstStyle/>
          <a:p>
            <a:r>
              <a:rPr lang="en-US" dirty="0" smtClean="0">
                <a:solidFill>
                  <a:srgbClr val="FFFF00"/>
                </a:solidFill>
              </a:rPr>
              <a:t>DR. F. WAHIDHA BEGUM</a:t>
            </a:r>
          </a:p>
          <a:p>
            <a:r>
              <a:rPr lang="en-US" dirty="0" smtClean="0">
                <a:solidFill>
                  <a:srgbClr val="FFFF00"/>
                </a:solidFill>
              </a:rPr>
              <a:t>ASSISTANT PROFESSOR</a:t>
            </a:r>
          </a:p>
          <a:p>
            <a:r>
              <a:rPr lang="en-US" dirty="0" smtClean="0">
                <a:solidFill>
                  <a:srgbClr val="FFFF00"/>
                </a:solidFill>
              </a:rPr>
              <a:t>JAMAL INSTITUTE OF MANAGEMENT</a:t>
            </a:r>
          </a:p>
          <a:p>
            <a:r>
              <a:rPr lang="en-US" dirty="0" smtClean="0">
                <a:solidFill>
                  <a:srgbClr val="FFFF00"/>
                </a:solidFill>
              </a:rPr>
              <a:t>JAMAL MOPHAMED COLLEGE</a:t>
            </a:r>
            <a:endParaRPr lang="en-US" dirty="0">
              <a:solidFill>
                <a:srgbClr val="FFFF00"/>
              </a:solidFill>
            </a:endParaRPr>
          </a:p>
        </p:txBody>
      </p:sp>
      <p:pic>
        <p:nvPicPr>
          <p:cNvPr id="4" name="Picture 1"/>
          <p:cNvPicPr>
            <a:picLocks noChangeAspect="1" noChangeArrowheads="1"/>
          </p:cNvPicPr>
          <p:nvPr/>
        </p:nvPicPr>
        <p:blipFill>
          <a:blip r:embed="rId3" cstate="print"/>
          <a:srcRect l="28559" t="39784" r="48842" b="37829"/>
          <a:stretch>
            <a:fillRect/>
          </a:stretch>
        </p:blipFill>
        <p:spPr bwMode="auto">
          <a:xfrm>
            <a:off x="838200" y="228600"/>
            <a:ext cx="7162800" cy="4280210"/>
          </a:xfrm>
          <a:prstGeom prst="rect">
            <a:avLst/>
          </a:prstGeom>
          <a:solidFill>
            <a:schemeClr val="accent1"/>
          </a:solid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the Keynesian Beauty Contest</a:t>
            </a:r>
            <a:endParaRPr lang="en-US" dirty="0"/>
          </a:p>
        </p:txBody>
      </p:sp>
      <p:sp>
        <p:nvSpPr>
          <p:cNvPr id="3" name="Content Placeholder 2"/>
          <p:cNvSpPr>
            <a:spLocks noGrp="1"/>
          </p:cNvSpPr>
          <p:nvPr>
            <p:ph idx="1"/>
          </p:nvPr>
        </p:nvSpPr>
        <p:spPr/>
        <p:txBody>
          <a:bodyPr/>
          <a:lstStyle/>
          <a:p>
            <a:r>
              <a:rPr lang="en-US" dirty="0" smtClean="0"/>
              <a:t>Introduced by John Maynard Keynes in 1936 to explain speculative behavior in financial markets.</a:t>
            </a:r>
          </a:p>
          <a:p>
            <a:r>
              <a:rPr lang="en-US" b="1" dirty="0" smtClean="0"/>
              <a:t>Main Idea</a:t>
            </a:r>
            <a:r>
              <a:rPr lang="en-US" dirty="0" smtClean="0"/>
              <a:t>: Predicting what the average opinion of others will be, rather than basing decisions on intrinsic value.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6096000"/>
          </a:xfrm>
        </p:spPr>
        <p:txBody>
          <a:bodyPr>
            <a:normAutofit fontScale="85000" lnSpcReduction="10000"/>
          </a:bodyPr>
          <a:lstStyle/>
          <a:p>
            <a:r>
              <a:rPr lang="en-US" dirty="0"/>
              <a:t>A </a:t>
            </a:r>
            <a:r>
              <a:rPr lang="en-US" b="1" dirty="0"/>
              <a:t>Keynesian beauty contest</a:t>
            </a:r>
            <a:r>
              <a:rPr lang="en-US" dirty="0"/>
              <a:t> describes a beauty contest where judges are rewarded for selecting the </a:t>
            </a:r>
            <a:r>
              <a:rPr lang="en-US" i="1" dirty="0"/>
              <a:t>most popular</a:t>
            </a:r>
            <a:r>
              <a:rPr lang="en-US" dirty="0"/>
              <a:t> faces among all judges, rather than those they may personally find the most attractive. </a:t>
            </a:r>
            <a:endParaRPr lang="en-US" dirty="0" smtClean="0"/>
          </a:p>
          <a:p>
            <a:r>
              <a:rPr lang="en-US" dirty="0"/>
              <a:t>Keynes described the action of rational agents in a market using an analogy based on a fictional newspaper contest, in which entrants are asked to choose the six most attractive faces from a hundred photographs. Those who picked the most popular faces are then eligible for a prize.</a:t>
            </a:r>
            <a:endParaRPr lang="en-US" dirty="0" smtClean="0"/>
          </a:p>
          <a:p>
            <a:r>
              <a:rPr lang="en-US" dirty="0" smtClean="0"/>
              <a:t>The </a:t>
            </a:r>
            <a:r>
              <a:rPr lang="en-US" dirty="0"/>
              <a:t>concept was developed by </a:t>
            </a:r>
            <a:r>
              <a:rPr lang="en-US" dirty="0">
                <a:hlinkClick r:id="rId2" tooltip="John Maynard Keynes"/>
              </a:rPr>
              <a:t>John Maynard Keynes</a:t>
            </a:r>
            <a:r>
              <a:rPr lang="en-US" dirty="0"/>
              <a:t> and introduced in Chapter 12 of his work, </a:t>
            </a:r>
            <a:r>
              <a:rPr lang="en-US" i="1" dirty="0">
                <a:hlinkClick r:id="rId3" tooltip="The General Theory of Employment, Interest and Money"/>
              </a:rPr>
              <a:t>The General Theory of Employment, Interest and Money</a:t>
            </a:r>
            <a:r>
              <a:rPr lang="en-US" dirty="0"/>
              <a:t> (1936), to explain </a:t>
            </a:r>
            <a:r>
              <a:rPr lang="en-US" dirty="0" smtClean="0">
                <a:hlinkClick r:id="rId4" tooltip="Market trend"/>
              </a:rPr>
              <a:t>price fluctuations</a:t>
            </a:r>
            <a:r>
              <a:rPr lang="en-US" dirty="0"/>
              <a:t> in </a:t>
            </a:r>
            <a:r>
              <a:rPr lang="en-US" dirty="0">
                <a:hlinkClick r:id="rId5" tooltip="Stock"/>
              </a:rPr>
              <a:t>equity</a:t>
            </a:r>
            <a:r>
              <a:rPr lang="en-US" dirty="0"/>
              <a:t> </a:t>
            </a:r>
            <a:r>
              <a:rPr lang="en-US" dirty="0">
                <a:hlinkClick r:id="rId6" tooltip="Stock market"/>
              </a:rPr>
              <a:t>markets</a:t>
            </a:r>
            <a:r>
              <a:rPr lang="en-US" dirty="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"It is not a case of choosing those [faces] that, to the best of one's judgment, are really the prettiest, nor even those that average opinion genuinely thinks the prettiest. </a:t>
            </a:r>
            <a:endParaRPr lang="en-US" dirty="0" smtClean="0"/>
          </a:p>
          <a:p>
            <a:r>
              <a:rPr lang="en-US" dirty="0" smtClean="0"/>
              <a:t>We </a:t>
            </a:r>
            <a:r>
              <a:rPr lang="en-US" dirty="0"/>
              <a:t>have reached the third degree where we devote our intelligences to anticipating what average opinion expects the average opinion to be. </a:t>
            </a:r>
            <a:endParaRPr lang="en-US" dirty="0" smtClean="0"/>
          </a:p>
          <a:p>
            <a:r>
              <a:rPr lang="en-US" dirty="0" smtClean="0"/>
              <a:t>And </a:t>
            </a:r>
            <a:r>
              <a:rPr lang="en-US" dirty="0"/>
              <a:t>there are some, I believe, who practice the fourth, fifth and higher degrees." (Keynes, </a:t>
            </a:r>
            <a:r>
              <a:rPr lang="en-US" i="1" dirty="0"/>
              <a:t>General Theory of Employment, Interest and Money</a:t>
            </a:r>
            <a:r>
              <a:rPr lang="en-US" dirty="0"/>
              <a:t>, 1936).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en-US" dirty="0" smtClean="0"/>
              <a:t>This idea is often applied in financial markets, whereby investors could profit more by buying whichever stocks they think other investors will buy, rather than the stocks that have fundamentally the best value, because when other people buy a stock, they bid up the price, allowing an earlier investor to cash out with a profit, regardless of whether the price increases are supported by its fundamentals.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a:t>Keynes believed that similar behavior was at work within the </a:t>
            </a:r>
            <a:r>
              <a:rPr lang="en-US" dirty="0">
                <a:hlinkClick r:id="rId2" tooltip="Stock market"/>
              </a:rPr>
              <a:t>stock market</a:t>
            </a:r>
            <a:r>
              <a:rPr lang="en-US" dirty="0"/>
              <a:t>. </a:t>
            </a:r>
            <a:endParaRPr lang="en-US" dirty="0" smtClean="0"/>
          </a:p>
          <a:p>
            <a:r>
              <a:rPr lang="en-US" dirty="0" smtClean="0"/>
              <a:t>This </a:t>
            </a:r>
            <a:r>
              <a:rPr lang="en-US" dirty="0"/>
              <a:t>would have investors pricing shares not based on what they think </a:t>
            </a:r>
            <a:r>
              <a:rPr lang="en-US" dirty="0" smtClean="0"/>
              <a:t>an  asset's</a:t>
            </a:r>
            <a:r>
              <a:rPr lang="en-US" dirty="0"/>
              <a:t> </a:t>
            </a:r>
            <a:r>
              <a:rPr lang="en-US" dirty="0">
                <a:hlinkClick r:id="rId3" tooltip="Intrinsic value (finance)"/>
              </a:rPr>
              <a:t>fundamental value</a:t>
            </a:r>
            <a:r>
              <a:rPr lang="en-US" dirty="0"/>
              <a:t> is, or even on what investors think other investors believe about the asset's value</a:t>
            </a:r>
            <a:r>
              <a:rPr lang="en-US" dirty="0" smtClean="0"/>
              <a:t>,</a:t>
            </a:r>
          </a:p>
          <a:p>
            <a:r>
              <a:rPr lang="en-US" dirty="0" smtClean="0"/>
              <a:t> </a:t>
            </a:r>
            <a:r>
              <a:rPr lang="en-US" dirty="0"/>
              <a:t>but on what they think other investors believe is the average opinion about the value of the asset, or even higher-order assessments.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The Beauty Contest Metaphor: </a:t>
            </a:r>
          </a:p>
          <a:p>
            <a:r>
              <a:rPr lang="en-US" dirty="0" smtClean="0"/>
              <a:t>Participants </a:t>
            </a:r>
            <a:r>
              <a:rPr lang="en-US" dirty="0" smtClean="0"/>
              <a:t>pick the most attractive faces, not based on their preference but on what they think others will choose.</a:t>
            </a:r>
          </a:p>
          <a:p>
            <a:r>
              <a:rPr lang="en-US" dirty="0" smtClean="0"/>
              <a:t>The contest shows that market participants focus on others' opinions rather than the fundamentals.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265</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Introduction to the Keynesian Beauty Contest</vt:lpstr>
      <vt:lpstr>Slide 3</vt:lpstr>
      <vt:lpstr>Slide 4</vt:lpstr>
      <vt:lpstr>Slide 5</vt:lpstr>
      <vt:lpstr>Slide 6</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Parveen</dc:creator>
  <cp:lastModifiedBy>Parveen</cp:lastModifiedBy>
  <cp:revision>11</cp:revision>
  <dcterms:created xsi:type="dcterms:W3CDTF">2024-09-23T05:58:13Z</dcterms:created>
  <dcterms:modified xsi:type="dcterms:W3CDTF">2024-10-16T09:53:00Z</dcterms:modified>
</cp:coreProperties>
</file>