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Industrial Relations and Collective Bargaining</a:t>
            </a:r>
            <a:br>
              <a:rPr lang="en-US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Armaan </a:t>
            </a:r>
            <a:r>
              <a:rPr lang="en-US" dirty="0" err="1" smtClean="0"/>
              <a:t>salik</a:t>
            </a:r>
            <a:r>
              <a:rPr lang="en-US" dirty="0" smtClean="0"/>
              <a:t> j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91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Introduction to Industrial Relations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1980990"/>
            <a:ext cx="10416546" cy="4486311"/>
          </a:xfrm>
        </p:spPr>
        <p:txBody>
          <a:bodyPr>
            <a:normAutofit/>
          </a:bodyPr>
          <a:lstStyle/>
          <a:p>
            <a:r>
              <a:rPr lang="en-US" sz="2000" b="1" dirty="0"/>
              <a:t>Definition:</a:t>
            </a:r>
            <a:endParaRPr lang="en-US" sz="2000" dirty="0"/>
          </a:p>
          <a:p>
            <a:pPr lvl="1"/>
            <a:r>
              <a:rPr lang="en-US" sz="1800" dirty="0"/>
              <a:t>Industrial Relations (IR) refers to the relationship between employers, employees, and trade unions in an organization.</a:t>
            </a:r>
          </a:p>
          <a:p>
            <a:r>
              <a:rPr lang="en-US" sz="2000" b="1" dirty="0"/>
              <a:t>Scope of Industrial Relations:</a:t>
            </a:r>
            <a:endParaRPr lang="en-US" sz="2000" dirty="0"/>
          </a:p>
          <a:p>
            <a:pPr lvl="1"/>
            <a:r>
              <a:rPr lang="en-US" sz="1800" dirty="0"/>
              <a:t>Covers employer-employee interactions, labor laws, grievance handling, and dispute resolution.</a:t>
            </a:r>
          </a:p>
          <a:p>
            <a:r>
              <a:rPr lang="en-US" sz="2000" b="1" dirty="0"/>
              <a:t>Objectives of Industrial Relations:</a:t>
            </a:r>
            <a:endParaRPr lang="en-US" sz="2000" dirty="0"/>
          </a:p>
          <a:p>
            <a:pPr lvl="1"/>
            <a:r>
              <a:rPr lang="en-US" sz="1800" dirty="0"/>
              <a:t>Ensure workplace harmony</a:t>
            </a:r>
          </a:p>
          <a:p>
            <a:pPr lvl="1"/>
            <a:r>
              <a:rPr lang="en-US" sz="1800" dirty="0"/>
              <a:t>Promote employee welfare</a:t>
            </a:r>
          </a:p>
          <a:p>
            <a:pPr lvl="1"/>
            <a:r>
              <a:rPr lang="en-US" sz="1800" dirty="0"/>
              <a:t>Improve productivity</a:t>
            </a:r>
          </a:p>
          <a:p>
            <a:pPr lvl="1"/>
            <a:r>
              <a:rPr lang="en-US" sz="1800" dirty="0"/>
              <a:t>Reduce conflicts and </a:t>
            </a:r>
            <a:r>
              <a:rPr lang="en-US" sz="1800" dirty="0" smtClean="0"/>
              <a:t>disputes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3551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Importance of Industrial Relations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97616"/>
            <a:ext cx="11029615" cy="4378246"/>
          </a:xfrm>
        </p:spPr>
        <p:txBody>
          <a:bodyPr>
            <a:normAutofit/>
          </a:bodyPr>
          <a:lstStyle/>
          <a:p>
            <a:r>
              <a:rPr lang="en-US" sz="2000" b="1" dirty="0"/>
              <a:t>1. Promotes Industrial Peace:</a:t>
            </a:r>
            <a:endParaRPr lang="en-US" sz="2000" dirty="0"/>
          </a:p>
          <a:p>
            <a:pPr lvl="1"/>
            <a:r>
              <a:rPr lang="en-US" sz="1800" dirty="0"/>
              <a:t>Reduces strikes, lockouts, and work stoppages.</a:t>
            </a:r>
          </a:p>
          <a:p>
            <a:r>
              <a:rPr lang="en-US" sz="2000" b="1" dirty="0"/>
              <a:t>2. Enhances Productivity:</a:t>
            </a:r>
            <a:endParaRPr lang="en-US" sz="2000" dirty="0"/>
          </a:p>
          <a:p>
            <a:pPr lvl="1"/>
            <a:r>
              <a:rPr lang="en-US" sz="1800" dirty="0"/>
              <a:t>Encourages collaboration between employees and employers.</a:t>
            </a:r>
          </a:p>
          <a:p>
            <a:r>
              <a:rPr lang="en-US" sz="2000" b="1" dirty="0"/>
              <a:t>3. Strengthens Employer-Employee Relations:</a:t>
            </a:r>
            <a:endParaRPr lang="en-US" sz="2000" dirty="0"/>
          </a:p>
          <a:p>
            <a:pPr lvl="1"/>
            <a:r>
              <a:rPr lang="en-US" sz="1800" dirty="0"/>
              <a:t>Ensures open communication and mutual understanding.</a:t>
            </a:r>
          </a:p>
          <a:p>
            <a:r>
              <a:rPr lang="en-US" sz="2000" b="1" dirty="0"/>
              <a:t>4. Encourages Employee Participation:</a:t>
            </a:r>
            <a:endParaRPr lang="en-US" sz="2000" dirty="0"/>
          </a:p>
          <a:p>
            <a:pPr lvl="1"/>
            <a:r>
              <a:rPr lang="en-US" sz="1800" dirty="0"/>
              <a:t>Involves workers in decision-making processes.</a:t>
            </a:r>
          </a:p>
          <a:p>
            <a:r>
              <a:rPr lang="en-US" sz="2000" b="1" dirty="0"/>
              <a:t>5. Ensures Compliance with Labor Laws:</a:t>
            </a:r>
            <a:endParaRPr lang="en-US" sz="2000" dirty="0"/>
          </a:p>
          <a:p>
            <a:pPr lvl="1"/>
            <a:r>
              <a:rPr lang="en-US" sz="1800" dirty="0"/>
              <a:t>Helps organizations adhere to legal regulations and labor policies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8296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Meaning of Collective Bargaining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378" y="2047492"/>
            <a:ext cx="10807244" cy="4444748"/>
          </a:xfrm>
        </p:spPr>
        <p:txBody>
          <a:bodyPr>
            <a:normAutofit/>
          </a:bodyPr>
          <a:lstStyle/>
          <a:p>
            <a:r>
              <a:rPr lang="en-US" sz="2400" b="1" dirty="0"/>
              <a:t>Definition:</a:t>
            </a:r>
            <a:endParaRPr lang="en-US" sz="2400" dirty="0"/>
          </a:p>
          <a:p>
            <a:pPr lvl="1"/>
            <a:r>
              <a:rPr lang="en-US" sz="2000" dirty="0"/>
              <a:t>Collective bargaining is the process of negotiation between employers and a group of employees (usually represented by trade unions) to determine wages, working conditions, benefits, and other employment terms.</a:t>
            </a:r>
          </a:p>
          <a:p>
            <a:r>
              <a:rPr lang="en-US" sz="2400" b="1" dirty="0"/>
              <a:t>Key Elements:</a:t>
            </a:r>
            <a:endParaRPr lang="en-US" sz="2400" dirty="0"/>
          </a:p>
          <a:p>
            <a:pPr lvl="1"/>
            <a:r>
              <a:rPr lang="en-US" sz="2000" dirty="0"/>
              <a:t>Negotiation</a:t>
            </a:r>
          </a:p>
          <a:p>
            <a:pPr lvl="1"/>
            <a:r>
              <a:rPr lang="en-US" sz="2000" dirty="0"/>
              <a:t>Agreement</a:t>
            </a:r>
          </a:p>
          <a:p>
            <a:pPr lvl="1"/>
            <a:r>
              <a:rPr lang="en-US" sz="2000" dirty="0"/>
              <a:t>Implementation</a:t>
            </a:r>
          </a:p>
          <a:p>
            <a:pPr lvl="1"/>
            <a:r>
              <a:rPr lang="en-US" sz="2000"/>
              <a:t>Dispute </a:t>
            </a:r>
            <a:r>
              <a:rPr lang="en-US" sz="2000" smtClean="0"/>
              <a:t>resolution</a:t>
            </a:r>
            <a:endParaRPr lang="en-IN" sz="2000" dirty="0" smtClean="0"/>
          </a:p>
        </p:txBody>
      </p:sp>
    </p:spTree>
    <p:extLst>
      <p:ext uri="{BB962C8B-B14F-4D97-AF65-F5344CB8AC3E}">
        <p14:creationId xmlns:p14="http://schemas.microsoft.com/office/powerpoint/2010/main" val="1432665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Types of Collective Bargaining: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22555"/>
            <a:ext cx="10483048" cy="436162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/>
              <a:t>Distributive Bargaining:</a:t>
            </a:r>
            <a:r>
              <a:rPr lang="en-US" sz="2400" dirty="0"/>
              <a:t> Focuses on wage and benefit distribution, where one party gains at the expense of the other.</a:t>
            </a:r>
          </a:p>
          <a:p>
            <a:pPr algn="just"/>
            <a:r>
              <a:rPr lang="en-US" sz="2400" b="1" dirty="0"/>
              <a:t>Integrative Bargaining:</a:t>
            </a:r>
            <a:r>
              <a:rPr lang="en-US" sz="2400" dirty="0"/>
              <a:t> Aims for a win-win situation where both parties benefit through cooperation.</a:t>
            </a:r>
          </a:p>
          <a:p>
            <a:pPr algn="just"/>
            <a:r>
              <a:rPr lang="en-US" sz="2400" b="1" dirty="0"/>
              <a:t>Concession Bargaining:</a:t>
            </a:r>
            <a:r>
              <a:rPr lang="en-US" sz="2400" dirty="0"/>
              <a:t> Employees accept fewer benefits or wage cuts to help the company during financial difficulties.</a:t>
            </a:r>
          </a:p>
          <a:p>
            <a:pPr algn="just"/>
            <a:r>
              <a:rPr lang="en-US" sz="2400" b="1" dirty="0"/>
              <a:t>Productivity Bargaining:</a:t>
            </a:r>
            <a:r>
              <a:rPr lang="en-US" sz="2400" dirty="0"/>
              <a:t> Compensation and benefits are linked to employee performance and productivity improvements.</a:t>
            </a:r>
          </a:p>
          <a:p>
            <a:pPr algn="just"/>
            <a:r>
              <a:rPr lang="en-US" sz="2400" b="1" dirty="0"/>
              <a:t>Composite Bargaining:</a:t>
            </a:r>
            <a:r>
              <a:rPr lang="en-US" sz="2400" dirty="0"/>
              <a:t> Involves discussions beyond wages, including working conditions, job security, and training opportunities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7709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Importance of Collective Bargaining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3" y="1939427"/>
            <a:ext cx="11029615" cy="4536188"/>
          </a:xfrm>
        </p:spPr>
        <p:txBody>
          <a:bodyPr>
            <a:normAutofit/>
          </a:bodyPr>
          <a:lstStyle/>
          <a:p>
            <a:r>
              <a:rPr lang="en-US" sz="2000" b="1" dirty="0"/>
              <a:t>1. Protects Employee Rights:</a:t>
            </a:r>
            <a:endParaRPr lang="en-US" sz="2000" dirty="0"/>
          </a:p>
          <a:p>
            <a:pPr lvl="1"/>
            <a:r>
              <a:rPr lang="en-US" sz="1800" dirty="0"/>
              <a:t>Ensures fair wages, job security, and better working conditions.</a:t>
            </a:r>
          </a:p>
          <a:p>
            <a:r>
              <a:rPr lang="en-US" sz="2000" b="1" dirty="0"/>
              <a:t>2. Resolves Workplace Disputes:</a:t>
            </a:r>
            <a:endParaRPr lang="en-US" sz="2000" dirty="0"/>
          </a:p>
          <a:p>
            <a:pPr lvl="1"/>
            <a:r>
              <a:rPr lang="en-US" sz="1800" dirty="0"/>
              <a:t>Provides a structured approach for conflict resolution.</a:t>
            </a:r>
          </a:p>
          <a:p>
            <a:r>
              <a:rPr lang="en-US" sz="2000" b="1" dirty="0"/>
              <a:t>3. Enhances Labor-Management Cooperation:</a:t>
            </a:r>
            <a:endParaRPr lang="en-US" sz="2000" dirty="0"/>
          </a:p>
          <a:p>
            <a:pPr lvl="1"/>
            <a:r>
              <a:rPr lang="en-US" sz="1800" dirty="0"/>
              <a:t>Builds mutual trust between workers and employers.</a:t>
            </a:r>
          </a:p>
          <a:p>
            <a:r>
              <a:rPr lang="en-US" sz="2000" b="1" dirty="0"/>
              <a:t>4. Boosts Economic Growth:</a:t>
            </a:r>
            <a:endParaRPr lang="en-US" sz="2000" dirty="0"/>
          </a:p>
          <a:p>
            <a:pPr lvl="1"/>
            <a:r>
              <a:rPr lang="en-US" sz="1800" dirty="0"/>
              <a:t>Stable labor relations contribute to a strong economy.</a:t>
            </a:r>
          </a:p>
          <a:p>
            <a:r>
              <a:rPr lang="en-US" sz="2000" b="1" dirty="0"/>
              <a:t>5. Encourages Workplace Democracy:</a:t>
            </a:r>
            <a:endParaRPr lang="en-US" sz="2000" dirty="0"/>
          </a:p>
          <a:p>
            <a:pPr lvl="1"/>
            <a:r>
              <a:rPr lang="en-US" sz="1800" dirty="0"/>
              <a:t>Employees have a say in workplace policies and conditions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6079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Factors Affecting Collective Bargaining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4365"/>
            <a:ext cx="11029615" cy="4561126"/>
          </a:xfrm>
        </p:spPr>
        <p:txBody>
          <a:bodyPr>
            <a:noAutofit/>
          </a:bodyPr>
          <a:lstStyle/>
          <a:p>
            <a:r>
              <a:rPr lang="en-US" b="1" dirty="0"/>
              <a:t>1. Legal Framework:</a:t>
            </a:r>
            <a:endParaRPr lang="en-US" dirty="0"/>
          </a:p>
          <a:p>
            <a:pPr lvl="1"/>
            <a:r>
              <a:rPr lang="en-US" dirty="0"/>
              <a:t>National labor laws and industrial regulations impact negotiations.</a:t>
            </a:r>
          </a:p>
          <a:p>
            <a:r>
              <a:rPr lang="en-US" b="1" dirty="0"/>
              <a:t>2. Economic Conditions:</a:t>
            </a:r>
            <a:endParaRPr lang="en-US" dirty="0"/>
          </a:p>
          <a:p>
            <a:pPr lvl="1"/>
            <a:r>
              <a:rPr lang="en-US" dirty="0"/>
              <a:t>Inflation, recession, and business profitability influence bargaining power.</a:t>
            </a:r>
          </a:p>
          <a:p>
            <a:r>
              <a:rPr lang="en-US" b="1" dirty="0"/>
              <a:t>3. Strength of Trade Unions:</a:t>
            </a:r>
            <a:endParaRPr lang="en-US" dirty="0"/>
          </a:p>
          <a:p>
            <a:pPr lvl="1"/>
            <a:r>
              <a:rPr lang="en-US" dirty="0"/>
              <a:t>The presence and bargaining strength of labor unions affect negotiation outcomes.</a:t>
            </a:r>
          </a:p>
          <a:p>
            <a:r>
              <a:rPr lang="en-US" b="1" dirty="0"/>
              <a:t>4. Employer’s Financial Position:</a:t>
            </a:r>
            <a:endParaRPr lang="en-US" dirty="0"/>
          </a:p>
          <a:p>
            <a:pPr lvl="1"/>
            <a:r>
              <a:rPr lang="en-US" dirty="0"/>
              <a:t>A company’s ability to meet wage demands depends on its financial health.</a:t>
            </a:r>
          </a:p>
          <a:p>
            <a:r>
              <a:rPr lang="en-US" b="1" dirty="0"/>
              <a:t>5. Political Environment:</a:t>
            </a:r>
            <a:endParaRPr lang="en-US" dirty="0"/>
          </a:p>
          <a:p>
            <a:pPr lvl="1"/>
            <a:r>
              <a:rPr lang="en-US" dirty="0"/>
              <a:t>Government policies and political stability play a crucial role.</a:t>
            </a:r>
          </a:p>
          <a:p>
            <a:r>
              <a:rPr lang="en-US" b="1" dirty="0"/>
              <a:t>6. Technological Changes:</a:t>
            </a:r>
            <a:endParaRPr lang="en-US" dirty="0"/>
          </a:p>
          <a:p>
            <a:pPr lvl="1"/>
            <a:r>
              <a:rPr lang="en-US" dirty="0"/>
              <a:t>Automation and digital transformation can impact job security and working conditions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17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Challenges in Industrial Relations and Collective </a:t>
            </a:r>
            <a:r>
              <a:rPr lang="en-US" b="1" dirty="0" smtClean="0"/>
              <a:t>Bargaining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Resistance from management or employees</a:t>
            </a:r>
          </a:p>
          <a:p>
            <a:r>
              <a:rPr lang="en-US" sz="2800" dirty="0"/>
              <a:t>Unfair labor practices</a:t>
            </a:r>
          </a:p>
          <a:p>
            <a:r>
              <a:rPr lang="en-US" sz="2800" dirty="0"/>
              <a:t>Economic downturns affecting negotiations</a:t>
            </a:r>
          </a:p>
          <a:p>
            <a:r>
              <a:rPr lang="en-US" sz="2800" dirty="0"/>
              <a:t>Lack of skilled negotiators</a:t>
            </a:r>
          </a:p>
          <a:p>
            <a:r>
              <a:rPr lang="en-US" sz="2800" dirty="0"/>
              <a:t>Political and legal </a:t>
            </a:r>
            <a:r>
              <a:rPr lang="en-US" sz="2800" dirty="0" smtClean="0"/>
              <a:t>interventions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9495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Conclusion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0541237" cy="3678303"/>
          </a:xfrm>
        </p:spPr>
        <p:txBody>
          <a:bodyPr/>
          <a:lstStyle/>
          <a:p>
            <a:pPr algn="just"/>
            <a:r>
              <a:rPr lang="en-US" sz="2400" dirty="0"/>
              <a:t>Industrial Relations and Collective Bargaining are essential for a stable and productive workforce.</a:t>
            </a:r>
          </a:p>
          <a:p>
            <a:pPr algn="just"/>
            <a:r>
              <a:rPr lang="en-US" sz="2400" dirty="0"/>
              <a:t>Effective negotiation ensures fair treatment for employees while maintaining business sustainability.</a:t>
            </a:r>
          </a:p>
          <a:p>
            <a:pPr algn="just"/>
            <a:r>
              <a:rPr lang="en-US" sz="2400" dirty="0"/>
              <a:t>Addressing challenges and fostering cooperation can lead to long-term industrial peace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407475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6</TotalTime>
  <Words>538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Gill Sans MT</vt:lpstr>
      <vt:lpstr>Wingdings 2</vt:lpstr>
      <vt:lpstr>Dividend</vt:lpstr>
      <vt:lpstr>Industrial Relations and Collective Bargaining </vt:lpstr>
      <vt:lpstr>Introduction to Industrial Relations </vt:lpstr>
      <vt:lpstr>Importance of Industrial Relations </vt:lpstr>
      <vt:lpstr>Meaning of Collective Bargaining </vt:lpstr>
      <vt:lpstr>Types of Collective Bargaining: </vt:lpstr>
      <vt:lpstr>Importance of Collective Bargaining </vt:lpstr>
      <vt:lpstr>Factors Affecting Collective Bargaining </vt:lpstr>
      <vt:lpstr>Challenges in Industrial Relations and Collective Bargaining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Relations and Collective Bargaining </dc:title>
  <dc:creator>admin</dc:creator>
  <cp:lastModifiedBy>admin</cp:lastModifiedBy>
  <cp:revision>2</cp:revision>
  <dcterms:created xsi:type="dcterms:W3CDTF">2025-03-04T03:43:32Z</dcterms:created>
  <dcterms:modified xsi:type="dcterms:W3CDTF">2025-03-10T05:03:17Z</dcterms:modified>
</cp:coreProperties>
</file>