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Workers’ Participation in Management (WPM)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71040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Introduction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064118"/>
            <a:ext cx="11029615" cy="4394871"/>
          </a:xfrm>
        </p:spPr>
        <p:txBody>
          <a:bodyPr>
            <a:noAutofit/>
          </a:bodyPr>
          <a:lstStyle/>
          <a:p>
            <a:r>
              <a:rPr lang="en-US" sz="2400" b="1" dirty="0"/>
              <a:t>Definition of Workers’ Participation in Management (WPM):</a:t>
            </a:r>
            <a:endParaRPr lang="en-US" sz="2400" dirty="0"/>
          </a:p>
          <a:p>
            <a:pPr lvl="1"/>
            <a:r>
              <a:rPr lang="en-US" sz="2000" dirty="0"/>
              <a:t>WPM refers to the involvement of employees in decision-making processes within an organization, allowing them to contribute to managerial functions and workplace improvements.</a:t>
            </a:r>
          </a:p>
          <a:p>
            <a:r>
              <a:rPr lang="en-US" sz="2400" b="1" dirty="0"/>
              <a:t>Importance of WPM:</a:t>
            </a:r>
            <a:endParaRPr lang="en-US" sz="2400" dirty="0"/>
          </a:p>
          <a:p>
            <a:pPr lvl="1"/>
            <a:r>
              <a:rPr lang="en-US" sz="2000" dirty="0"/>
              <a:t>Encourages collaboration between workers and management.</a:t>
            </a:r>
          </a:p>
          <a:p>
            <a:pPr lvl="1"/>
            <a:r>
              <a:rPr lang="en-US" sz="2000" dirty="0"/>
              <a:t>Strengthens industrial democracy by giving employees a voice in decision-making.</a:t>
            </a:r>
          </a:p>
          <a:p>
            <a:pPr lvl="1"/>
            <a:r>
              <a:rPr lang="en-US" sz="2000" dirty="0"/>
              <a:t>Enhances overall organizational effectiveness by utilizing employees' knowledge and experience.</a:t>
            </a:r>
          </a:p>
          <a:p>
            <a:r>
              <a:rPr lang="en-US" sz="2400" b="1" dirty="0"/>
              <a:t>Historical Background:</a:t>
            </a:r>
            <a:endParaRPr lang="en-US" sz="2400" dirty="0"/>
          </a:p>
          <a:p>
            <a:pPr lvl="1"/>
            <a:r>
              <a:rPr lang="en-US" sz="2000" dirty="0"/>
              <a:t>Rooted in labor movements advocating for workers’ rights.</a:t>
            </a:r>
          </a:p>
          <a:p>
            <a:pPr lvl="1"/>
            <a:r>
              <a:rPr lang="en-US" sz="2000" dirty="0"/>
              <a:t>Adopted in various forms across industries to promote better labor relations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438099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Objectives of WPM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903615"/>
            <a:ext cx="11029615" cy="4746567"/>
          </a:xfrm>
        </p:spPr>
        <p:txBody>
          <a:bodyPr>
            <a:normAutofit/>
          </a:bodyPr>
          <a:lstStyle/>
          <a:p>
            <a:r>
              <a:rPr lang="en-US" b="1" dirty="0"/>
              <a:t>Improve Employer-Employee Relations:</a:t>
            </a:r>
            <a:endParaRPr lang="en-US" dirty="0"/>
          </a:p>
          <a:p>
            <a:pPr lvl="1"/>
            <a:r>
              <a:rPr lang="en-US" dirty="0"/>
              <a:t>Builds trust and cooperation between management and workers.</a:t>
            </a:r>
          </a:p>
          <a:p>
            <a:pPr lvl="1"/>
            <a:r>
              <a:rPr lang="en-US" dirty="0"/>
              <a:t>Reduces workplace conflicts and misunderstandings.</a:t>
            </a:r>
          </a:p>
          <a:p>
            <a:r>
              <a:rPr lang="en-US" b="1" dirty="0"/>
              <a:t>Increase Productivity and Efficiency:</a:t>
            </a:r>
            <a:endParaRPr lang="en-US" dirty="0"/>
          </a:p>
          <a:p>
            <a:pPr lvl="1"/>
            <a:r>
              <a:rPr lang="en-US" dirty="0"/>
              <a:t>Employees take ownership of their work, leading to higher efficiency.</a:t>
            </a:r>
          </a:p>
          <a:p>
            <a:pPr lvl="1"/>
            <a:r>
              <a:rPr lang="en-US" dirty="0"/>
              <a:t>Encourages commitment and responsibility among workers.</a:t>
            </a:r>
          </a:p>
          <a:p>
            <a:r>
              <a:rPr lang="en-US" b="1" dirty="0"/>
              <a:t>Enhance Job Satisfaction and Motivation:</a:t>
            </a:r>
            <a:endParaRPr lang="en-US" dirty="0"/>
          </a:p>
          <a:p>
            <a:pPr lvl="1"/>
            <a:r>
              <a:rPr lang="en-US" dirty="0"/>
              <a:t>Provides workers with a sense of belonging and recognition.</a:t>
            </a:r>
          </a:p>
          <a:p>
            <a:pPr lvl="1"/>
            <a:r>
              <a:rPr lang="en-US" dirty="0"/>
              <a:t>Leads to higher morale and job satisfaction.</a:t>
            </a:r>
          </a:p>
          <a:p>
            <a:r>
              <a:rPr lang="en-US" b="1" dirty="0"/>
              <a:t>Reduce Industrial Conflicts:</a:t>
            </a:r>
            <a:endParaRPr lang="en-US" dirty="0"/>
          </a:p>
          <a:p>
            <a:pPr lvl="1"/>
            <a:r>
              <a:rPr lang="en-US" dirty="0"/>
              <a:t>Acts as a conflict resolution mechanism by addressing grievances proactively.</a:t>
            </a:r>
          </a:p>
          <a:p>
            <a:pPr lvl="1"/>
            <a:r>
              <a:rPr lang="en-US" dirty="0"/>
              <a:t>Ensures better work conditions and fair treatment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3412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Forms of Workers’ Participation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45426"/>
            <a:ext cx="11029615" cy="4862946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Informative Participation:</a:t>
            </a:r>
            <a:endParaRPr lang="en-US" dirty="0"/>
          </a:p>
          <a:p>
            <a:pPr lvl="1"/>
            <a:r>
              <a:rPr lang="en-US" dirty="0"/>
              <a:t>Employees receive information about company policies, finances, and performance.</a:t>
            </a:r>
          </a:p>
          <a:p>
            <a:pPr lvl="1"/>
            <a:r>
              <a:rPr lang="en-US" dirty="0"/>
              <a:t>Helps workers understand the company’s goals and their role in achieving them.</a:t>
            </a:r>
          </a:p>
          <a:p>
            <a:r>
              <a:rPr lang="en-US" b="1" dirty="0"/>
              <a:t>Consultative Participation:</a:t>
            </a:r>
            <a:endParaRPr lang="en-US" dirty="0"/>
          </a:p>
          <a:p>
            <a:pPr lvl="1"/>
            <a:r>
              <a:rPr lang="en-US" dirty="0"/>
              <a:t>Workers provide suggestions and feedback but do not have decision-making power.</a:t>
            </a:r>
          </a:p>
          <a:p>
            <a:pPr lvl="1"/>
            <a:r>
              <a:rPr lang="en-US" dirty="0"/>
              <a:t>Common in organizations with worker councils or advisory committees.</a:t>
            </a:r>
          </a:p>
          <a:p>
            <a:r>
              <a:rPr lang="en-US" b="1" dirty="0"/>
              <a:t>Associative Participation:</a:t>
            </a:r>
            <a:endParaRPr lang="en-US" dirty="0"/>
          </a:p>
          <a:p>
            <a:pPr lvl="1"/>
            <a:r>
              <a:rPr lang="en-US" dirty="0"/>
              <a:t>Employees actively discuss decisions and influence management’s final decisions.</a:t>
            </a:r>
          </a:p>
          <a:p>
            <a:pPr lvl="1"/>
            <a:r>
              <a:rPr lang="en-US" dirty="0"/>
              <a:t>Creates a partnership approach between workers and management.</a:t>
            </a:r>
          </a:p>
          <a:p>
            <a:r>
              <a:rPr lang="en-US" b="1" dirty="0"/>
              <a:t>Administrative Participation:</a:t>
            </a:r>
            <a:endParaRPr lang="en-US" dirty="0"/>
          </a:p>
          <a:p>
            <a:pPr lvl="1"/>
            <a:r>
              <a:rPr lang="en-US" dirty="0"/>
              <a:t>Employees are involved in some managerial activities such as work scheduling and process improvements.</a:t>
            </a:r>
          </a:p>
          <a:p>
            <a:pPr lvl="1"/>
            <a:r>
              <a:rPr lang="en-US" dirty="0"/>
              <a:t>Encourages shared responsibility in operational decisions.</a:t>
            </a:r>
          </a:p>
          <a:p>
            <a:r>
              <a:rPr lang="en-US" b="1" dirty="0"/>
              <a:t>Decisive Participation:</a:t>
            </a:r>
            <a:endParaRPr lang="en-US" dirty="0"/>
          </a:p>
          <a:p>
            <a:pPr lvl="1"/>
            <a:r>
              <a:rPr lang="en-US" dirty="0"/>
              <a:t>Workers have a direct role in decision-making.</a:t>
            </a:r>
          </a:p>
          <a:p>
            <a:pPr lvl="1"/>
            <a:r>
              <a:rPr lang="en-US" dirty="0"/>
              <a:t>Example: Employee representatives on company boards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9367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Benefits of WPM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03862"/>
            <a:ext cx="11029615" cy="4962698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Promotes Teamwork and Cooperation:</a:t>
            </a:r>
            <a:endParaRPr lang="en-US" dirty="0"/>
          </a:p>
          <a:p>
            <a:pPr lvl="1"/>
            <a:r>
              <a:rPr lang="en-US" dirty="0"/>
              <a:t>Fosters a collaborative work environment where employees feel valued.</a:t>
            </a:r>
          </a:p>
          <a:p>
            <a:pPr lvl="1"/>
            <a:r>
              <a:rPr lang="en-US" dirty="0"/>
              <a:t>Strengthens relationships between different organizational levels.</a:t>
            </a:r>
          </a:p>
          <a:p>
            <a:r>
              <a:rPr lang="en-US" b="1" dirty="0"/>
              <a:t>Enhances Employee Commitment:</a:t>
            </a:r>
            <a:endParaRPr lang="en-US" dirty="0"/>
          </a:p>
          <a:p>
            <a:pPr lvl="1"/>
            <a:r>
              <a:rPr lang="en-US" dirty="0"/>
              <a:t>Employees become more dedicated when they have a say in workplace matters.</a:t>
            </a:r>
          </a:p>
          <a:p>
            <a:pPr lvl="1"/>
            <a:r>
              <a:rPr lang="en-US" dirty="0"/>
              <a:t>Leads to reduced absenteeism and lower turnover rates.</a:t>
            </a:r>
          </a:p>
          <a:p>
            <a:r>
              <a:rPr lang="en-US" b="1" dirty="0"/>
              <a:t>Reduces Resistance to Change:</a:t>
            </a:r>
            <a:endParaRPr lang="en-US" dirty="0"/>
          </a:p>
          <a:p>
            <a:pPr lvl="1"/>
            <a:r>
              <a:rPr lang="en-US" dirty="0"/>
              <a:t>Employees are more open to change when they are involved in decision-making.</a:t>
            </a:r>
          </a:p>
          <a:p>
            <a:pPr lvl="1"/>
            <a:r>
              <a:rPr lang="en-US" dirty="0"/>
              <a:t>Helps in smooth implementation of new policies and technologies.</a:t>
            </a:r>
          </a:p>
          <a:p>
            <a:r>
              <a:rPr lang="en-US" b="1" dirty="0"/>
              <a:t>Encourages Innovation and Problem-Solving:</a:t>
            </a:r>
            <a:endParaRPr lang="en-US" dirty="0"/>
          </a:p>
          <a:p>
            <a:pPr lvl="1"/>
            <a:r>
              <a:rPr lang="en-US" dirty="0"/>
              <a:t>Employees contribute creative ideas to improve processes and efficiency.</a:t>
            </a:r>
          </a:p>
          <a:p>
            <a:pPr lvl="1"/>
            <a:r>
              <a:rPr lang="en-US" dirty="0"/>
              <a:t>Leads to cost-saving measures and productivity enhancements.</a:t>
            </a:r>
          </a:p>
          <a:p>
            <a:r>
              <a:rPr lang="en-US" b="1" dirty="0"/>
              <a:t>Improves Work Culture and Industrial Peace:</a:t>
            </a:r>
            <a:endParaRPr lang="en-US" dirty="0"/>
          </a:p>
          <a:p>
            <a:pPr lvl="1"/>
            <a:r>
              <a:rPr lang="en-US" dirty="0"/>
              <a:t>A participatory approach leads to a positive and engaging workplace environment.</a:t>
            </a:r>
          </a:p>
          <a:p>
            <a:pPr lvl="1"/>
            <a:r>
              <a:rPr lang="en-US" dirty="0"/>
              <a:t>Minimizes labor disputes and strikes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3122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Challenges in Implementing WPM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78676"/>
            <a:ext cx="11029615" cy="4788131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Resistance from Management:</a:t>
            </a:r>
            <a:endParaRPr lang="en-US" dirty="0"/>
          </a:p>
          <a:p>
            <a:pPr lvl="1"/>
            <a:r>
              <a:rPr lang="en-US" dirty="0"/>
              <a:t>Some managers fear losing control over decision-making.</a:t>
            </a:r>
          </a:p>
          <a:p>
            <a:pPr lvl="1"/>
            <a:r>
              <a:rPr lang="en-US" dirty="0"/>
              <a:t>Lack of willingness to share power and authority.</a:t>
            </a:r>
          </a:p>
          <a:p>
            <a:r>
              <a:rPr lang="en-US" b="1" dirty="0"/>
              <a:t>Lack of Awareness Among Workers:</a:t>
            </a:r>
            <a:endParaRPr lang="en-US" dirty="0"/>
          </a:p>
          <a:p>
            <a:pPr lvl="1"/>
            <a:r>
              <a:rPr lang="en-US" dirty="0"/>
              <a:t>Employees may not fully understand their rights and responsibilities under WPM.</a:t>
            </a:r>
          </a:p>
          <a:p>
            <a:pPr lvl="1"/>
            <a:r>
              <a:rPr lang="en-US" dirty="0"/>
              <a:t>Training and awareness programs are needed to educate workers.</a:t>
            </a:r>
          </a:p>
          <a:p>
            <a:r>
              <a:rPr lang="en-US" b="1" dirty="0"/>
              <a:t>Fear of Losing Control by Employers:</a:t>
            </a:r>
            <a:endParaRPr lang="en-US" dirty="0"/>
          </a:p>
          <a:p>
            <a:pPr lvl="1"/>
            <a:r>
              <a:rPr lang="en-US" dirty="0"/>
              <a:t>Employers may see worker participation as a threat to their leadership.</a:t>
            </a:r>
          </a:p>
          <a:p>
            <a:pPr lvl="1"/>
            <a:r>
              <a:rPr lang="en-US" dirty="0"/>
              <a:t>Need for a balanced approach to maintain organizational stability.</a:t>
            </a:r>
          </a:p>
          <a:p>
            <a:r>
              <a:rPr lang="en-US" b="1" dirty="0"/>
              <a:t>Legal and Structural Constraints:</a:t>
            </a:r>
            <a:endParaRPr lang="en-US" dirty="0"/>
          </a:p>
          <a:p>
            <a:pPr lvl="1"/>
            <a:r>
              <a:rPr lang="en-US" dirty="0"/>
              <a:t>Some labor laws and company policies may not support full participation.</a:t>
            </a:r>
          </a:p>
          <a:p>
            <a:pPr lvl="1"/>
            <a:r>
              <a:rPr lang="en-US" dirty="0"/>
              <a:t>Need for legal reforms to encourage worker participation.</a:t>
            </a:r>
          </a:p>
          <a:p>
            <a:r>
              <a:rPr lang="en-US" b="1" dirty="0"/>
              <a:t>Ineffective Communication Channels:</a:t>
            </a:r>
            <a:endParaRPr lang="en-US" dirty="0"/>
          </a:p>
          <a:p>
            <a:pPr lvl="1"/>
            <a:r>
              <a:rPr lang="en-US" dirty="0"/>
              <a:t>Poor communication between management and workers can hinder participation.</a:t>
            </a:r>
          </a:p>
          <a:p>
            <a:pPr lvl="1"/>
            <a:r>
              <a:rPr lang="en-US" dirty="0"/>
              <a:t>Establishing clear and open dialogue mechanisms is crucial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4799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WPM in Different Countries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37114"/>
            <a:ext cx="11029615" cy="4871258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India:</a:t>
            </a:r>
            <a:endParaRPr lang="en-US" dirty="0"/>
          </a:p>
          <a:p>
            <a:pPr lvl="1"/>
            <a:r>
              <a:rPr lang="en-US" dirty="0"/>
              <a:t>Works Committees and Joint Management Councils in large organizations.</a:t>
            </a:r>
          </a:p>
          <a:p>
            <a:pPr lvl="1"/>
            <a:r>
              <a:rPr lang="en-US" dirty="0"/>
              <a:t>Board-level participation in public sector enterprises.</a:t>
            </a:r>
          </a:p>
          <a:p>
            <a:pPr lvl="1"/>
            <a:r>
              <a:rPr lang="en-US" dirty="0"/>
              <a:t>Quality Circles in manufacturing industries to involve workers in problem-solving.</a:t>
            </a:r>
          </a:p>
          <a:p>
            <a:r>
              <a:rPr lang="en-US" b="1" dirty="0"/>
              <a:t>Germany:</a:t>
            </a:r>
            <a:endParaRPr lang="en-US" dirty="0"/>
          </a:p>
          <a:p>
            <a:pPr lvl="1"/>
            <a:r>
              <a:rPr lang="en-US" b="1" dirty="0"/>
              <a:t>Codetermination policy:</a:t>
            </a:r>
            <a:r>
              <a:rPr lang="en-US" dirty="0"/>
              <a:t> Workers have representation on corporate boards.</a:t>
            </a:r>
          </a:p>
          <a:p>
            <a:pPr lvl="1"/>
            <a:r>
              <a:rPr lang="en-US" b="1" dirty="0"/>
              <a:t>Supervisory Boards:</a:t>
            </a:r>
            <a:r>
              <a:rPr lang="en-US" dirty="0"/>
              <a:t> Employees participate in key decisions at the top management level.</a:t>
            </a:r>
          </a:p>
          <a:p>
            <a:pPr lvl="1"/>
            <a:r>
              <a:rPr lang="en-US" dirty="0"/>
              <a:t>Strong legal framework supporting WPM.</a:t>
            </a:r>
          </a:p>
          <a:p>
            <a:r>
              <a:rPr lang="en-US" b="1" dirty="0"/>
              <a:t>Japan:</a:t>
            </a:r>
            <a:endParaRPr lang="en-US" dirty="0"/>
          </a:p>
          <a:p>
            <a:pPr lvl="1"/>
            <a:r>
              <a:rPr lang="en-US" b="1" dirty="0"/>
              <a:t>Quality Circles:</a:t>
            </a:r>
            <a:r>
              <a:rPr lang="en-US" dirty="0"/>
              <a:t> Employees meet regularly to discuss process improvements.</a:t>
            </a:r>
          </a:p>
          <a:p>
            <a:pPr lvl="1"/>
            <a:r>
              <a:rPr lang="en-US" b="1" dirty="0"/>
              <a:t>Enterprise Unions:</a:t>
            </a:r>
            <a:r>
              <a:rPr lang="en-US" dirty="0"/>
              <a:t> Strong worker representation within individual companies.</a:t>
            </a:r>
          </a:p>
          <a:p>
            <a:pPr lvl="1"/>
            <a:r>
              <a:rPr lang="en-US" dirty="0"/>
              <a:t>Focus on long-term employment and participatory decision-making.</a:t>
            </a:r>
          </a:p>
          <a:p>
            <a:r>
              <a:rPr lang="en-US" b="1" dirty="0"/>
              <a:t>USA:</a:t>
            </a:r>
            <a:endParaRPr lang="en-US" dirty="0"/>
          </a:p>
          <a:p>
            <a:pPr lvl="1"/>
            <a:r>
              <a:rPr lang="en-US" b="1" dirty="0"/>
              <a:t>Employee Stock Ownership Plans (ESOPs):</a:t>
            </a:r>
            <a:r>
              <a:rPr lang="en-US" dirty="0"/>
              <a:t> Employees hold shares and have voting rights in company decisions.</a:t>
            </a:r>
          </a:p>
          <a:p>
            <a:pPr lvl="1"/>
            <a:r>
              <a:rPr lang="en-US" b="1" dirty="0"/>
              <a:t>Labor-Management Committees:</a:t>
            </a:r>
            <a:r>
              <a:rPr lang="en-US" dirty="0"/>
              <a:t> Encourage worker involvement in company policies and decisions.</a:t>
            </a:r>
          </a:p>
          <a:p>
            <a:pPr lvl="1"/>
            <a:r>
              <a:rPr lang="en-US" dirty="0"/>
              <a:t>Flexible participation models based on organizational needs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487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Case Studies on WPM Success</a:t>
            </a:r>
            <a:br>
              <a:rPr lang="en-US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1870364"/>
            <a:ext cx="11029615" cy="4862945"/>
          </a:xfrm>
        </p:spPr>
        <p:txBody>
          <a:bodyPr>
            <a:normAutofit/>
          </a:bodyPr>
          <a:lstStyle/>
          <a:p>
            <a:r>
              <a:rPr lang="en-US" b="1" dirty="0"/>
              <a:t>Tata Steel’s Participatory Management Model (India):</a:t>
            </a:r>
            <a:endParaRPr lang="en-US" dirty="0"/>
          </a:p>
          <a:p>
            <a:pPr lvl="1"/>
            <a:r>
              <a:rPr lang="en-US" dirty="0"/>
              <a:t>One of the earliest adopters of WPM in India.</a:t>
            </a:r>
          </a:p>
          <a:p>
            <a:pPr lvl="1"/>
            <a:r>
              <a:rPr lang="en-US" dirty="0"/>
              <a:t>Established worker councils to improve cooperation and decision-making.</a:t>
            </a:r>
          </a:p>
          <a:p>
            <a:pPr lvl="1"/>
            <a:r>
              <a:rPr lang="en-US" dirty="0"/>
              <a:t>Resulted in better industrial relations and increased efficiency.</a:t>
            </a:r>
          </a:p>
          <a:p>
            <a:r>
              <a:rPr lang="en-US" b="1" dirty="0"/>
              <a:t>German Model of Co-Determination:</a:t>
            </a:r>
            <a:endParaRPr lang="en-US" dirty="0"/>
          </a:p>
          <a:p>
            <a:pPr lvl="1"/>
            <a:r>
              <a:rPr lang="en-US" dirty="0"/>
              <a:t>Requires companies with over 500 employees to have worker representatives on their boards.</a:t>
            </a:r>
          </a:p>
          <a:p>
            <a:pPr lvl="1"/>
            <a:r>
              <a:rPr lang="en-US" dirty="0"/>
              <a:t>Ensures workers' rights are protected in business decisions.</a:t>
            </a:r>
          </a:p>
          <a:p>
            <a:pPr lvl="1"/>
            <a:r>
              <a:rPr lang="en-US" dirty="0"/>
              <a:t>Has led to sustainable industrial peace and economic growth.</a:t>
            </a:r>
          </a:p>
          <a:p>
            <a:r>
              <a:rPr lang="en-US" b="1" dirty="0"/>
              <a:t>Toyota’s Worker-Involvement Strategy (Japan):</a:t>
            </a:r>
            <a:endParaRPr lang="en-US" dirty="0"/>
          </a:p>
          <a:p>
            <a:pPr lvl="1"/>
            <a:r>
              <a:rPr lang="en-US" dirty="0"/>
              <a:t>Uses Quality Circles and Kaizen (continuous improvement) techniques.</a:t>
            </a:r>
          </a:p>
          <a:p>
            <a:pPr lvl="1"/>
            <a:r>
              <a:rPr lang="en-US" dirty="0"/>
              <a:t>Employees actively contribute to process enhancements and innovations.</a:t>
            </a:r>
          </a:p>
          <a:p>
            <a:pPr lvl="1"/>
            <a:r>
              <a:rPr lang="en-US" dirty="0"/>
              <a:t>Helps maintain Toyota’s global reputation for efficiency and quality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1407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Conclusion</a:t>
            </a:r>
            <a:br>
              <a:rPr lang="en-IN" b="1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WPM as a strategy for industrial harmony.</a:t>
            </a:r>
          </a:p>
          <a:p>
            <a:r>
              <a:rPr lang="en-US" sz="2000" dirty="0"/>
              <a:t>Need for effective implementation frameworks.</a:t>
            </a:r>
          </a:p>
          <a:p>
            <a:r>
              <a:rPr lang="en-US" sz="2000" dirty="0"/>
              <a:t>Role of government and labor unions in promoting WPM.</a:t>
            </a:r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3735294970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65359"/>
      </a:accent1>
      <a:accent2>
        <a:srgbClr val="ED8428"/>
      </a:accent2>
      <a:accent3>
        <a:srgbClr val="E6C46D"/>
      </a:accent3>
      <a:accent4>
        <a:srgbClr val="969FA7"/>
      </a:accent4>
      <a:accent5>
        <a:srgbClr val="A9C37C"/>
      </a:accent5>
      <a:accent6>
        <a:srgbClr val="5A8071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3</TotalTime>
  <Words>856</Words>
  <Application>Microsoft Office PowerPoint</Application>
  <PresentationFormat>Widescreen</PresentationFormat>
  <Paragraphs>106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Gill Sans MT</vt:lpstr>
      <vt:lpstr>Wingdings 2</vt:lpstr>
      <vt:lpstr>Dividend</vt:lpstr>
      <vt:lpstr>Workers’ Participation in Management (WPM) </vt:lpstr>
      <vt:lpstr>Introduction </vt:lpstr>
      <vt:lpstr>Objectives of WPM </vt:lpstr>
      <vt:lpstr>Forms of Workers’ Participation </vt:lpstr>
      <vt:lpstr>Benefits of WPM </vt:lpstr>
      <vt:lpstr>Challenges in Implementing WPM </vt:lpstr>
      <vt:lpstr>WPM in Different Countries </vt:lpstr>
      <vt:lpstr>Case Studies on WPM Success </vt:lpstr>
      <vt:lpstr>Conclusion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Workers’ Participation in Management (WPM) </dc:title>
  <dc:creator>admin</dc:creator>
  <cp:lastModifiedBy>admin</cp:lastModifiedBy>
  <cp:revision>1</cp:revision>
  <dcterms:created xsi:type="dcterms:W3CDTF">2025-03-10T05:11:02Z</dcterms:created>
  <dcterms:modified xsi:type="dcterms:W3CDTF">2025-03-10T05:14:09Z</dcterms:modified>
</cp:coreProperties>
</file>