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0" r:id="rId4"/>
    <p:sldId id="258" r:id="rId5"/>
    <p:sldId id="259" r:id="rId6"/>
    <p:sldId id="260" r:id="rId7"/>
    <p:sldId id="261" r:id="rId8"/>
    <p:sldId id="262" r:id="rId9"/>
    <p:sldId id="263" r:id="rId10"/>
    <p:sldId id="264" r:id="rId11"/>
    <p:sldId id="267" r:id="rId12"/>
    <p:sldId id="268" r:id="rId13"/>
    <p:sldId id="271" r:id="rId14"/>
    <p:sldId id="269" r:id="rId15"/>
    <p:sldId id="265" r:id="rId16"/>
    <p:sldId id="272" r:id="rId17"/>
    <p:sldId id="273" r:id="rId18"/>
    <p:sldId id="274" r:id="rId19"/>
    <p:sldId id="275" r:id="rId20"/>
    <p:sldId id="276" r:id="rId21"/>
    <p:sldId id="277" r:id="rId22"/>
    <p:sldId id="278" r:id="rId23"/>
    <p:sldId id="279" r:id="rId24"/>
    <p:sldId id="280" r:id="rId25"/>
    <p:sldId id="281" r:id="rId26"/>
    <p:sldId id="282"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1/6/2025</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1/6/2025</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1/6/2025</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dirty="0"/>
              <a:pPr/>
              <a:t>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1/6/2025</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1/6/2025</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procurementmag.com/articles/the-strategic-benefits-of-supplier-relationship-management"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procurementmag.com/articles/how-strategic-sourcing-empowers-procurement-leader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procurementmag.com/articles/how-ai-can-ease-procurement-price-pressur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procurementmag.com/articles/the-future-for-procurement-risk-management-is-data-driven"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procurementmag.com/articles/why-are-companies-growing-supplier-diversity"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procurementmag.com/articles/top-10-demystifying-technologies-in-procurement"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procurementmag.com/articles/negotiation-strategies-insights-from-industry-expert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procurementmag.com/articles/more-intelligent-supply-chains-through-advanced-analytics"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procurementmag.com/top10/top-10-sustainability-strategie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b="1" dirty="0" smtClean="0"/>
              <a:t>Procurement</a:t>
            </a:r>
            <a:endParaRPr lang="en-IN" dirty="0"/>
          </a:p>
        </p:txBody>
      </p:sp>
      <p:sp>
        <p:nvSpPr>
          <p:cNvPr id="3" name="Subtitle 2"/>
          <p:cNvSpPr>
            <a:spLocks noGrp="1"/>
          </p:cNvSpPr>
          <p:nvPr>
            <p:ph type="subTitle" idx="1"/>
          </p:nvPr>
        </p:nvSpPr>
        <p:spPr/>
        <p:txBody>
          <a:bodyPr/>
          <a:lstStyle/>
          <a:p>
            <a:r>
              <a:rPr lang="en-US" dirty="0" err="1" smtClean="0"/>
              <a:t>Armaan</a:t>
            </a:r>
            <a:r>
              <a:rPr lang="en-US" dirty="0" smtClean="0"/>
              <a:t> </a:t>
            </a:r>
            <a:r>
              <a:rPr lang="en-US" dirty="0" err="1" smtClean="0"/>
              <a:t>Salik</a:t>
            </a:r>
            <a:r>
              <a:rPr lang="en-US" dirty="0" smtClean="0"/>
              <a:t> J</a:t>
            </a:r>
            <a:br>
              <a:rPr lang="en-US" dirty="0" smtClean="0"/>
            </a:br>
            <a:r>
              <a:rPr lang="en-US" sz="1200" dirty="0" smtClean="0"/>
              <a:t>Assistant Professor</a:t>
            </a:r>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4850" y="3085766"/>
            <a:ext cx="9675553" cy="3236383"/>
          </a:xfrm>
          <a:prstGeom prst="rect">
            <a:avLst/>
          </a:prstGeom>
        </p:spPr>
      </p:pic>
    </p:spTree>
    <p:extLst>
      <p:ext uri="{BB962C8B-B14F-4D97-AF65-F5344CB8AC3E}">
        <p14:creationId xmlns:p14="http://schemas.microsoft.com/office/powerpoint/2010/main" val="184438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Stages of </a:t>
            </a:r>
            <a:r>
              <a:rPr lang="en-IN" b="1" dirty="0" smtClean="0"/>
              <a:t>Procurement</a:t>
            </a:r>
            <a:endParaRPr lang="en-IN" dirty="0"/>
          </a:p>
        </p:txBody>
      </p:sp>
      <p:sp>
        <p:nvSpPr>
          <p:cNvPr id="3" name="Content Placeholder 2"/>
          <p:cNvSpPr>
            <a:spLocks noGrp="1"/>
          </p:cNvSpPr>
          <p:nvPr>
            <p:ph idx="1"/>
          </p:nvPr>
        </p:nvSpPr>
        <p:spPr/>
        <p:txBody>
          <a:bodyPr/>
          <a:lstStyle/>
          <a:p>
            <a:pPr algn="just"/>
            <a:r>
              <a:rPr lang="en-US" sz="2000" b="1" dirty="0"/>
              <a:t>Sourcing stage:</a:t>
            </a:r>
            <a:r>
              <a:rPr lang="en-US" sz="2000" dirty="0"/>
              <a:t> This covers the initial steps in which the business identifies its needs, creates a purchase request and assesses vendors. Even after the initial sourcing steps are complete, it’s a good practice to build strong relationships with suppliers. They can establish grounds for suppliers to learn from partners, improve products and processes and develop trust.</a:t>
            </a:r>
          </a:p>
          <a:p>
            <a:pPr algn="just"/>
            <a:r>
              <a:rPr lang="en-US" sz="2000" b="1" dirty="0"/>
              <a:t>Purchasing stage: </a:t>
            </a:r>
            <a:r>
              <a:rPr lang="en-US" sz="2000" dirty="0"/>
              <a:t>This stage includes negotiating terms, creating orders and receiving and inspecting goods and services.</a:t>
            </a:r>
          </a:p>
          <a:p>
            <a:pPr algn="just"/>
            <a:r>
              <a:rPr lang="en-US" sz="2000" b="1" dirty="0"/>
              <a:t>Payment stage: </a:t>
            </a:r>
            <a:r>
              <a:rPr lang="en-US" sz="2000" dirty="0"/>
              <a:t>Accounts payable conducts three-way matching to ensure order and invoice accuracy. The invoice can then be approved and the payment is arranged. Records of all invoices, orders and payments should be kept and carefully maintained.</a:t>
            </a:r>
          </a:p>
          <a:p>
            <a:pPr marL="0" indent="0">
              <a:buNone/>
            </a:pPr>
            <a:endParaRPr lang="en-IN" dirty="0"/>
          </a:p>
        </p:txBody>
      </p:sp>
    </p:spTree>
    <p:extLst>
      <p:ext uri="{BB962C8B-B14F-4D97-AF65-F5344CB8AC3E}">
        <p14:creationId xmlns:p14="http://schemas.microsoft.com/office/powerpoint/2010/main" val="3917094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7 Common Principles of </a:t>
            </a:r>
            <a:r>
              <a:rPr lang="en-IN" b="1" dirty="0" smtClean="0"/>
              <a:t>Procurement</a:t>
            </a:r>
            <a:endParaRPr lang="en-IN" dirty="0"/>
          </a:p>
        </p:txBody>
      </p:sp>
      <p:sp>
        <p:nvSpPr>
          <p:cNvPr id="3" name="Content Placeholder 2"/>
          <p:cNvSpPr>
            <a:spLocks noGrp="1"/>
          </p:cNvSpPr>
          <p:nvPr>
            <p:ph idx="1"/>
          </p:nvPr>
        </p:nvSpPr>
        <p:spPr>
          <a:xfrm>
            <a:off x="581192" y="1878676"/>
            <a:ext cx="11029615" cy="4838008"/>
          </a:xfrm>
        </p:spPr>
        <p:txBody>
          <a:bodyPr>
            <a:normAutofit fontScale="92500" lnSpcReduction="10000"/>
          </a:bodyPr>
          <a:lstStyle/>
          <a:p>
            <a:r>
              <a:rPr lang="en-US" b="1" dirty="0"/>
              <a:t>Value for money:</a:t>
            </a:r>
            <a:r>
              <a:rPr lang="en-US" dirty="0"/>
              <a:t> The organization must manage funds efficiently and economically when procuring goods and services. This may include conducting cost-benefit analyses and risk assessments. It’s worth noting that low cost does not necessarily equate to greater value; characteristics such as quality and durability also factor into determining whether the purchase represents value for money.</a:t>
            </a:r>
          </a:p>
          <a:p>
            <a:r>
              <a:rPr lang="en-US" b="1" dirty="0"/>
              <a:t>Fairness:</a:t>
            </a:r>
            <a:r>
              <a:rPr lang="en-US" dirty="0"/>
              <a:t> Procurement should not provide preferential treatment to individuals or suppliers. All bids should be assessed objectively, based on how well they meet the organization’s needs.</a:t>
            </a:r>
          </a:p>
          <a:p>
            <a:r>
              <a:rPr lang="en-US" b="1" dirty="0"/>
              <a:t>Competition: </a:t>
            </a:r>
            <a:r>
              <a:rPr lang="en-US" dirty="0"/>
              <a:t>Organizations should seek competitive bids from multiple suppliers, unless there are specific reasons not to do so, such as a sole-source provider where the good or service is only available from a single vendor.</a:t>
            </a:r>
          </a:p>
          <a:p>
            <a:r>
              <a:rPr lang="en-US" b="1" dirty="0"/>
              <a:t>Efficiency:</a:t>
            </a:r>
            <a:r>
              <a:rPr lang="en-US" dirty="0"/>
              <a:t> Procurement processes must be carried out efficiently to help maximize value and avoid delays.</a:t>
            </a:r>
          </a:p>
          <a:p>
            <a:r>
              <a:rPr lang="en-US" b="1" dirty="0"/>
              <a:t>Transparency:</a:t>
            </a:r>
            <a:r>
              <a:rPr lang="en-US" dirty="0"/>
              <a:t> Organizations should make relevant procurement information available to everyone, including the public as well as suppliers. Information should be kept confidential only when there are legal or other valid reasons to do so.</a:t>
            </a:r>
          </a:p>
          <a:p>
            <a:r>
              <a:rPr lang="en-US" b="1" dirty="0"/>
              <a:t>Integrity:</a:t>
            </a:r>
            <a:r>
              <a:rPr lang="en-US" dirty="0"/>
              <a:t> Those who practice public procurement should always strive to be perceived as trustworthy, reliable, honest and responsible. Funds must be used for their intended purpose and in the public interest.</a:t>
            </a:r>
          </a:p>
          <a:p>
            <a:r>
              <a:rPr lang="en-US" b="1" dirty="0"/>
              <a:t>Accountability:</a:t>
            </a:r>
            <a:r>
              <a:rPr lang="en-US" dirty="0"/>
              <a:t> People involved in the procurement process are accountable for their actions and decisions. They are required to report procurement activities accurately, including any errors</a:t>
            </a:r>
            <a:r>
              <a:rPr lang="en-US" dirty="0" smtClean="0"/>
              <a:t>.</a:t>
            </a:r>
            <a:endParaRPr lang="en-US" dirty="0"/>
          </a:p>
        </p:txBody>
      </p:sp>
    </p:spTree>
    <p:extLst>
      <p:ext uri="{BB962C8B-B14F-4D97-AF65-F5344CB8AC3E}">
        <p14:creationId xmlns:p14="http://schemas.microsoft.com/office/powerpoint/2010/main" val="354525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Procurement </a:t>
            </a:r>
            <a:r>
              <a:rPr lang="en-IN" b="1" cap="none" dirty="0" smtClean="0"/>
              <a:t>KPIs</a:t>
            </a:r>
            <a:endParaRPr lang="en-IN" cap="none" dirty="0"/>
          </a:p>
        </p:txBody>
      </p:sp>
      <p:sp>
        <p:nvSpPr>
          <p:cNvPr id="3" name="Content Placeholder 2"/>
          <p:cNvSpPr>
            <a:spLocks noGrp="1"/>
          </p:cNvSpPr>
          <p:nvPr>
            <p:ph idx="1"/>
          </p:nvPr>
        </p:nvSpPr>
        <p:spPr>
          <a:xfrm>
            <a:off x="581192" y="1814736"/>
            <a:ext cx="11029615" cy="4802195"/>
          </a:xfrm>
        </p:spPr>
        <p:txBody>
          <a:bodyPr>
            <a:normAutofit/>
          </a:bodyPr>
          <a:lstStyle/>
          <a:p>
            <a:r>
              <a:rPr lang="en-US" b="1" dirty="0"/>
              <a:t>Purchase order cycle time:</a:t>
            </a:r>
            <a:r>
              <a:rPr lang="en-US" dirty="0"/>
              <a:t> Monitor the average number of hours or days it takes to process requisitions and send purchase orders to suppliers.</a:t>
            </a:r>
          </a:p>
          <a:p>
            <a:pPr marL="0" indent="0">
              <a:buNone/>
            </a:pPr>
            <a:r>
              <a:rPr lang="en-US" b="1" dirty="0" smtClean="0"/>
              <a:t>			Purchase </a:t>
            </a:r>
            <a:r>
              <a:rPr lang="en-US" b="1" dirty="0"/>
              <a:t>order cycle time =</a:t>
            </a:r>
            <a:r>
              <a:rPr lang="en-US" dirty="0"/>
              <a:t> </a:t>
            </a:r>
            <a:r>
              <a:rPr lang="en-US" b="1" dirty="0"/>
              <a:t># of hours or days it takes to process requisitions and </a:t>
            </a:r>
            <a:r>
              <a:rPr lang="en-US" b="1" dirty="0" smtClean="0"/>
              <a:t>send 						purchase </a:t>
            </a:r>
            <a:r>
              <a:rPr lang="en-US" b="1" dirty="0"/>
              <a:t>orders to suppliers / </a:t>
            </a:r>
            <a:r>
              <a:rPr lang="en-US" b="1" dirty="0" smtClean="0"/>
              <a:t># </a:t>
            </a:r>
            <a:r>
              <a:rPr lang="en-US" b="1" dirty="0"/>
              <a:t>of </a:t>
            </a:r>
            <a:r>
              <a:rPr lang="en-US" b="1" dirty="0" smtClean="0"/>
              <a:t>purchase </a:t>
            </a:r>
            <a:r>
              <a:rPr lang="en-US" b="1" dirty="0"/>
              <a:t>orders sent to suppliers</a:t>
            </a:r>
          </a:p>
          <a:p>
            <a:r>
              <a:rPr lang="en-US" b="1" dirty="0"/>
              <a:t>Supplier lead time:</a:t>
            </a:r>
            <a:r>
              <a:rPr lang="en-US" dirty="0"/>
              <a:t> The average number of days it takes for suppliers to send items after they receive a purchase order.</a:t>
            </a:r>
          </a:p>
          <a:p>
            <a:pPr marL="0" indent="0">
              <a:buNone/>
            </a:pPr>
            <a:r>
              <a:rPr lang="en-US" b="1" dirty="0" smtClean="0"/>
              <a:t>		Supplier </a:t>
            </a:r>
            <a:r>
              <a:rPr lang="en-US" b="1" dirty="0"/>
              <a:t>lead time =</a:t>
            </a:r>
            <a:r>
              <a:rPr lang="en-US" dirty="0"/>
              <a:t> </a:t>
            </a:r>
            <a:r>
              <a:rPr lang="en-US" b="1" dirty="0"/>
              <a:t># of days it takes for item(s) to arrive after supplier receives purchase </a:t>
            </a:r>
            <a:r>
              <a:rPr lang="en-US" b="1" dirty="0" smtClean="0"/>
              <a:t>						order </a:t>
            </a:r>
            <a:r>
              <a:rPr lang="en-US" b="1" dirty="0"/>
              <a:t>/ </a:t>
            </a:r>
            <a:r>
              <a:rPr lang="en-US" b="1" dirty="0" smtClean="0"/>
              <a:t>Total </a:t>
            </a:r>
            <a:r>
              <a:rPr lang="en-US" b="1" dirty="0"/>
              <a:t># of purchase orders sent to supplier</a:t>
            </a:r>
          </a:p>
          <a:p>
            <a:r>
              <a:rPr lang="en-US" b="1" dirty="0"/>
              <a:t>Number of suppliers:</a:t>
            </a:r>
            <a:r>
              <a:rPr lang="en-US" dirty="0"/>
              <a:t> Having more suppliers gives the company more options but also increases administrative work. Many procurement groups monitor the number of vendors in their supplier networks and periodically remove little-used suppliers to increase efficiency</a:t>
            </a:r>
            <a:r>
              <a:rPr lang="en-US" dirty="0" smtClean="0"/>
              <a:t>.</a:t>
            </a:r>
            <a:endParaRPr lang="en-US" dirty="0"/>
          </a:p>
        </p:txBody>
      </p:sp>
    </p:spTree>
    <p:extLst>
      <p:ext uri="{BB962C8B-B14F-4D97-AF65-F5344CB8AC3E}">
        <p14:creationId xmlns:p14="http://schemas.microsoft.com/office/powerpoint/2010/main" val="1775338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Procurement </a:t>
            </a:r>
            <a:r>
              <a:rPr lang="en-IN" b="1" cap="none" dirty="0"/>
              <a:t>KPIs</a:t>
            </a:r>
            <a:endParaRPr lang="en-IN" dirty="0"/>
          </a:p>
        </p:txBody>
      </p:sp>
      <p:sp>
        <p:nvSpPr>
          <p:cNvPr id="3" name="Content Placeholder 2"/>
          <p:cNvSpPr>
            <a:spLocks noGrp="1"/>
          </p:cNvSpPr>
          <p:nvPr>
            <p:ph idx="1"/>
          </p:nvPr>
        </p:nvSpPr>
        <p:spPr>
          <a:xfrm>
            <a:off x="581192" y="1995055"/>
            <a:ext cx="11029615" cy="4688377"/>
          </a:xfrm>
        </p:spPr>
        <p:txBody>
          <a:bodyPr>
            <a:normAutofit/>
          </a:bodyPr>
          <a:lstStyle/>
          <a:p>
            <a:r>
              <a:rPr lang="en-US" b="1" dirty="0"/>
              <a:t>Supplier defect rate:</a:t>
            </a:r>
            <a:r>
              <a:rPr lang="en-US" dirty="0"/>
              <a:t> An important measure of supplier quality, this is usually measured as the number of defective parts divided by the total number of parts supplied.</a:t>
            </a:r>
          </a:p>
          <a:p>
            <a:pPr marL="0" indent="0">
              <a:buNone/>
            </a:pPr>
            <a:r>
              <a:rPr lang="en-US" b="1" dirty="0"/>
              <a:t>		</a:t>
            </a:r>
            <a:r>
              <a:rPr lang="en-US" b="1" dirty="0" smtClean="0"/>
              <a:t>Supplier </a:t>
            </a:r>
            <a:r>
              <a:rPr lang="en-US" b="1" dirty="0"/>
              <a:t>defect rate =</a:t>
            </a:r>
            <a:r>
              <a:rPr lang="en-US" dirty="0"/>
              <a:t> </a:t>
            </a:r>
            <a:r>
              <a:rPr lang="en-US" b="1" dirty="0"/>
              <a:t># of defective parts from vendor / total # of parts from same </a:t>
            </a:r>
            <a:r>
              <a:rPr lang="en-US" b="1" dirty="0" smtClean="0"/>
              <a:t>vendor</a:t>
            </a:r>
          </a:p>
          <a:p>
            <a:r>
              <a:rPr lang="en-US" b="1" dirty="0" smtClean="0"/>
              <a:t>Supplier </a:t>
            </a:r>
            <a:r>
              <a:rPr lang="en-US" b="1" dirty="0"/>
              <a:t>availability:</a:t>
            </a:r>
            <a:r>
              <a:rPr lang="en-US" dirty="0"/>
              <a:t> This measures each supplier’s ability to respond to last-minute or emergency demands.</a:t>
            </a:r>
          </a:p>
          <a:p>
            <a:pPr marL="0" indent="0">
              <a:buNone/>
            </a:pPr>
            <a:r>
              <a:rPr lang="en-US" b="1" dirty="0"/>
              <a:t>		</a:t>
            </a:r>
            <a:r>
              <a:rPr lang="en-US" b="1" dirty="0" smtClean="0"/>
              <a:t>Supplier </a:t>
            </a:r>
            <a:r>
              <a:rPr lang="en-US" b="1" dirty="0"/>
              <a:t>availability =</a:t>
            </a:r>
            <a:r>
              <a:rPr lang="en-US" dirty="0"/>
              <a:t> </a:t>
            </a:r>
            <a:r>
              <a:rPr lang="en-US" b="1" dirty="0"/>
              <a:t># of times supplier fulfilled business orders / # of orders sent to supplier</a:t>
            </a:r>
          </a:p>
          <a:p>
            <a:r>
              <a:rPr lang="en-US" b="1" dirty="0"/>
              <a:t>Fulfillment accuracy:</a:t>
            </a:r>
            <a:r>
              <a:rPr lang="en-US" dirty="0"/>
              <a:t> This measures the percentage of orders that suppliers fill accurately and match the purchase order exactly.</a:t>
            </a:r>
          </a:p>
          <a:p>
            <a:pPr marL="0" indent="0">
              <a:buNone/>
            </a:pPr>
            <a:r>
              <a:rPr lang="en-US" b="1" dirty="0"/>
              <a:t>	</a:t>
            </a:r>
            <a:r>
              <a:rPr lang="en-US" b="1" dirty="0" smtClean="0"/>
              <a:t>Fulfillment </a:t>
            </a:r>
            <a:r>
              <a:rPr lang="en-US" b="1" dirty="0"/>
              <a:t>accuracy =</a:t>
            </a:r>
            <a:r>
              <a:rPr lang="en-US" dirty="0"/>
              <a:t> </a:t>
            </a:r>
            <a:r>
              <a:rPr lang="en-US" b="1" dirty="0"/>
              <a:t># of accurate orders from supplier / total # of orders from same supplier</a:t>
            </a:r>
          </a:p>
          <a:p>
            <a:r>
              <a:rPr lang="en-US" b="1" dirty="0"/>
              <a:t>Total ROI of procurement process:</a:t>
            </a:r>
            <a:r>
              <a:rPr lang="en-US" dirty="0"/>
              <a:t> This measures the value a business’s procurement strategy delivers to the organization. It’s the ratio of the annual savings generated by the procurement group to the total annual amount spent on procurement.</a:t>
            </a:r>
          </a:p>
          <a:p>
            <a:pPr marL="0" indent="0">
              <a:buNone/>
            </a:pPr>
            <a:endParaRPr lang="en-IN" dirty="0"/>
          </a:p>
        </p:txBody>
      </p:sp>
    </p:spTree>
    <p:extLst>
      <p:ext uri="{BB962C8B-B14F-4D97-AF65-F5344CB8AC3E}">
        <p14:creationId xmlns:p14="http://schemas.microsoft.com/office/powerpoint/2010/main" val="14723159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822959"/>
            <a:ext cx="11029616" cy="602051"/>
          </a:xfrm>
        </p:spPr>
        <p:txBody>
          <a:bodyPr/>
          <a:lstStyle/>
          <a:p>
            <a:r>
              <a:rPr lang="en-US" b="1" dirty="0" err="1" smtClean="0"/>
              <a:t>Erp</a:t>
            </a:r>
            <a:r>
              <a:rPr lang="en-US" b="1" dirty="0" smtClean="0"/>
              <a:t> Procurement Dashboard</a:t>
            </a:r>
            <a:endParaRPr lang="en-IN" dirty="0"/>
          </a:p>
        </p:txBody>
      </p:sp>
      <p:pic>
        <p:nvPicPr>
          <p:cNvPr id="7172" name="Picture 4" descr="Stages of procuremen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96538" y="1425010"/>
            <a:ext cx="9010997" cy="52837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3358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Procurement, Purchasing and Supply Chain: What’s the Difference?</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37739689"/>
              </p:ext>
            </p:extLst>
          </p:nvPr>
        </p:nvGraphicFramePr>
        <p:xfrm>
          <a:off x="464814" y="2640700"/>
          <a:ext cx="10923625" cy="3678238"/>
        </p:xfrm>
        <a:graphic>
          <a:graphicData uri="http://schemas.openxmlformats.org/drawingml/2006/table">
            <a:tbl>
              <a:tblPr/>
              <a:tblGrid>
                <a:gridCol w="2184725">
                  <a:extLst>
                    <a:ext uri="{9D8B030D-6E8A-4147-A177-3AD203B41FA5}">
                      <a16:colId xmlns:a16="http://schemas.microsoft.com/office/drawing/2014/main" val="4260508688"/>
                    </a:ext>
                  </a:extLst>
                </a:gridCol>
                <a:gridCol w="2184725">
                  <a:extLst>
                    <a:ext uri="{9D8B030D-6E8A-4147-A177-3AD203B41FA5}">
                      <a16:colId xmlns:a16="http://schemas.microsoft.com/office/drawing/2014/main" val="4070050831"/>
                    </a:ext>
                  </a:extLst>
                </a:gridCol>
                <a:gridCol w="2184725">
                  <a:extLst>
                    <a:ext uri="{9D8B030D-6E8A-4147-A177-3AD203B41FA5}">
                      <a16:colId xmlns:a16="http://schemas.microsoft.com/office/drawing/2014/main" val="1232077628"/>
                    </a:ext>
                  </a:extLst>
                </a:gridCol>
                <a:gridCol w="2184725">
                  <a:extLst>
                    <a:ext uri="{9D8B030D-6E8A-4147-A177-3AD203B41FA5}">
                      <a16:colId xmlns:a16="http://schemas.microsoft.com/office/drawing/2014/main" val="622817633"/>
                    </a:ext>
                  </a:extLst>
                </a:gridCol>
                <a:gridCol w="2184725">
                  <a:extLst>
                    <a:ext uri="{9D8B030D-6E8A-4147-A177-3AD203B41FA5}">
                      <a16:colId xmlns:a16="http://schemas.microsoft.com/office/drawing/2014/main" val="3007130103"/>
                    </a:ext>
                  </a:extLst>
                </a:gridCol>
              </a:tblGrid>
              <a:tr h="1621299">
                <a:tc>
                  <a:txBody>
                    <a:bodyPr/>
                    <a:lstStyle/>
                    <a:p>
                      <a:r>
                        <a:rPr lang="en-IN" sz="1400" b="1" dirty="0">
                          <a:solidFill>
                            <a:srgbClr val="4F585B"/>
                          </a:solidFill>
                          <a:effectLst/>
                        </a:rPr>
                        <a:t>Definition</a:t>
                      </a:r>
                      <a:endParaRPr lang="en-IN" sz="1400" dirty="0">
                        <a:solidFill>
                          <a:srgbClr val="4F585B"/>
                        </a:solidFill>
                        <a:effectLst/>
                      </a:endParaRPr>
                    </a:p>
                  </a:txBody>
                  <a:tcPr marL="56139" marR="56139" marT="56139" marB="56139">
                    <a:lnL>
                      <a:noFill/>
                    </a:lnL>
                    <a:lnR>
                      <a:noFill/>
                    </a:lnR>
                    <a:lnT>
                      <a:noFill/>
                    </a:lnT>
                    <a:lnB>
                      <a:noFill/>
                    </a:lnB>
                    <a:solidFill>
                      <a:srgbClr val="FFFFFF"/>
                    </a:solidFill>
                  </a:tcPr>
                </a:tc>
                <a:tc>
                  <a:txBody>
                    <a:bodyPr/>
                    <a:lstStyle/>
                    <a:p>
                      <a:r>
                        <a:rPr lang="en-US" sz="1400">
                          <a:solidFill>
                            <a:srgbClr val="4F585B"/>
                          </a:solidFill>
                          <a:effectLst/>
                        </a:rPr>
                        <a:t>All activities related to carefully sourcing and obtaining goods and services needed to support business operations</a:t>
                      </a:r>
                    </a:p>
                  </a:txBody>
                  <a:tcPr marL="56139" marR="56139" marT="56139" marB="56139">
                    <a:lnL>
                      <a:noFill/>
                    </a:lnL>
                    <a:lnR>
                      <a:noFill/>
                    </a:lnR>
                    <a:lnT>
                      <a:noFill/>
                    </a:lnT>
                    <a:lnB>
                      <a:noFill/>
                    </a:lnB>
                    <a:solidFill>
                      <a:srgbClr val="FFFFFF"/>
                    </a:solidFill>
                  </a:tcPr>
                </a:tc>
                <a:tc>
                  <a:txBody>
                    <a:bodyPr/>
                    <a:lstStyle/>
                    <a:p>
                      <a:r>
                        <a:rPr lang="en-IN" sz="1400" dirty="0">
                          <a:solidFill>
                            <a:srgbClr val="4F585B"/>
                          </a:solidFill>
                          <a:effectLst/>
                        </a:rPr>
                        <a:t>Buying goods and services</a:t>
                      </a:r>
                    </a:p>
                  </a:txBody>
                  <a:tcPr marL="56139" marR="56139" marT="56139" marB="56139">
                    <a:lnL>
                      <a:noFill/>
                    </a:lnL>
                    <a:lnR>
                      <a:noFill/>
                    </a:lnR>
                    <a:lnT>
                      <a:noFill/>
                    </a:lnT>
                    <a:lnB>
                      <a:noFill/>
                    </a:lnB>
                    <a:solidFill>
                      <a:srgbClr val="FFFFFF"/>
                    </a:solidFill>
                  </a:tcPr>
                </a:tc>
                <a:tc>
                  <a:txBody>
                    <a:bodyPr/>
                    <a:lstStyle/>
                    <a:p>
                      <a:r>
                        <a:rPr lang="en-US" sz="1400">
                          <a:solidFill>
                            <a:srgbClr val="4F585B"/>
                          </a:solidFill>
                          <a:effectLst/>
                        </a:rPr>
                        <a:t>Selecting and vetting vendors to provide goods and/or services</a:t>
                      </a:r>
                    </a:p>
                  </a:txBody>
                  <a:tcPr marL="56139" marR="56139" marT="56139" marB="56139">
                    <a:lnL>
                      <a:noFill/>
                    </a:lnL>
                    <a:lnR>
                      <a:noFill/>
                    </a:lnR>
                    <a:lnT>
                      <a:noFill/>
                    </a:lnT>
                    <a:lnB>
                      <a:noFill/>
                    </a:lnB>
                    <a:solidFill>
                      <a:srgbClr val="FFFFFF"/>
                    </a:solidFill>
                  </a:tcPr>
                </a:tc>
                <a:tc>
                  <a:txBody>
                    <a:bodyPr/>
                    <a:lstStyle/>
                    <a:p>
                      <a:r>
                        <a:rPr lang="en-US" sz="1400">
                          <a:solidFill>
                            <a:srgbClr val="4F585B"/>
                          </a:solidFill>
                          <a:effectLst/>
                        </a:rPr>
                        <a:t>Managing the coordinated network of companies, facilities and business activities involved in sourcing, developing, manufacturing and delivering products</a:t>
                      </a:r>
                    </a:p>
                  </a:txBody>
                  <a:tcPr marL="56139" marR="56139" marT="56139" marB="56139">
                    <a:lnL>
                      <a:noFill/>
                    </a:lnL>
                    <a:lnR>
                      <a:noFill/>
                    </a:lnR>
                    <a:lnT>
                      <a:noFill/>
                    </a:lnT>
                    <a:lnB>
                      <a:noFill/>
                    </a:lnB>
                    <a:solidFill>
                      <a:srgbClr val="FFFFFF"/>
                    </a:solidFill>
                  </a:tcPr>
                </a:tc>
                <a:extLst>
                  <a:ext uri="{0D108BD9-81ED-4DB2-BD59-A6C34878D82A}">
                    <a16:rowId xmlns:a16="http://schemas.microsoft.com/office/drawing/2014/main" val="171222562"/>
                  </a:ext>
                </a:extLst>
              </a:tr>
              <a:tr h="866789">
                <a:tc>
                  <a:txBody>
                    <a:bodyPr/>
                    <a:lstStyle/>
                    <a:p>
                      <a:r>
                        <a:rPr lang="en-IN" sz="1400" b="1">
                          <a:solidFill>
                            <a:srgbClr val="4F585B"/>
                          </a:solidFill>
                          <a:effectLst/>
                        </a:rPr>
                        <a:t>Scope</a:t>
                      </a:r>
                      <a:endParaRPr lang="en-IN" sz="1400">
                        <a:solidFill>
                          <a:srgbClr val="4F585B"/>
                        </a:solidFill>
                        <a:effectLst/>
                      </a:endParaRPr>
                    </a:p>
                  </a:txBody>
                  <a:tcPr marL="56139" marR="56139" marT="56139" marB="56139">
                    <a:lnL>
                      <a:noFill/>
                    </a:lnL>
                    <a:lnR>
                      <a:noFill/>
                    </a:lnR>
                    <a:lnT>
                      <a:noFill/>
                    </a:lnT>
                    <a:lnB>
                      <a:noFill/>
                    </a:lnB>
                    <a:solidFill>
                      <a:srgbClr val="DFE7E3"/>
                    </a:solidFill>
                  </a:tcPr>
                </a:tc>
                <a:tc>
                  <a:txBody>
                    <a:bodyPr/>
                    <a:lstStyle/>
                    <a:p>
                      <a:r>
                        <a:rPr lang="en-US" sz="1400">
                          <a:solidFill>
                            <a:srgbClr val="4F585B"/>
                          </a:solidFill>
                          <a:effectLst/>
                        </a:rPr>
                        <a:t>Includes sourcing, negotiation, purchasing, receiving and recordkeeping</a:t>
                      </a:r>
                    </a:p>
                  </a:txBody>
                  <a:tcPr marL="56139" marR="56139" marT="56139" marB="56139">
                    <a:lnL>
                      <a:noFill/>
                    </a:lnL>
                    <a:lnR>
                      <a:noFill/>
                    </a:lnR>
                    <a:lnT>
                      <a:noFill/>
                    </a:lnT>
                    <a:lnB>
                      <a:noFill/>
                    </a:lnB>
                    <a:solidFill>
                      <a:srgbClr val="DFE7E3"/>
                    </a:solidFill>
                  </a:tcPr>
                </a:tc>
                <a:tc>
                  <a:txBody>
                    <a:bodyPr/>
                    <a:lstStyle/>
                    <a:p>
                      <a:r>
                        <a:rPr lang="en-US" sz="1400">
                          <a:solidFill>
                            <a:srgbClr val="4F585B"/>
                          </a:solidFill>
                          <a:effectLst/>
                        </a:rPr>
                        <a:t>Part of the  procurement process</a:t>
                      </a:r>
                    </a:p>
                  </a:txBody>
                  <a:tcPr marL="56139" marR="56139" marT="56139" marB="56139">
                    <a:lnL>
                      <a:noFill/>
                    </a:lnL>
                    <a:lnR>
                      <a:noFill/>
                    </a:lnR>
                    <a:lnT>
                      <a:noFill/>
                    </a:lnT>
                    <a:lnB>
                      <a:noFill/>
                    </a:lnB>
                    <a:solidFill>
                      <a:srgbClr val="DFE7E3"/>
                    </a:solidFill>
                  </a:tcPr>
                </a:tc>
                <a:tc>
                  <a:txBody>
                    <a:bodyPr/>
                    <a:lstStyle/>
                    <a:p>
                      <a:r>
                        <a:rPr lang="en-US" sz="1400">
                          <a:solidFill>
                            <a:srgbClr val="4F585B"/>
                          </a:solidFill>
                          <a:effectLst/>
                        </a:rPr>
                        <a:t>Part of the  procurement process</a:t>
                      </a:r>
                    </a:p>
                  </a:txBody>
                  <a:tcPr marL="56139" marR="56139" marT="56139" marB="56139">
                    <a:lnL>
                      <a:noFill/>
                    </a:lnL>
                    <a:lnR>
                      <a:noFill/>
                    </a:lnR>
                    <a:lnT>
                      <a:noFill/>
                    </a:lnT>
                    <a:lnB>
                      <a:noFill/>
                    </a:lnB>
                    <a:solidFill>
                      <a:srgbClr val="DFE7E3"/>
                    </a:solidFill>
                  </a:tcPr>
                </a:tc>
                <a:tc>
                  <a:txBody>
                    <a:bodyPr/>
                    <a:lstStyle/>
                    <a:p>
                      <a:r>
                        <a:rPr lang="en-IN" sz="1400">
                          <a:solidFill>
                            <a:srgbClr val="4F585B"/>
                          </a:solidFill>
                          <a:effectLst/>
                        </a:rPr>
                        <a:t>Includes the entire procurement process</a:t>
                      </a:r>
                    </a:p>
                  </a:txBody>
                  <a:tcPr marL="56139" marR="56139" marT="56139" marB="56139">
                    <a:lnL>
                      <a:noFill/>
                    </a:lnL>
                    <a:lnR>
                      <a:noFill/>
                    </a:lnR>
                    <a:lnT>
                      <a:noFill/>
                    </a:lnT>
                    <a:lnB>
                      <a:noFill/>
                    </a:lnB>
                    <a:solidFill>
                      <a:srgbClr val="DFE7E3"/>
                    </a:solidFill>
                  </a:tcPr>
                </a:tc>
                <a:extLst>
                  <a:ext uri="{0D108BD9-81ED-4DB2-BD59-A6C34878D82A}">
                    <a16:rowId xmlns:a16="http://schemas.microsoft.com/office/drawing/2014/main" val="2679481217"/>
                  </a:ext>
                </a:extLst>
              </a:tr>
              <a:tr h="1190150">
                <a:tc>
                  <a:txBody>
                    <a:bodyPr/>
                    <a:lstStyle/>
                    <a:p>
                      <a:r>
                        <a:rPr lang="en-IN" sz="1400" b="1">
                          <a:solidFill>
                            <a:srgbClr val="4F585B"/>
                          </a:solidFill>
                          <a:effectLst/>
                        </a:rPr>
                        <a:t>Focus</a:t>
                      </a:r>
                      <a:endParaRPr lang="en-IN" sz="1400">
                        <a:solidFill>
                          <a:srgbClr val="4F585B"/>
                        </a:solidFill>
                        <a:effectLst/>
                      </a:endParaRPr>
                    </a:p>
                  </a:txBody>
                  <a:tcPr marL="56139" marR="56139" marT="56139" marB="56139">
                    <a:lnL>
                      <a:noFill/>
                    </a:lnL>
                    <a:lnR>
                      <a:noFill/>
                    </a:lnR>
                    <a:lnT>
                      <a:noFill/>
                    </a:lnT>
                    <a:lnB>
                      <a:noFill/>
                    </a:lnB>
                    <a:solidFill>
                      <a:srgbClr val="FFFFFF"/>
                    </a:solidFill>
                  </a:tcPr>
                </a:tc>
                <a:tc>
                  <a:txBody>
                    <a:bodyPr/>
                    <a:lstStyle/>
                    <a:p>
                      <a:r>
                        <a:rPr lang="en-US" sz="1400">
                          <a:solidFill>
                            <a:srgbClr val="4F585B"/>
                          </a:solidFill>
                          <a:effectLst/>
                        </a:rPr>
                        <a:t>Ensuring the company gets the most value from goods or services to increase the business’s profitability</a:t>
                      </a:r>
                    </a:p>
                  </a:txBody>
                  <a:tcPr marL="56139" marR="56139" marT="56139" marB="56139">
                    <a:lnL>
                      <a:noFill/>
                    </a:lnL>
                    <a:lnR>
                      <a:noFill/>
                    </a:lnR>
                    <a:lnT>
                      <a:noFill/>
                    </a:lnT>
                    <a:lnB>
                      <a:noFill/>
                    </a:lnB>
                    <a:solidFill>
                      <a:srgbClr val="FFFFFF"/>
                    </a:solidFill>
                  </a:tcPr>
                </a:tc>
                <a:tc>
                  <a:txBody>
                    <a:bodyPr/>
                    <a:lstStyle/>
                    <a:p>
                      <a:r>
                        <a:rPr lang="en-US" sz="1400" dirty="0">
                          <a:solidFill>
                            <a:srgbClr val="4F585B"/>
                          </a:solidFill>
                          <a:effectLst/>
                        </a:rPr>
                        <a:t>Usually focuses on getting a good price</a:t>
                      </a:r>
                    </a:p>
                  </a:txBody>
                  <a:tcPr marL="56139" marR="56139" marT="56139" marB="56139">
                    <a:lnL>
                      <a:noFill/>
                    </a:lnL>
                    <a:lnR>
                      <a:noFill/>
                    </a:lnR>
                    <a:lnT>
                      <a:noFill/>
                    </a:lnT>
                    <a:lnB>
                      <a:noFill/>
                    </a:lnB>
                    <a:solidFill>
                      <a:srgbClr val="FFFFFF"/>
                    </a:solidFill>
                  </a:tcPr>
                </a:tc>
                <a:tc>
                  <a:txBody>
                    <a:bodyPr/>
                    <a:lstStyle/>
                    <a:p>
                      <a:r>
                        <a:rPr lang="en-US" sz="1400">
                          <a:solidFill>
                            <a:srgbClr val="4F585B"/>
                          </a:solidFill>
                          <a:effectLst/>
                        </a:rPr>
                        <a:t>Establishing good, long-term relationships with suppliers</a:t>
                      </a:r>
                    </a:p>
                  </a:txBody>
                  <a:tcPr marL="56139" marR="56139" marT="56139" marB="56139">
                    <a:lnL>
                      <a:noFill/>
                    </a:lnL>
                    <a:lnR>
                      <a:noFill/>
                    </a:lnR>
                    <a:lnT>
                      <a:noFill/>
                    </a:lnT>
                    <a:lnB>
                      <a:noFill/>
                    </a:lnB>
                    <a:solidFill>
                      <a:srgbClr val="FFFFFF"/>
                    </a:solidFill>
                  </a:tcPr>
                </a:tc>
                <a:tc>
                  <a:txBody>
                    <a:bodyPr/>
                    <a:lstStyle/>
                    <a:p>
                      <a:r>
                        <a:rPr lang="en-US" sz="1400" dirty="0">
                          <a:solidFill>
                            <a:srgbClr val="4F585B"/>
                          </a:solidFill>
                          <a:effectLst/>
                        </a:rPr>
                        <a:t>Cutting costs while getting goods to the customer as quickly as possible, without sacrificing quality or accuracy</a:t>
                      </a:r>
                    </a:p>
                  </a:txBody>
                  <a:tcPr marL="56139" marR="56139" marT="56139" marB="56139">
                    <a:lnL>
                      <a:noFill/>
                    </a:lnL>
                    <a:lnR>
                      <a:noFill/>
                    </a:lnR>
                    <a:lnT>
                      <a:noFill/>
                    </a:lnT>
                    <a:lnB>
                      <a:noFill/>
                    </a:lnB>
                    <a:solidFill>
                      <a:srgbClr val="FFFFFF"/>
                    </a:solidFill>
                  </a:tcPr>
                </a:tc>
                <a:extLst>
                  <a:ext uri="{0D108BD9-81ED-4DB2-BD59-A6C34878D82A}">
                    <a16:rowId xmlns:a16="http://schemas.microsoft.com/office/drawing/2014/main" val="2445381196"/>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36152271"/>
              </p:ext>
            </p:extLst>
          </p:nvPr>
        </p:nvGraphicFramePr>
        <p:xfrm>
          <a:off x="2748783" y="1793219"/>
          <a:ext cx="8639656" cy="834390"/>
        </p:xfrm>
        <a:graphic>
          <a:graphicData uri="http://schemas.openxmlformats.org/drawingml/2006/table">
            <a:tbl>
              <a:tblPr/>
              <a:tblGrid>
                <a:gridCol w="2296405">
                  <a:extLst>
                    <a:ext uri="{9D8B030D-6E8A-4147-A177-3AD203B41FA5}">
                      <a16:colId xmlns:a16="http://schemas.microsoft.com/office/drawing/2014/main" val="3480589436"/>
                    </a:ext>
                  </a:extLst>
                </a:gridCol>
                <a:gridCol w="2023423">
                  <a:extLst>
                    <a:ext uri="{9D8B030D-6E8A-4147-A177-3AD203B41FA5}">
                      <a16:colId xmlns:a16="http://schemas.microsoft.com/office/drawing/2014/main" val="843894674"/>
                    </a:ext>
                  </a:extLst>
                </a:gridCol>
                <a:gridCol w="2159914">
                  <a:extLst>
                    <a:ext uri="{9D8B030D-6E8A-4147-A177-3AD203B41FA5}">
                      <a16:colId xmlns:a16="http://schemas.microsoft.com/office/drawing/2014/main" val="915319403"/>
                    </a:ext>
                  </a:extLst>
                </a:gridCol>
                <a:gridCol w="2159914">
                  <a:extLst>
                    <a:ext uri="{9D8B030D-6E8A-4147-A177-3AD203B41FA5}">
                      <a16:colId xmlns:a16="http://schemas.microsoft.com/office/drawing/2014/main" val="667146110"/>
                    </a:ext>
                  </a:extLst>
                </a:gridCol>
              </a:tblGrid>
              <a:tr h="698992">
                <a:tc>
                  <a:txBody>
                    <a:bodyPr/>
                    <a:lstStyle/>
                    <a:p>
                      <a:pPr algn="l"/>
                      <a:r>
                        <a:rPr lang="en-IN" dirty="0" smtClean="0">
                          <a:solidFill>
                            <a:srgbClr val="0070C0"/>
                          </a:solidFill>
                          <a:effectLst/>
                        </a:rPr>
                        <a:t>Procurement</a:t>
                      </a:r>
                      <a:endParaRPr lang="en-IN" dirty="0">
                        <a:solidFill>
                          <a:srgbClr val="0070C0"/>
                        </a:solidFill>
                        <a:effectLst/>
                      </a:endParaRPr>
                    </a:p>
                  </a:txBody>
                  <a:tcPr marL="142875" marR="142875" marT="142875" marB="142875">
                    <a:lnL>
                      <a:noFill/>
                    </a:lnL>
                    <a:lnR>
                      <a:noFill/>
                    </a:lnR>
                    <a:lnT>
                      <a:noFill/>
                    </a:lnT>
                    <a:lnB>
                      <a:noFill/>
                    </a:lnB>
                    <a:solidFill>
                      <a:srgbClr val="FFFFFF"/>
                    </a:solidFill>
                  </a:tcPr>
                </a:tc>
                <a:tc>
                  <a:txBody>
                    <a:bodyPr/>
                    <a:lstStyle/>
                    <a:p>
                      <a:pPr algn="l"/>
                      <a:r>
                        <a:rPr lang="en-IN" dirty="0">
                          <a:solidFill>
                            <a:srgbClr val="0070C0"/>
                          </a:solidFill>
                          <a:effectLst/>
                        </a:rPr>
                        <a:t>Purchasing</a:t>
                      </a:r>
                    </a:p>
                  </a:txBody>
                  <a:tcPr marL="142875" marR="142875" marT="142875" marB="142875">
                    <a:lnL>
                      <a:noFill/>
                    </a:lnL>
                    <a:lnR>
                      <a:noFill/>
                    </a:lnR>
                    <a:lnT>
                      <a:noFill/>
                    </a:lnT>
                    <a:lnB>
                      <a:noFill/>
                    </a:lnB>
                    <a:solidFill>
                      <a:srgbClr val="FFFFFF"/>
                    </a:solidFill>
                  </a:tcPr>
                </a:tc>
                <a:tc>
                  <a:txBody>
                    <a:bodyPr/>
                    <a:lstStyle/>
                    <a:p>
                      <a:pPr algn="l"/>
                      <a:r>
                        <a:rPr lang="en-IN" dirty="0">
                          <a:solidFill>
                            <a:srgbClr val="0070C0"/>
                          </a:solidFill>
                          <a:effectLst/>
                        </a:rPr>
                        <a:t>Sourcing</a:t>
                      </a:r>
                    </a:p>
                  </a:txBody>
                  <a:tcPr marL="142875" marR="142875" marT="142875" marB="142875">
                    <a:lnL>
                      <a:noFill/>
                    </a:lnL>
                    <a:lnR>
                      <a:noFill/>
                    </a:lnR>
                    <a:lnT>
                      <a:noFill/>
                    </a:lnT>
                    <a:lnB>
                      <a:noFill/>
                    </a:lnB>
                    <a:solidFill>
                      <a:srgbClr val="FFFFFF"/>
                    </a:solidFill>
                  </a:tcPr>
                </a:tc>
                <a:tc>
                  <a:txBody>
                    <a:bodyPr/>
                    <a:lstStyle/>
                    <a:p>
                      <a:pPr algn="l"/>
                      <a:r>
                        <a:rPr lang="en-IN" dirty="0">
                          <a:solidFill>
                            <a:srgbClr val="0070C0"/>
                          </a:solidFill>
                          <a:effectLst/>
                        </a:rPr>
                        <a:t>Supply Chain </a:t>
                      </a:r>
                      <a:r>
                        <a:rPr lang="en-IN" dirty="0" smtClean="0">
                          <a:solidFill>
                            <a:srgbClr val="0070C0"/>
                          </a:solidFill>
                          <a:effectLst/>
                        </a:rPr>
                        <a:t>Management</a:t>
                      </a:r>
                      <a:endParaRPr lang="en-IN" dirty="0">
                        <a:solidFill>
                          <a:srgbClr val="0070C0"/>
                        </a:solidFill>
                        <a:effectLst/>
                      </a:endParaRPr>
                    </a:p>
                  </a:txBody>
                  <a:tcPr marL="142875" marR="142875" marT="142875" marB="142875">
                    <a:lnL>
                      <a:noFill/>
                    </a:lnL>
                    <a:lnR>
                      <a:noFill/>
                    </a:lnR>
                    <a:lnT>
                      <a:noFill/>
                    </a:lnT>
                    <a:lnB>
                      <a:noFill/>
                    </a:lnB>
                    <a:solidFill>
                      <a:srgbClr val="FFFFFF"/>
                    </a:solidFill>
                  </a:tcPr>
                </a:tc>
                <a:extLst>
                  <a:ext uri="{0D108BD9-81ED-4DB2-BD59-A6C34878D82A}">
                    <a16:rowId xmlns:a16="http://schemas.microsoft.com/office/drawing/2014/main" val="551890371"/>
                  </a:ext>
                </a:extLst>
              </a:tr>
            </a:tbl>
          </a:graphicData>
        </a:graphic>
      </p:graphicFrame>
    </p:spTree>
    <p:extLst>
      <p:ext uri="{BB962C8B-B14F-4D97-AF65-F5344CB8AC3E}">
        <p14:creationId xmlns:p14="http://schemas.microsoft.com/office/powerpoint/2010/main" val="41021372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Top 10: Procurement </a:t>
            </a:r>
            <a:r>
              <a:rPr lang="en-IN" b="1" dirty="0" smtClean="0"/>
              <a:t>Strategies</a:t>
            </a:r>
            <a:endParaRPr lang="en-IN" dirty="0"/>
          </a:p>
        </p:txBody>
      </p:sp>
      <p:sp>
        <p:nvSpPr>
          <p:cNvPr id="3" name="Content Placeholder 2"/>
          <p:cNvSpPr>
            <a:spLocks noGrp="1"/>
          </p:cNvSpPr>
          <p:nvPr>
            <p:ph idx="1"/>
          </p:nvPr>
        </p:nvSpPr>
        <p:spPr>
          <a:xfrm>
            <a:off x="581192" y="1895302"/>
            <a:ext cx="11029615" cy="4763193"/>
          </a:xfrm>
        </p:spPr>
        <p:txBody>
          <a:bodyPr>
            <a:normAutofit/>
          </a:bodyPr>
          <a:lstStyle/>
          <a:p>
            <a:r>
              <a:rPr lang="en-US" i="1" dirty="0"/>
              <a:t>Chief Procurement Officers must be prepared to update their strategic plans and communicate the expectations and aspirations of supply chain procurement to their leadership, peers and </a:t>
            </a:r>
            <a:r>
              <a:rPr lang="en-US" i="1" dirty="0" smtClean="0"/>
              <a:t>teams.</a:t>
            </a:r>
          </a:p>
          <a:p>
            <a:pPr marL="342900" indent="-342900">
              <a:buFont typeface="+mj-lt"/>
              <a:buAutoNum type="arabicPeriod"/>
            </a:pPr>
            <a:r>
              <a:rPr lang="en-IN" dirty="0"/>
              <a:t>Supplier relationship management (SRM)</a:t>
            </a:r>
          </a:p>
          <a:p>
            <a:pPr marL="342900" indent="-342900">
              <a:buFont typeface="+mj-lt"/>
              <a:buAutoNum type="arabicPeriod"/>
            </a:pPr>
            <a:r>
              <a:rPr lang="en-IN" dirty="0"/>
              <a:t>Strategic sourcing</a:t>
            </a:r>
          </a:p>
          <a:p>
            <a:pPr marL="342900" indent="-342900">
              <a:buFont typeface="+mj-lt"/>
              <a:buAutoNum type="arabicPeriod"/>
            </a:pPr>
            <a:r>
              <a:rPr lang="en-IN" dirty="0"/>
              <a:t>Cost reduction </a:t>
            </a:r>
          </a:p>
          <a:p>
            <a:pPr marL="342900" indent="-342900">
              <a:buFont typeface="+mj-lt"/>
              <a:buAutoNum type="arabicPeriod"/>
            </a:pPr>
            <a:r>
              <a:rPr lang="en-IN" dirty="0"/>
              <a:t>Risk management</a:t>
            </a:r>
          </a:p>
          <a:p>
            <a:pPr marL="342900" indent="-342900">
              <a:buFont typeface="+mj-lt"/>
              <a:buAutoNum type="arabicPeriod"/>
            </a:pPr>
            <a:r>
              <a:rPr lang="en-IN" dirty="0"/>
              <a:t>Supplier diversity</a:t>
            </a:r>
          </a:p>
          <a:p>
            <a:pPr marL="342900" indent="-342900">
              <a:buFont typeface="+mj-lt"/>
              <a:buAutoNum type="arabicPeriod"/>
            </a:pPr>
            <a:r>
              <a:rPr lang="en-IN" dirty="0"/>
              <a:t>Digital transformation</a:t>
            </a:r>
          </a:p>
          <a:p>
            <a:pPr marL="342900" indent="-342900">
              <a:buFont typeface="+mj-lt"/>
              <a:buAutoNum type="arabicPeriod"/>
            </a:pPr>
            <a:r>
              <a:rPr lang="en-IN" dirty="0"/>
              <a:t>Strategic negotiation</a:t>
            </a:r>
          </a:p>
          <a:p>
            <a:pPr marL="342900" indent="-342900">
              <a:buFont typeface="+mj-lt"/>
              <a:buAutoNum type="arabicPeriod"/>
            </a:pPr>
            <a:r>
              <a:rPr lang="en-IN" dirty="0"/>
              <a:t>Demand Forecasting</a:t>
            </a:r>
          </a:p>
          <a:p>
            <a:pPr marL="342900" indent="-342900">
              <a:buFont typeface="+mj-lt"/>
              <a:buAutoNum type="arabicPeriod"/>
            </a:pPr>
            <a:r>
              <a:rPr lang="en-IN" dirty="0"/>
              <a:t>Continuous improvement</a:t>
            </a:r>
          </a:p>
          <a:p>
            <a:pPr marL="342900" indent="-342900">
              <a:buFont typeface="+mj-lt"/>
              <a:buAutoNum type="arabicPeriod"/>
            </a:pPr>
            <a:r>
              <a:rPr lang="en-IN" dirty="0" smtClean="0"/>
              <a:t>Sustainability</a:t>
            </a:r>
            <a:endParaRPr lang="en-IN" dirty="0"/>
          </a:p>
        </p:txBody>
      </p:sp>
    </p:spTree>
    <p:extLst>
      <p:ext uri="{BB962C8B-B14F-4D97-AF65-F5344CB8AC3E}">
        <p14:creationId xmlns:p14="http://schemas.microsoft.com/office/powerpoint/2010/main" val="757868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Supplier relationship management (SRM)</a:t>
            </a:r>
            <a:br>
              <a:rPr lang="en-IN" dirty="0"/>
            </a:br>
            <a:endParaRPr lang="en-IN" dirty="0"/>
          </a:p>
        </p:txBody>
      </p:sp>
      <p:sp>
        <p:nvSpPr>
          <p:cNvPr id="3" name="Content Placeholder 2"/>
          <p:cNvSpPr>
            <a:spLocks noGrp="1"/>
          </p:cNvSpPr>
          <p:nvPr>
            <p:ph idx="1"/>
          </p:nvPr>
        </p:nvSpPr>
        <p:spPr/>
        <p:txBody>
          <a:bodyPr>
            <a:normAutofit/>
          </a:bodyPr>
          <a:lstStyle/>
          <a:p>
            <a:pPr algn="just"/>
            <a:r>
              <a:rPr lang="en-US" sz="2000" dirty="0"/>
              <a:t>In the management and maintenance of relationships between a buyer and supplier, </a:t>
            </a:r>
            <a:r>
              <a:rPr lang="en-US" sz="2000" dirty="0">
                <a:hlinkClick r:id="rId2"/>
              </a:rPr>
              <a:t>supplier relationship management (SRM)</a:t>
            </a:r>
            <a:r>
              <a:rPr lang="en-US" sz="2000" dirty="0"/>
              <a:t> is one way for organisations to connect the supply chain and key suppliers with the strategic interest of the organisation. </a:t>
            </a:r>
          </a:p>
          <a:p>
            <a:pPr algn="just"/>
            <a:r>
              <a:rPr lang="en-US" sz="2000" dirty="0"/>
              <a:t>A well-designed SRM </a:t>
            </a:r>
            <a:r>
              <a:rPr lang="en-US" sz="2000" dirty="0" err="1"/>
              <a:t>programme</a:t>
            </a:r>
            <a:r>
              <a:rPr lang="en-US" sz="2000" dirty="0"/>
              <a:t> can help companies increase their collaboration and identify the right kind of suppliers suited to their business, product and beliefs. </a:t>
            </a:r>
            <a:endParaRPr lang="en-US" sz="2000" dirty="0" smtClean="0"/>
          </a:p>
          <a:p>
            <a:pPr algn="just"/>
            <a:r>
              <a:rPr lang="en-US" sz="2000" dirty="0" smtClean="0"/>
              <a:t>It </a:t>
            </a:r>
            <a:r>
              <a:rPr lang="en-US" sz="2000" dirty="0"/>
              <a:t>can also help to improve cost </a:t>
            </a:r>
            <a:r>
              <a:rPr lang="en-US" sz="2000" dirty="0" err="1"/>
              <a:t>optimisation</a:t>
            </a:r>
            <a:r>
              <a:rPr lang="en-US" sz="2000" dirty="0"/>
              <a:t>, top-line growth, supplier innovation, and process improvements.</a:t>
            </a:r>
          </a:p>
          <a:p>
            <a:pPr algn="just"/>
            <a:endParaRPr lang="en-IN" sz="2000" dirty="0"/>
          </a:p>
        </p:txBody>
      </p:sp>
    </p:spTree>
    <p:extLst>
      <p:ext uri="{BB962C8B-B14F-4D97-AF65-F5344CB8AC3E}">
        <p14:creationId xmlns:p14="http://schemas.microsoft.com/office/powerpoint/2010/main" val="30704497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Strategic sourcing</a:t>
            </a:r>
            <a:br>
              <a:rPr lang="en-IN" dirty="0"/>
            </a:br>
            <a:endParaRPr lang="en-IN" dirty="0"/>
          </a:p>
        </p:txBody>
      </p:sp>
      <p:sp>
        <p:nvSpPr>
          <p:cNvPr id="3" name="Content Placeholder 2"/>
          <p:cNvSpPr>
            <a:spLocks noGrp="1"/>
          </p:cNvSpPr>
          <p:nvPr>
            <p:ph idx="1"/>
          </p:nvPr>
        </p:nvSpPr>
        <p:spPr/>
        <p:txBody>
          <a:bodyPr>
            <a:normAutofit/>
          </a:bodyPr>
          <a:lstStyle/>
          <a:p>
            <a:pPr algn="just"/>
            <a:r>
              <a:rPr lang="en-US" sz="2000" dirty="0"/>
              <a:t>Compared to traditional sourcing methods, </a:t>
            </a:r>
            <a:r>
              <a:rPr lang="en-US" sz="2000" dirty="0">
                <a:hlinkClick r:id="rId2"/>
              </a:rPr>
              <a:t>strategic sourcing</a:t>
            </a:r>
            <a:r>
              <a:rPr lang="en-US" sz="2000" dirty="0"/>
              <a:t> is a long-term process seeking to create the best value possible while looking at the total cost of ownership. </a:t>
            </a:r>
            <a:endParaRPr lang="en-US" sz="2000" dirty="0" smtClean="0"/>
          </a:p>
          <a:p>
            <a:pPr algn="just"/>
            <a:r>
              <a:rPr lang="en-US" sz="2000" dirty="0" smtClean="0"/>
              <a:t>Strategic </a:t>
            </a:r>
            <a:r>
              <a:rPr lang="en-US" sz="2000" dirty="0"/>
              <a:t>sourcing is a targeted approach to procurement that requires a continuous re-evaluation of sourcing activities, analysis of markets, and </a:t>
            </a:r>
            <a:r>
              <a:rPr lang="en-US" sz="2000" dirty="0" err="1"/>
              <a:t>recognising</a:t>
            </a:r>
            <a:r>
              <a:rPr lang="en-US" sz="2000" dirty="0"/>
              <a:t> of the goals of the organisation. </a:t>
            </a:r>
          </a:p>
          <a:p>
            <a:pPr algn="just"/>
            <a:r>
              <a:rPr lang="en-US" sz="2000" dirty="0"/>
              <a:t>With strategic sourcing, organisations can make their procurement processes less short-sighted and cost-focused. Instead, they can develop a flexible and agile system adding to the overall value and long-term goals of the organisation.</a:t>
            </a:r>
          </a:p>
          <a:p>
            <a:pPr algn="just"/>
            <a:endParaRPr lang="en-IN" sz="2000" dirty="0"/>
          </a:p>
        </p:txBody>
      </p:sp>
    </p:spTree>
    <p:extLst>
      <p:ext uri="{BB962C8B-B14F-4D97-AF65-F5344CB8AC3E}">
        <p14:creationId xmlns:p14="http://schemas.microsoft.com/office/powerpoint/2010/main" val="9227975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Cost reduction </a:t>
            </a:r>
            <a:br>
              <a:rPr lang="en-IN" dirty="0"/>
            </a:br>
            <a:endParaRPr lang="en-IN" dirty="0"/>
          </a:p>
        </p:txBody>
      </p:sp>
      <p:sp>
        <p:nvSpPr>
          <p:cNvPr id="3" name="Content Placeholder 2"/>
          <p:cNvSpPr>
            <a:spLocks noGrp="1"/>
          </p:cNvSpPr>
          <p:nvPr>
            <p:ph idx="1"/>
          </p:nvPr>
        </p:nvSpPr>
        <p:spPr/>
        <p:txBody>
          <a:bodyPr/>
          <a:lstStyle/>
          <a:p>
            <a:pPr algn="just"/>
            <a:r>
              <a:rPr lang="en-US" sz="2400" dirty="0"/>
              <a:t>While other factors have risen in priority over the years cost reductions remain among one of the top priorities for organisations, with many turning to technology implementation, strategic sourcing, sustainability, and many other wider strategies to further the overall </a:t>
            </a:r>
            <a:r>
              <a:rPr lang="en-US" sz="2400" dirty="0">
                <a:hlinkClick r:id="rId2"/>
              </a:rPr>
              <a:t>cost reduction</a:t>
            </a:r>
            <a:r>
              <a:rPr lang="en-US" sz="2400" dirty="0"/>
              <a:t> strategy</a:t>
            </a:r>
            <a:r>
              <a:rPr lang="en-US" dirty="0"/>
              <a:t>. </a:t>
            </a:r>
            <a:endParaRPr lang="en-IN" dirty="0"/>
          </a:p>
        </p:txBody>
      </p:sp>
    </p:spTree>
    <p:extLst>
      <p:ext uri="{BB962C8B-B14F-4D97-AF65-F5344CB8AC3E}">
        <p14:creationId xmlns:p14="http://schemas.microsoft.com/office/powerpoint/2010/main" val="936416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OVeRView</a:t>
            </a:r>
            <a:endParaRPr lang="en-IN" b="1" dirty="0"/>
          </a:p>
        </p:txBody>
      </p:sp>
      <p:sp>
        <p:nvSpPr>
          <p:cNvPr id="3" name="Content Placeholder 2"/>
          <p:cNvSpPr>
            <a:spLocks noGrp="1"/>
          </p:cNvSpPr>
          <p:nvPr>
            <p:ph idx="1"/>
          </p:nvPr>
        </p:nvSpPr>
        <p:spPr>
          <a:xfrm>
            <a:off x="581192" y="1970116"/>
            <a:ext cx="11029615" cy="4771506"/>
          </a:xfrm>
        </p:spPr>
        <p:txBody>
          <a:bodyPr>
            <a:normAutofit/>
          </a:bodyPr>
          <a:lstStyle/>
          <a:p>
            <a:pPr algn="just"/>
            <a:r>
              <a:rPr lang="en-US" sz="2800" dirty="0"/>
              <a:t>Procurement encompasses a range of activities involved in obtaining goods or services, with procurement teams working to obtain competitively priced supplies that deliver the most value. </a:t>
            </a:r>
          </a:p>
          <a:p>
            <a:pPr algn="just"/>
            <a:r>
              <a:rPr lang="en-US" sz="2800" dirty="0" smtClean="0"/>
              <a:t>It is </a:t>
            </a:r>
            <a:r>
              <a:rPr lang="en-US" sz="2800" dirty="0"/>
              <a:t>the sum total of effort that goes into discovering and acquiring the supplies an organization requires to function effectively. </a:t>
            </a:r>
            <a:endParaRPr lang="en-US" sz="2800" dirty="0" smtClean="0"/>
          </a:p>
          <a:p>
            <a:pPr algn="just"/>
            <a:r>
              <a:rPr lang="en-US" sz="2800" dirty="0"/>
              <a:t>Procurement is a vital business function. When managed efficiently and done well, it can help increase your business’s profitability</a:t>
            </a:r>
            <a:r>
              <a:rPr lang="en-US" sz="2800" dirty="0" smtClean="0"/>
              <a:t>.</a:t>
            </a:r>
            <a:endParaRPr lang="en-US" sz="2800" dirty="0"/>
          </a:p>
        </p:txBody>
      </p:sp>
    </p:spTree>
    <p:extLst>
      <p:ext uri="{BB962C8B-B14F-4D97-AF65-F5344CB8AC3E}">
        <p14:creationId xmlns:p14="http://schemas.microsoft.com/office/powerpoint/2010/main" val="800330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Risk management</a:t>
            </a:r>
            <a:br>
              <a:rPr lang="en-IN" dirty="0"/>
            </a:br>
            <a:endParaRPr lang="en-IN" dirty="0"/>
          </a:p>
        </p:txBody>
      </p:sp>
      <p:sp>
        <p:nvSpPr>
          <p:cNvPr id="3" name="Content Placeholder 2"/>
          <p:cNvSpPr>
            <a:spLocks noGrp="1"/>
          </p:cNvSpPr>
          <p:nvPr>
            <p:ph idx="1"/>
          </p:nvPr>
        </p:nvSpPr>
        <p:spPr/>
        <p:txBody>
          <a:bodyPr/>
          <a:lstStyle/>
          <a:p>
            <a:pPr algn="just"/>
            <a:r>
              <a:rPr lang="en-US" sz="2400" dirty="0"/>
              <a:t>It seems that you can’t have procurement and supply chains without ‘risk’, and in recent years, </a:t>
            </a:r>
            <a:r>
              <a:rPr lang="en-US" sz="2400" dirty="0">
                <a:hlinkClick r:id="rId2"/>
              </a:rPr>
              <a:t>risk and disruption</a:t>
            </a:r>
            <a:r>
              <a:rPr lang="en-US" sz="2400" dirty="0"/>
              <a:t> have become more commonplace. </a:t>
            </a:r>
            <a:endParaRPr lang="en-US" sz="2400" dirty="0" smtClean="0"/>
          </a:p>
          <a:p>
            <a:pPr algn="just"/>
            <a:r>
              <a:rPr lang="en-US" sz="2400" dirty="0" smtClean="0"/>
              <a:t>With </a:t>
            </a:r>
            <a:r>
              <a:rPr lang="en-US" sz="2400" dirty="0"/>
              <a:t>increased volatility, organisations need to be prepared to flexibly navigate uncertainty and risk. </a:t>
            </a:r>
          </a:p>
          <a:p>
            <a:pPr algn="just"/>
            <a:r>
              <a:rPr lang="en-US" sz="2400" dirty="0"/>
              <a:t>By implementing an effective risk management strategy, organisations can make better and more informed decisions, reduce disruption, increase resilience, improve supplier relationships, and better compliance. </a:t>
            </a:r>
          </a:p>
          <a:p>
            <a:endParaRPr lang="en-IN" dirty="0"/>
          </a:p>
        </p:txBody>
      </p:sp>
    </p:spTree>
    <p:extLst>
      <p:ext uri="{BB962C8B-B14F-4D97-AF65-F5344CB8AC3E}">
        <p14:creationId xmlns:p14="http://schemas.microsoft.com/office/powerpoint/2010/main" val="29408697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Supplier diversity</a:t>
            </a:r>
            <a:br>
              <a:rPr lang="en-IN" dirty="0"/>
            </a:br>
            <a:endParaRPr lang="en-IN" dirty="0"/>
          </a:p>
        </p:txBody>
      </p:sp>
      <p:sp>
        <p:nvSpPr>
          <p:cNvPr id="3" name="Content Placeholder 2"/>
          <p:cNvSpPr>
            <a:spLocks noGrp="1"/>
          </p:cNvSpPr>
          <p:nvPr>
            <p:ph idx="1"/>
          </p:nvPr>
        </p:nvSpPr>
        <p:spPr/>
        <p:txBody>
          <a:bodyPr>
            <a:normAutofit lnSpcReduction="10000"/>
          </a:bodyPr>
          <a:lstStyle/>
          <a:p>
            <a:pPr algn="just"/>
            <a:r>
              <a:rPr lang="en-US" sz="2400" dirty="0"/>
              <a:t>With 9 in 10 organisations expected to maintain or increase </a:t>
            </a:r>
            <a:r>
              <a:rPr lang="en-US" sz="2400" dirty="0">
                <a:hlinkClick r:id="rId2"/>
              </a:rPr>
              <a:t>supplier diversity</a:t>
            </a:r>
            <a:r>
              <a:rPr lang="en-US" sz="2400" dirty="0"/>
              <a:t> strategies, they are no longer shy when it comes to promoting their supplier diversity programmes. </a:t>
            </a:r>
            <a:endParaRPr lang="en-US" sz="2400" dirty="0" smtClean="0"/>
          </a:p>
          <a:p>
            <a:pPr algn="just"/>
            <a:r>
              <a:rPr lang="en-US" sz="2400" dirty="0" smtClean="0"/>
              <a:t>An </a:t>
            </a:r>
            <a:r>
              <a:rPr lang="en-US" sz="2400" dirty="0"/>
              <a:t>essential procurement strategy, supplier diversity is crucial to drive innovation, expand into new markets, and foster a more equitable business climate. </a:t>
            </a:r>
            <a:endParaRPr lang="en-US" sz="2400" dirty="0" smtClean="0"/>
          </a:p>
          <a:p>
            <a:pPr algn="just"/>
            <a:r>
              <a:rPr lang="en-US" sz="2400" dirty="0" smtClean="0"/>
              <a:t>It </a:t>
            </a:r>
            <a:r>
              <a:rPr lang="en-US" sz="2400" dirty="0"/>
              <a:t>can also drive economic growth and job creation especially for communities often overlooked. </a:t>
            </a:r>
          </a:p>
          <a:p>
            <a:pPr algn="just"/>
            <a:r>
              <a:rPr lang="en-US" sz="2400" dirty="0"/>
              <a:t>Other benefits of supplier diversity include an increased competitive advantage, greater inclusion, and further sustainability efforts</a:t>
            </a:r>
          </a:p>
          <a:p>
            <a:endParaRPr lang="en-IN" dirty="0"/>
          </a:p>
        </p:txBody>
      </p:sp>
    </p:spTree>
    <p:extLst>
      <p:ext uri="{BB962C8B-B14F-4D97-AF65-F5344CB8AC3E}">
        <p14:creationId xmlns:p14="http://schemas.microsoft.com/office/powerpoint/2010/main" val="40878772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Digital transformation</a:t>
            </a:r>
            <a:br>
              <a:rPr lang="en-IN" dirty="0"/>
            </a:br>
            <a:endParaRPr lang="en-IN" dirty="0"/>
          </a:p>
        </p:txBody>
      </p:sp>
      <p:sp>
        <p:nvSpPr>
          <p:cNvPr id="3" name="Content Placeholder 2"/>
          <p:cNvSpPr>
            <a:spLocks noGrp="1"/>
          </p:cNvSpPr>
          <p:nvPr>
            <p:ph idx="1"/>
          </p:nvPr>
        </p:nvSpPr>
        <p:spPr/>
        <p:txBody>
          <a:bodyPr>
            <a:normAutofit/>
          </a:bodyPr>
          <a:lstStyle/>
          <a:p>
            <a:pPr algn="just"/>
            <a:r>
              <a:rPr lang="en-US" sz="2400" dirty="0">
                <a:hlinkClick r:id="rId2"/>
              </a:rPr>
              <a:t>D</a:t>
            </a:r>
            <a:r>
              <a:rPr lang="en-US" sz="2400" dirty="0" smtClean="0">
                <a:hlinkClick r:id="rId2"/>
              </a:rPr>
              <a:t>igital </a:t>
            </a:r>
            <a:r>
              <a:rPr lang="en-US" sz="2400" dirty="0">
                <a:hlinkClick r:id="rId2"/>
              </a:rPr>
              <a:t>transformation</a:t>
            </a:r>
            <a:r>
              <a:rPr lang="en-US" sz="2400" dirty="0"/>
              <a:t> is the way forward for competitive organisations and those looking to stay ahead of the curve. </a:t>
            </a:r>
            <a:r>
              <a:rPr lang="en-US" sz="2400" dirty="0" err="1"/>
              <a:t>Blockchain</a:t>
            </a:r>
            <a:r>
              <a:rPr lang="en-US" sz="2400" dirty="0"/>
              <a:t>, AI, automation, Generative AI and many more are breaking through the </a:t>
            </a:r>
            <a:r>
              <a:rPr lang="en-US" sz="2400" dirty="0" err="1"/>
              <a:t>siloed</a:t>
            </a:r>
            <a:r>
              <a:rPr lang="en-US" sz="2400" dirty="0"/>
              <a:t> and old-school approaches to procurement to drive greater efficiencies, cost reductions, risk management, compliance, sustainability and real-time visibility.</a:t>
            </a:r>
            <a:endParaRPr lang="en-IN" sz="2400" dirty="0"/>
          </a:p>
        </p:txBody>
      </p:sp>
    </p:spTree>
    <p:extLst>
      <p:ext uri="{BB962C8B-B14F-4D97-AF65-F5344CB8AC3E}">
        <p14:creationId xmlns:p14="http://schemas.microsoft.com/office/powerpoint/2010/main" val="6429946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Strategic negotiation</a:t>
            </a:r>
            <a:br>
              <a:rPr lang="en-IN" dirty="0"/>
            </a:br>
            <a:endParaRPr lang="en-IN" dirty="0"/>
          </a:p>
        </p:txBody>
      </p:sp>
      <p:sp>
        <p:nvSpPr>
          <p:cNvPr id="3" name="Content Placeholder 2"/>
          <p:cNvSpPr>
            <a:spLocks noGrp="1"/>
          </p:cNvSpPr>
          <p:nvPr>
            <p:ph idx="1"/>
          </p:nvPr>
        </p:nvSpPr>
        <p:spPr/>
        <p:txBody>
          <a:bodyPr>
            <a:normAutofit/>
          </a:bodyPr>
          <a:lstStyle/>
          <a:p>
            <a:pPr algn="just"/>
            <a:r>
              <a:rPr lang="en-US" sz="2400" dirty="0"/>
              <a:t>The bones of any procurement function are the </a:t>
            </a:r>
            <a:r>
              <a:rPr lang="en-US" sz="2400" dirty="0">
                <a:hlinkClick r:id="rId2"/>
              </a:rPr>
              <a:t>negotiation</a:t>
            </a:r>
            <a:r>
              <a:rPr lang="en-US" sz="2400" dirty="0"/>
              <a:t> of contracts and supply. </a:t>
            </a:r>
            <a:endParaRPr lang="en-US" sz="2400" dirty="0" smtClean="0"/>
          </a:p>
          <a:p>
            <a:pPr algn="just"/>
            <a:r>
              <a:rPr lang="en-US" sz="2400" dirty="0" smtClean="0"/>
              <a:t>Those </a:t>
            </a:r>
            <a:r>
              <a:rPr lang="en-US" sz="2400" dirty="0"/>
              <a:t>organisations looking to have a competitive edge in their industry are moving beyond the traditional approach to negotiations and being much more strategic. </a:t>
            </a:r>
          </a:p>
          <a:p>
            <a:pPr algn="just"/>
            <a:r>
              <a:rPr lang="en-US" sz="2400" dirty="0"/>
              <a:t>Building on supplier diversity and SRM, strategic negotiation looks to build strategic relationships with suppliers, vendors and stakeholders to create a win-win situation. </a:t>
            </a:r>
            <a:endParaRPr lang="en-US" sz="2400" dirty="0" smtClean="0"/>
          </a:p>
          <a:p>
            <a:pPr algn="just"/>
            <a:r>
              <a:rPr lang="en-US" sz="2400" dirty="0" smtClean="0"/>
              <a:t>With </a:t>
            </a:r>
            <a:r>
              <a:rPr lang="en-US" sz="2400" dirty="0"/>
              <a:t>this approach, organisations can benefit from cost </a:t>
            </a:r>
            <a:r>
              <a:rPr lang="en-US" sz="2400" dirty="0" err="1"/>
              <a:t>optimisation</a:t>
            </a:r>
            <a:r>
              <a:rPr lang="en-US" sz="2400" dirty="0"/>
              <a:t>, collaboration, and visibility. </a:t>
            </a:r>
          </a:p>
        </p:txBody>
      </p:sp>
    </p:spTree>
    <p:extLst>
      <p:ext uri="{BB962C8B-B14F-4D97-AF65-F5344CB8AC3E}">
        <p14:creationId xmlns:p14="http://schemas.microsoft.com/office/powerpoint/2010/main" val="2849796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Demand Forecasting</a:t>
            </a:r>
            <a:br>
              <a:rPr lang="en-IN" dirty="0"/>
            </a:br>
            <a:endParaRPr lang="en-IN" dirty="0"/>
          </a:p>
        </p:txBody>
      </p:sp>
      <p:sp>
        <p:nvSpPr>
          <p:cNvPr id="3" name="Content Placeholder 2"/>
          <p:cNvSpPr>
            <a:spLocks noGrp="1"/>
          </p:cNvSpPr>
          <p:nvPr>
            <p:ph idx="1"/>
          </p:nvPr>
        </p:nvSpPr>
        <p:spPr/>
        <p:txBody>
          <a:bodyPr/>
          <a:lstStyle/>
          <a:p>
            <a:pPr algn="just"/>
            <a:r>
              <a:rPr lang="en-US" sz="2400" dirty="0"/>
              <a:t>With the rise in volatility and disruption, the more information procurement can collect the more accurately the function can make decisions. </a:t>
            </a:r>
            <a:endParaRPr lang="en-US" sz="2400" dirty="0" smtClean="0"/>
          </a:p>
          <a:p>
            <a:pPr algn="just"/>
            <a:r>
              <a:rPr lang="en-US" sz="2400" dirty="0" smtClean="0"/>
              <a:t>With</a:t>
            </a:r>
            <a:r>
              <a:rPr lang="en-US" sz="2400" dirty="0"/>
              <a:t> </a:t>
            </a:r>
            <a:r>
              <a:rPr lang="en-US" sz="2400" dirty="0">
                <a:hlinkClick r:id="rId2"/>
              </a:rPr>
              <a:t>demand forecasting</a:t>
            </a:r>
            <a:r>
              <a:rPr lang="en-US" sz="2400" dirty="0"/>
              <a:t> organisations can plan raw material retention, manufacturing, allocation of resources, revise pricing, and expedite fulfilment.  </a:t>
            </a:r>
          </a:p>
          <a:p>
            <a:pPr algn="just"/>
            <a:r>
              <a:rPr lang="en-US" sz="2400" dirty="0"/>
              <a:t>By being more strategic in demand forecasting and the implementation of technology, organisations can reduce risk, improve budgets and costs, improve customer service and reduce downtime. </a:t>
            </a:r>
          </a:p>
          <a:p>
            <a:endParaRPr lang="en-IN" dirty="0"/>
          </a:p>
        </p:txBody>
      </p:sp>
    </p:spTree>
    <p:extLst>
      <p:ext uri="{BB962C8B-B14F-4D97-AF65-F5344CB8AC3E}">
        <p14:creationId xmlns:p14="http://schemas.microsoft.com/office/powerpoint/2010/main" val="5868464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Continuous improvement</a:t>
            </a:r>
            <a:br>
              <a:rPr lang="en-IN" dirty="0"/>
            </a:br>
            <a:endParaRPr lang="en-IN" dirty="0"/>
          </a:p>
        </p:txBody>
      </p:sp>
      <p:sp>
        <p:nvSpPr>
          <p:cNvPr id="3" name="Content Placeholder 2"/>
          <p:cNvSpPr>
            <a:spLocks noGrp="1"/>
          </p:cNvSpPr>
          <p:nvPr>
            <p:ph idx="1"/>
          </p:nvPr>
        </p:nvSpPr>
        <p:spPr/>
        <p:txBody>
          <a:bodyPr/>
          <a:lstStyle/>
          <a:p>
            <a:pPr algn="just"/>
            <a:r>
              <a:rPr lang="en-US" sz="2400" dirty="0"/>
              <a:t>In the current business landscape, continuous improvement is vital to stay ahead. </a:t>
            </a:r>
            <a:endParaRPr lang="en-US" sz="2400" dirty="0" smtClean="0"/>
          </a:p>
          <a:p>
            <a:pPr algn="just"/>
            <a:r>
              <a:rPr lang="en-US" sz="2400" dirty="0" smtClean="0"/>
              <a:t>Taking </a:t>
            </a:r>
            <a:r>
              <a:rPr lang="en-US" sz="2400" dirty="0"/>
              <a:t>a continuous improvement approach to procurement ensures that processes, strategies, and technologies evolve and adapt to changing market and business needs. </a:t>
            </a:r>
          </a:p>
          <a:p>
            <a:pPr algn="just"/>
            <a:r>
              <a:rPr lang="en-US" sz="2400" dirty="0"/>
              <a:t>Benefits of continuous improvement include cost savings, supplier relationship development, risk mitigation and compliance, operational efficiency and continuous innovation.</a:t>
            </a:r>
          </a:p>
          <a:p>
            <a:endParaRPr lang="en-IN" dirty="0"/>
          </a:p>
        </p:txBody>
      </p:sp>
    </p:spTree>
    <p:extLst>
      <p:ext uri="{BB962C8B-B14F-4D97-AF65-F5344CB8AC3E}">
        <p14:creationId xmlns:p14="http://schemas.microsoft.com/office/powerpoint/2010/main" val="42944261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Sustainability</a:t>
            </a:r>
            <a:br>
              <a:rPr lang="en-IN" dirty="0"/>
            </a:br>
            <a:endParaRPr lang="en-IN" dirty="0"/>
          </a:p>
        </p:txBody>
      </p:sp>
      <p:sp>
        <p:nvSpPr>
          <p:cNvPr id="3" name="Content Placeholder 2"/>
          <p:cNvSpPr>
            <a:spLocks noGrp="1"/>
          </p:cNvSpPr>
          <p:nvPr>
            <p:ph idx="1"/>
          </p:nvPr>
        </p:nvSpPr>
        <p:spPr/>
        <p:txBody>
          <a:bodyPr>
            <a:normAutofit/>
          </a:bodyPr>
          <a:lstStyle/>
          <a:p>
            <a:pPr algn="just"/>
            <a:r>
              <a:rPr lang="en-US" sz="2400" dirty="0"/>
              <a:t>As the importance of </a:t>
            </a:r>
            <a:r>
              <a:rPr lang="en-US" sz="2400" dirty="0">
                <a:hlinkClick r:id="rId2"/>
              </a:rPr>
              <a:t>sustainability and ESG</a:t>
            </a:r>
            <a:r>
              <a:rPr lang="en-US" sz="2400" dirty="0"/>
              <a:t> continues to rise, applying an effective sustainability strategy to procurement is no longer a nice to have but a MUST. </a:t>
            </a:r>
            <a:endParaRPr lang="en-US" sz="2400" dirty="0" smtClean="0"/>
          </a:p>
          <a:p>
            <a:pPr algn="just"/>
            <a:r>
              <a:rPr lang="en-US" sz="2400" dirty="0" smtClean="0"/>
              <a:t>Having </a:t>
            </a:r>
            <a:r>
              <a:rPr lang="en-US" sz="2400" dirty="0"/>
              <a:t>a strategy in place to tackle this across not only procurement but the entire supply chain is essential. </a:t>
            </a:r>
          </a:p>
          <a:p>
            <a:pPr algn="just"/>
            <a:r>
              <a:rPr lang="en-US" sz="2400" dirty="0"/>
              <a:t>The benefits of a sustainability and ESG strategy include improved reputation, reduced GHG emissions, a boost in employees' wellbeing, and the support of local communities.</a:t>
            </a:r>
          </a:p>
          <a:p>
            <a:pPr marL="0" indent="0" algn="just">
              <a:buNone/>
            </a:pPr>
            <a:endParaRPr lang="en-IN" sz="2400" dirty="0"/>
          </a:p>
        </p:txBody>
      </p:sp>
    </p:spTree>
    <p:extLst>
      <p:ext uri="{BB962C8B-B14F-4D97-AF65-F5344CB8AC3E}">
        <p14:creationId xmlns:p14="http://schemas.microsoft.com/office/powerpoint/2010/main" val="1439928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OVeRView</a:t>
            </a:r>
            <a:endParaRPr lang="en-IN" dirty="0"/>
          </a:p>
        </p:txBody>
      </p:sp>
      <p:sp>
        <p:nvSpPr>
          <p:cNvPr id="3" name="Content Placeholder 2"/>
          <p:cNvSpPr>
            <a:spLocks noGrp="1"/>
          </p:cNvSpPr>
          <p:nvPr>
            <p:ph idx="1"/>
          </p:nvPr>
        </p:nvSpPr>
        <p:spPr/>
        <p:txBody>
          <a:bodyPr>
            <a:normAutofit/>
          </a:bodyPr>
          <a:lstStyle/>
          <a:p>
            <a:pPr algn="just"/>
            <a:r>
              <a:rPr lang="en-US" sz="2400" dirty="0"/>
              <a:t>It includes a range of activities involved in obtaining goods and services, including sourcing, negotiating terms, making purchases, tracking when supplies are received and maintaining records.</a:t>
            </a:r>
          </a:p>
          <a:p>
            <a:pPr algn="just"/>
            <a:r>
              <a:rPr lang="en-US" sz="2400" dirty="0"/>
              <a:t>It’s important to continuously monitor and assess the procurement process to improve any weak spots or inefficiencies.</a:t>
            </a:r>
          </a:p>
          <a:p>
            <a:pPr algn="just"/>
            <a:r>
              <a:rPr lang="en-US" sz="2400" dirty="0"/>
              <a:t>Technology can reduce procurement cost and administrative overhead by automating and tracking procurement processes</a:t>
            </a:r>
          </a:p>
          <a:p>
            <a:endParaRPr lang="en-IN" sz="2400" dirty="0"/>
          </a:p>
        </p:txBody>
      </p:sp>
    </p:spTree>
    <p:extLst>
      <p:ext uri="{BB962C8B-B14F-4D97-AF65-F5344CB8AC3E}">
        <p14:creationId xmlns:p14="http://schemas.microsoft.com/office/powerpoint/2010/main" val="4118409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rocurement and supply chain managemen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9011" y="615067"/>
            <a:ext cx="11380123" cy="60849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3030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Procurement</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79404588"/>
              </p:ext>
            </p:extLst>
          </p:nvPr>
        </p:nvGraphicFramePr>
        <p:xfrm>
          <a:off x="892232" y="2159688"/>
          <a:ext cx="10407535" cy="4189836"/>
        </p:xfrm>
        <a:graphic>
          <a:graphicData uri="http://schemas.openxmlformats.org/drawingml/2006/table">
            <a:tbl>
              <a:tblPr/>
              <a:tblGrid>
                <a:gridCol w="2081507">
                  <a:extLst>
                    <a:ext uri="{9D8B030D-6E8A-4147-A177-3AD203B41FA5}">
                      <a16:colId xmlns:a16="http://schemas.microsoft.com/office/drawing/2014/main" val="536012943"/>
                    </a:ext>
                  </a:extLst>
                </a:gridCol>
                <a:gridCol w="2081507">
                  <a:extLst>
                    <a:ext uri="{9D8B030D-6E8A-4147-A177-3AD203B41FA5}">
                      <a16:colId xmlns:a16="http://schemas.microsoft.com/office/drawing/2014/main" val="3964973258"/>
                    </a:ext>
                  </a:extLst>
                </a:gridCol>
                <a:gridCol w="2081507">
                  <a:extLst>
                    <a:ext uri="{9D8B030D-6E8A-4147-A177-3AD203B41FA5}">
                      <a16:colId xmlns:a16="http://schemas.microsoft.com/office/drawing/2014/main" val="1265320530"/>
                    </a:ext>
                  </a:extLst>
                </a:gridCol>
                <a:gridCol w="2081507">
                  <a:extLst>
                    <a:ext uri="{9D8B030D-6E8A-4147-A177-3AD203B41FA5}">
                      <a16:colId xmlns:a16="http://schemas.microsoft.com/office/drawing/2014/main" val="3422714569"/>
                    </a:ext>
                  </a:extLst>
                </a:gridCol>
                <a:gridCol w="2081507">
                  <a:extLst>
                    <a:ext uri="{9D8B030D-6E8A-4147-A177-3AD203B41FA5}">
                      <a16:colId xmlns:a16="http://schemas.microsoft.com/office/drawing/2014/main" val="4056959749"/>
                    </a:ext>
                  </a:extLst>
                </a:gridCol>
              </a:tblGrid>
              <a:tr h="505671">
                <a:tc>
                  <a:txBody>
                    <a:bodyPr/>
                    <a:lstStyle/>
                    <a:p>
                      <a:pPr algn="l"/>
                      <a:endParaRPr lang="en-IN" sz="1400" dirty="0">
                        <a:solidFill>
                          <a:srgbClr val="FFFFFF"/>
                        </a:solidFill>
                        <a:effectLst/>
                      </a:endParaRPr>
                    </a:p>
                  </a:txBody>
                  <a:tcPr marL="86588" marR="86588" marT="86588" marB="86588">
                    <a:lnL>
                      <a:noFill/>
                    </a:lnL>
                    <a:lnR>
                      <a:noFill/>
                    </a:lnR>
                    <a:lnT>
                      <a:noFill/>
                    </a:lnT>
                    <a:lnB>
                      <a:noFill/>
                    </a:lnB>
                    <a:solidFill>
                      <a:srgbClr val="FFFFFF"/>
                    </a:solidFill>
                  </a:tcPr>
                </a:tc>
                <a:tc>
                  <a:txBody>
                    <a:bodyPr/>
                    <a:lstStyle/>
                    <a:p>
                      <a:pPr algn="l"/>
                      <a:r>
                        <a:rPr lang="en-IN" sz="2400" dirty="0">
                          <a:solidFill>
                            <a:srgbClr val="0070C0"/>
                          </a:solidFill>
                          <a:effectLst/>
                        </a:rPr>
                        <a:t>Direct Procurement</a:t>
                      </a:r>
                    </a:p>
                  </a:txBody>
                  <a:tcPr marL="142875" marR="142875" marT="142875" marB="142875">
                    <a:lnL>
                      <a:noFill/>
                    </a:lnL>
                    <a:lnR>
                      <a:noFill/>
                    </a:lnR>
                    <a:lnT>
                      <a:noFill/>
                    </a:lnT>
                    <a:lnB>
                      <a:noFill/>
                    </a:lnB>
                    <a:solidFill>
                      <a:srgbClr val="FFFFFF"/>
                    </a:solidFill>
                  </a:tcPr>
                </a:tc>
                <a:tc>
                  <a:txBody>
                    <a:bodyPr/>
                    <a:lstStyle/>
                    <a:p>
                      <a:pPr algn="l"/>
                      <a:r>
                        <a:rPr lang="en-IN" sz="2400" dirty="0">
                          <a:solidFill>
                            <a:srgbClr val="0070C0"/>
                          </a:solidFill>
                          <a:effectLst/>
                        </a:rPr>
                        <a:t>Indirect Procurement</a:t>
                      </a:r>
                    </a:p>
                  </a:txBody>
                  <a:tcPr marL="142875" marR="142875" marT="142875" marB="142875">
                    <a:lnL>
                      <a:noFill/>
                    </a:lnL>
                    <a:lnR>
                      <a:noFill/>
                    </a:lnR>
                    <a:lnT>
                      <a:noFill/>
                    </a:lnT>
                    <a:lnB>
                      <a:noFill/>
                    </a:lnB>
                    <a:solidFill>
                      <a:srgbClr val="FFFFFF"/>
                    </a:solidFill>
                  </a:tcPr>
                </a:tc>
                <a:tc>
                  <a:txBody>
                    <a:bodyPr/>
                    <a:lstStyle/>
                    <a:p>
                      <a:pPr algn="l"/>
                      <a:r>
                        <a:rPr lang="en-IN" sz="2400" dirty="0">
                          <a:solidFill>
                            <a:srgbClr val="0070C0"/>
                          </a:solidFill>
                          <a:effectLst/>
                        </a:rPr>
                        <a:t>Goods Procurement</a:t>
                      </a:r>
                    </a:p>
                  </a:txBody>
                  <a:tcPr marL="142875" marR="142875" marT="142875" marB="142875">
                    <a:lnL>
                      <a:noFill/>
                    </a:lnL>
                    <a:lnR>
                      <a:noFill/>
                    </a:lnR>
                    <a:lnT>
                      <a:noFill/>
                    </a:lnT>
                    <a:lnB>
                      <a:noFill/>
                    </a:lnB>
                    <a:solidFill>
                      <a:srgbClr val="FFFFFF"/>
                    </a:solidFill>
                  </a:tcPr>
                </a:tc>
                <a:tc>
                  <a:txBody>
                    <a:bodyPr/>
                    <a:lstStyle/>
                    <a:p>
                      <a:pPr algn="l"/>
                      <a:r>
                        <a:rPr lang="en-IN" sz="2400" dirty="0">
                          <a:solidFill>
                            <a:srgbClr val="0070C0"/>
                          </a:solidFill>
                          <a:effectLst/>
                        </a:rPr>
                        <a:t>Services </a:t>
                      </a:r>
                      <a:r>
                        <a:rPr lang="en-IN" sz="2400" dirty="0" smtClean="0">
                          <a:solidFill>
                            <a:srgbClr val="0070C0"/>
                          </a:solidFill>
                          <a:effectLst/>
                        </a:rPr>
                        <a:t>Procurement</a:t>
                      </a:r>
                      <a:endParaRPr lang="en-IN" sz="2400" dirty="0">
                        <a:solidFill>
                          <a:srgbClr val="0070C0"/>
                        </a:solidFill>
                        <a:effectLst/>
                      </a:endParaRPr>
                    </a:p>
                  </a:txBody>
                  <a:tcPr marL="142875" marR="142875" marT="142875" marB="142875">
                    <a:lnL>
                      <a:noFill/>
                    </a:lnL>
                    <a:lnR>
                      <a:noFill/>
                    </a:lnR>
                    <a:lnT>
                      <a:noFill/>
                    </a:lnT>
                    <a:lnB>
                      <a:noFill/>
                    </a:lnB>
                    <a:solidFill>
                      <a:srgbClr val="FFFFFF"/>
                    </a:solidFill>
                  </a:tcPr>
                </a:tc>
                <a:extLst>
                  <a:ext uri="{0D108BD9-81ED-4DB2-BD59-A6C34878D82A}">
                    <a16:rowId xmlns:a16="http://schemas.microsoft.com/office/drawing/2014/main" val="2707758012"/>
                  </a:ext>
                </a:extLst>
              </a:tr>
              <a:tr h="1669407">
                <a:tc>
                  <a:txBody>
                    <a:bodyPr/>
                    <a:lstStyle/>
                    <a:p>
                      <a:r>
                        <a:rPr lang="en-IN" sz="1400" b="1" dirty="0">
                          <a:solidFill>
                            <a:srgbClr val="4F585B"/>
                          </a:solidFill>
                          <a:effectLst/>
                        </a:rPr>
                        <a:t>What is it?</a:t>
                      </a:r>
                      <a:endParaRPr lang="en-IN" sz="1400" dirty="0">
                        <a:solidFill>
                          <a:srgbClr val="4F585B"/>
                        </a:solidFill>
                        <a:effectLst/>
                      </a:endParaRPr>
                    </a:p>
                  </a:txBody>
                  <a:tcPr marL="86588" marR="86588" marT="86588" marB="86588">
                    <a:lnL>
                      <a:noFill/>
                    </a:lnL>
                    <a:lnR>
                      <a:noFill/>
                    </a:lnR>
                    <a:lnT>
                      <a:noFill/>
                    </a:lnT>
                    <a:lnB>
                      <a:noFill/>
                    </a:lnB>
                    <a:solidFill>
                      <a:srgbClr val="FFFFFF"/>
                    </a:solidFill>
                  </a:tcPr>
                </a:tc>
                <a:tc>
                  <a:txBody>
                    <a:bodyPr/>
                    <a:lstStyle/>
                    <a:p>
                      <a:r>
                        <a:rPr lang="en-US" sz="1400" dirty="0">
                          <a:solidFill>
                            <a:srgbClr val="4F585B"/>
                          </a:solidFill>
                          <a:effectLst/>
                        </a:rPr>
                        <a:t>Any good or service required to produce an end product</a:t>
                      </a:r>
                    </a:p>
                  </a:txBody>
                  <a:tcPr marL="86588" marR="86588" marT="86588" marB="86588">
                    <a:lnL>
                      <a:noFill/>
                    </a:lnL>
                    <a:lnR>
                      <a:noFill/>
                    </a:lnR>
                    <a:lnT>
                      <a:noFill/>
                    </a:lnT>
                    <a:lnB>
                      <a:noFill/>
                    </a:lnB>
                    <a:solidFill>
                      <a:srgbClr val="FFFFFF"/>
                    </a:solidFill>
                  </a:tcPr>
                </a:tc>
                <a:tc>
                  <a:txBody>
                    <a:bodyPr/>
                    <a:lstStyle/>
                    <a:p>
                      <a:r>
                        <a:rPr lang="en-US" sz="1400">
                          <a:solidFill>
                            <a:srgbClr val="4F585B"/>
                          </a:solidFill>
                          <a:effectLst/>
                        </a:rPr>
                        <a:t>All non-production-related goods or services</a:t>
                      </a:r>
                    </a:p>
                  </a:txBody>
                  <a:tcPr marL="86588" marR="86588" marT="86588" marB="86588">
                    <a:lnL>
                      <a:noFill/>
                    </a:lnL>
                    <a:lnR>
                      <a:noFill/>
                    </a:lnR>
                    <a:lnT>
                      <a:noFill/>
                    </a:lnT>
                    <a:lnB>
                      <a:noFill/>
                    </a:lnB>
                    <a:solidFill>
                      <a:srgbClr val="FFFFFF"/>
                    </a:solidFill>
                  </a:tcPr>
                </a:tc>
                <a:tc>
                  <a:txBody>
                    <a:bodyPr/>
                    <a:lstStyle/>
                    <a:p>
                      <a:r>
                        <a:rPr lang="en-US" sz="1400">
                          <a:solidFill>
                            <a:srgbClr val="4F585B"/>
                          </a:solidFill>
                          <a:effectLst/>
                        </a:rPr>
                        <a:t>Physical items typically held as inventory, whether for direct or indirect procurement purposes</a:t>
                      </a:r>
                    </a:p>
                  </a:txBody>
                  <a:tcPr marL="86588" marR="86588" marT="86588" marB="86588">
                    <a:lnL>
                      <a:noFill/>
                    </a:lnL>
                    <a:lnR>
                      <a:noFill/>
                    </a:lnR>
                    <a:lnT>
                      <a:noFill/>
                    </a:lnT>
                    <a:lnB>
                      <a:noFill/>
                    </a:lnB>
                    <a:solidFill>
                      <a:srgbClr val="FFFFFF"/>
                    </a:solidFill>
                  </a:tcPr>
                </a:tc>
                <a:tc>
                  <a:txBody>
                    <a:bodyPr/>
                    <a:lstStyle/>
                    <a:p>
                      <a:r>
                        <a:rPr lang="en-US" sz="1400">
                          <a:solidFill>
                            <a:srgbClr val="4F585B"/>
                          </a:solidFill>
                          <a:effectLst/>
                        </a:rPr>
                        <a:t>All people-based services procured, whether for direct or indirect procurement purposes</a:t>
                      </a:r>
                    </a:p>
                  </a:txBody>
                  <a:tcPr marL="86588" marR="86588" marT="86588" marB="86588">
                    <a:lnL>
                      <a:noFill/>
                    </a:lnL>
                    <a:lnR>
                      <a:noFill/>
                    </a:lnR>
                    <a:lnT>
                      <a:noFill/>
                    </a:lnT>
                    <a:lnB>
                      <a:noFill/>
                    </a:lnB>
                    <a:solidFill>
                      <a:srgbClr val="FFFFFF"/>
                    </a:solidFill>
                  </a:tcPr>
                </a:tc>
                <a:extLst>
                  <a:ext uri="{0D108BD9-81ED-4DB2-BD59-A6C34878D82A}">
                    <a16:rowId xmlns:a16="http://schemas.microsoft.com/office/drawing/2014/main" val="3154127276"/>
                  </a:ext>
                </a:extLst>
              </a:tr>
              <a:tr h="1503159">
                <a:tc>
                  <a:txBody>
                    <a:bodyPr/>
                    <a:lstStyle/>
                    <a:p>
                      <a:r>
                        <a:rPr lang="en-IN" sz="1400" b="1" dirty="0">
                          <a:solidFill>
                            <a:srgbClr val="4F585B"/>
                          </a:solidFill>
                          <a:effectLst/>
                        </a:rPr>
                        <a:t>Examples</a:t>
                      </a:r>
                      <a:endParaRPr lang="en-IN" sz="1400" dirty="0">
                        <a:solidFill>
                          <a:srgbClr val="4F585B"/>
                        </a:solidFill>
                        <a:effectLst/>
                      </a:endParaRPr>
                    </a:p>
                  </a:txBody>
                  <a:tcPr marL="86588" marR="86588" marT="86588" marB="86588">
                    <a:lnL>
                      <a:noFill/>
                    </a:lnL>
                    <a:lnR>
                      <a:noFill/>
                    </a:lnR>
                    <a:lnT>
                      <a:noFill/>
                    </a:lnT>
                    <a:lnB>
                      <a:noFill/>
                    </a:lnB>
                    <a:solidFill>
                      <a:schemeClr val="accent3">
                        <a:lumMod val="20000"/>
                        <a:lumOff val="80000"/>
                      </a:schemeClr>
                    </a:solidFill>
                  </a:tcPr>
                </a:tc>
                <a:tc>
                  <a:txBody>
                    <a:bodyPr/>
                    <a:lstStyle/>
                    <a:p>
                      <a:r>
                        <a:rPr lang="en-US" sz="1400" dirty="0">
                          <a:solidFill>
                            <a:srgbClr val="4F585B"/>
                          </a:solidFill>
                          <a:effectLst/>
                        </a:rPr>
                        <a:t>Raw materials, components and parts, machinery, items purchased for resale</a:t>
                      </a:r>
                    </a:p>
                  </a:txBody>
                  <a:tcPr marL="86588" marR="86588" marT="86588" marB="86588">
                    <a:lnL>
                      <a:noFill/>
                    </a:lnL>
                    <a:lnR>
                      <a:noFill/>
                    </a:lnR>
                    <a:lnT>
                      <a:noFill/>
                    </a:lnT>
                    <a:lnB>
                      <a:noFill/>
                    </a:lnB>
                    <a:solidFill>
                      <a:schemeClr val="accent3">
                        <a:lumMod val="20000"/>
                        <a:lumOff val="80000"/>
                      </a:schemeClr>
                    </a:solidFill>
                  </a:tcPr>
                </a:tc>
                <a:tc>
                  <a:txBody>
                    <a:bodyPr/>
                    <a:lstStyle/>
                    <a:p>
                      <a:r>
                        <a:rPr lang="en-IN" sz="1400" dirty="0">
                          <a:solidFill>
                            <a:srgbClr val="4F585B"/>
                          </a:solidFill>
                          <a:effectLst/>
                        </a:rPr>
                        <a:t>Office supplies, marketing services, utilities</a:t>
                      </a:r>
                    </a:p>
                  </a:txBody>
                  <a:tcPr marL="86588" marR="86588" marT="86588" marB="86588">
                    <a:lnL>
                      <a:noFill/>
                    </a:lnL>
                    <a:lnR>
                      <a:noFill/>
                    </a:lnR>
                    <a:lnT>
                      <a:noFill/>
                    </a:lnT>
                    <a:lnB>
                      <a:noFill/>
                    </a:lnB>
                    <a:solidFill>
                      <a:schemeClr val="accent3">
                        <a:lumMod val="20000"/>
                        <a:lumOff val="80000"/>
                      </a:schemeClr>
                    </a:solidFill>
                  </a:tcPr>
                </a:tc>
                <a:tc>
                  <a:txBody>
                    <a:bodyPr/>
                    <a:lstStyle/>
                    <a:p>
                      <a:r>
                        <a:rPr lang="en-US" sz="1400" dirty="0">
                          <a:solidFill>
                            <a:srgbClr val="4F585B"/>
                          </a:solidFill>
                          <a:effectLst/>
                        </a:rPr>
                        <a:t>Raw materials, wholesale items, office supplies</a:t>
                      </a:r>
                    </a:p>
                  </a:txBody>
                  <a:tcPr marL="86588" marR="86588" marT="86588" marB="86588">
                    <a:lnL>
                      <a:noFill/>
                    </a:lnL>
                    <a:lnR>
                      <a:noFill/>
                    </a:lnR>
                    <a:lnT>
                      <a:noFill/>
                    </a:lnT>
                    <a:lnB>
                      <a:noFill/>
                    </a:lnB>
                    <a:solidFill>
                      <a:schemeClr val="accent3">
                        <a:lumMod val="20000"/>
                        <a:lumOff val="80000"/>
                      </a:schemeClr>
                    </a:solidFill>
                  </a:tcPr>
                </a:tc>
                <a:tc>
                  <a:txBody>
                    <a:bodyPr/>
                    <a:lstStyle/>
                    <a:p>
                      <a:r>
                        <a:rPr lang="en-US" sz="1400" dirty="0">
                          <a:solidFill>
                            <a:srgbClr val="4F585B"/>
                          </a:solidFill>
                          <a:effectLst/>
                        </a:rPr>
                        <a:t>Law firms, contractors, contingent labor, on-site security services</a:t>
                      </a:r>
                    </a:p>
                  </a:txBody>
                  <a:tcPr marL="86588" marR="86588" marT="86588" marB="86588">
                    <a:lnL>
                      <a:noFill/>
                    </a:lnL>
                    <a:lnR>
                      <a:noFill/>
                    </a:lnR>
                    <a:lnT>
                      <a:noFill/>
                    </a:lnT>
                    <a:lnB>
                      <a:noFill/>
                    </a:lnB>
                    <a:solidFill>
                      <a:schemeClr val="accent3">
                        <a:lumMod val="20000"/>
                        <a:lumOff val="80000"/>
                      </a:schemeClr>
                    </a:solidFill>
                  </a:tcPr>
                </a:tc>
                <a:extLst>
                  <a:ext uri="{0D108BD9-81ED-4DB2-BD59-A6C34878D82A}">
                    <a16:rowId xmlns:a16="http://schemas.microsoft.com/office/drawing/2014/main" val="1760775792"/>
                  </a:ext>
                </a:extLst>
              </a:tr>
            </a:tbl>
          </a:graphicData>
        </a:graphic>
      </p:graphicFrame>
    </p:spTree>
    <p:extLst>
      <p:ext uri="{BB962C8B-B14F-4D97-AF65-F5344CB8AC3E}">
        <p14:creationId xmlns:p14="http://schemas.microsoft.com/office/powerpoint/2010/main" val="3737413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9 steps in the procurement proces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23949" y="617685"/>
            <a:ext cx="11396749" cy="61821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1571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Procurement Process</a:t>
            </a:r>
            <a:endParaRPr lang="en-IN" b="1" dirty="0"/>
          </a:p>
        </p:txBody>
      </p:sp>
      <p:sp>
        <p:nvSpPr>
          <p:cNvPr id="4" name="Rectangle 1"/>
          <p:cNvSpPr>
            <a:spLocks noGrp="1" noChangeArrowheads="1"/>
          </p:cNvSpPr>
          <p:nvPr>
            <p:ph idx="1"/>
          </p:nvPr>
        </p:nvSpPr>
        <p:spPr bwMode="auto">
          <a:xfrm>
            <a:off x="581192" y="1741599"/>
            <a:ext cx="10713341" cy="5116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50000"/>
              </a:lnSpc>
              <a:spcBef>
                <a:spcPct val="0"/>
              </a:spcBef>
              <a:spcAft>
                <a:spcPct val="0"/>
              </a:spcAft>
              <a:buClrTx/>
              <a:buSzTx/>
              <a:buFontTx/>
              <a:buAutoNum type="arabicPeriod"/>
              <a:tabLst/>
            </a:pPr>
            <a:r>
              <a:rPr kumimoji="0" lang="en-US" altLang="en-US" sz="2000" b="1" i="0" u="none" strike="noStrike" cap="none" normalizeH="0" baseline="0" dirty="0" smtClean="0">
                <a:ln>
                  <a:noFill/>
                </a:ln>
                <a:solidFill>
                  <a:schemeClr val="tx1"/>
                </a:solidFill>
                <a:effectLst/>
              </a:rPr>
              <a:t>Identify Requirements</a:t>
            </a:r>
            <a:r>
              <a:rPr kumimoji="0" lang="en-US" altLang="en-US" sz="2000" b="0" i="0" u="none" strike="noStrike" cap="none" normalizeH="0" baseline="0" dirty="0" smtClean="0">
                <a:ln>
                  <a:noFill/>
                </a:ln>
                <a:solidFill>
                  <a:schemeClr val="tx1"/>
                </a:solidFill>
                <a:effectLst/>
              </a:rPr>
              <a:t>: Determine the specific goods or services needed, including specifications and quantity, by consulting all relevant departments.</a:t>
            </a:r>
          </a:p>
          <a:p>
            <a:pPr marL="0" marR="0" lvl="0" indent="0" algn="just" defTabSz="914400" rtl="0" eaLnBrk="0" fontAlgn="base" latinLnBrk="0" hangingPunct="0">
              <a:lnSpc>
                <a:spcPct val="150000"/>
              </a:lnSpc>
              <a:spcBef>
                <a:spcPct val="0"/>
              </a:spcBef>
              <a:spcAft>
                <a:spcPct val="0"/>
              </a:spcAft>
              <a:buClrTx/>
              <a:buSzTx/>
              <a:buFontTx/>
              <a:buAutoNum type="arabicPeriod" startAt="2"/>
              <a:tabLst/>
            </a:pPr>
            <a:r>
              <a:rPr kumimoji="0" lang="en-US" altLang="en-US" sz="2000" b="1" i="0" u="none" strike="noStrike" cap="none" normalizeH="0" baseline="0" dirty="0" smtClean="0">
                <a:ln>
                  <a:noFill/>
                </a:ln>
                <a:solidFill>
                  <a:schemeClr val="tx1"/>
                </a:solidFill>
                <a:effectLst/>
              </a:rPr>
              <a:t>Submit Purchase Request</a:t>
            </a:r>
            <a:r>
              <a:rPr kumimoji="0" lang="en-US" altLang="en-US" sz="2000" b="0" i="0" u="none" strike="noStrike" cap="none" normalizeH="0" baseline="0" dirty="0" smtClean="0">
                <a:ln>
                  <a:noFill/>
                </a:ln>
                <a:solidFill>
                  <a:schemeClr val="tx1"/>
                </a:solidFill>
                <a:effectLst/>
              </a:rPr>
              <a:t>: Employees or departments create a formal purchase request detailing specifications, price, time frame, and quantity. The request is reviewed and approved by the relevant team.</a:t>
            </a:r>
          </a:p>
          <a:p>
            <a:pPr marL="0" marR="0" lvl="0" indent="0" algn="just" defTabSz="914400" rtl="0" eaLnBrk="0" fontAlgn="base" latinLnBrk="0" hangingPunct="0">
              <a:lnSpc>
                <a:spcPct val="150000"/>
              </a:lnSpc>
              <a:spcBef>
                <a:spcPct val="0"/>
              </a:spcBef>
              <a:spcAft>
                <a:spcPct val="0"/>
              </a:spcAft>
              <a:buClrTx/>
              <a:buSzTx/>
              <a:buFontTx/>
              <a:buAutoNum type="arabicPeriod" startAt="3"/>
              <a:tabLst/>
            </a:pPr>
            <a:r>
              <a:rPr kumimoji="0" lang="en-US" altLang="en-US" sz="2000" b="1" i="0" u="none" strike="noStrike" cap="none" normalizeH="0" baseline="0" dirty="0" smtClean="0">
                <a:ln>
                  <a:noFill/>
                </a:ln>
                <a:solidFill>
                  <a:schemeClr val="tx1"/>
                </a:solidFill>
                <a:effectLst/>
              </a:rPr>
              <a:t>Assess and Select Vendors</a:t>
            </a:r>
            <a:r>
              <a:rPr kumimoji="0" lang="en-US" altLang="en-US" sz="2000" b="0" i="0" u="none" strike="noStrike" cap="none" normalizeH="0" baseline="0" dirty="0" smtClean="0">
                <a:ln>
                  <a:noFill/>
                </a:ln>
                <a:solidFill>
                  <a:schemeClr val="tx1"/>
                </a:solidFill>
                <a:effectLst/>
              </a:rPr>
              <a:t>: The procurement team sends a Request for Quote (RFQ) to potential suppliers, comparing costs, quality, reputation, and ethics to choose the best vendor.</a:t>
            </a:r>
          </a:p>
          <a:p>
            <a:pPr marL="0" marR="0" lvl="0" indent="0" algn="just" defTabSz="914400" rtl="0" eaLnBrk="0" fontAlgn="base" latinLnBrk="0" hangingPunct="0">
              <a:lnSpc>
                <a:spcPct val="150000"/>
              </a:lnSpc>
              <a:spcBef>
                <a:spcPct val="0"/>
              </a:spcBef>
              <a:spcAft>
                <a:spcPct val="0"/>
              </a:spcAft>
              <a:buClrTx/>
              <a:buSzTx/>
              <a:buFontTx/>
              <a:buAutoNum type="arabicPeriod" startAt="4"/>
              <a:tabLst/>
            </a:pPr>
            <a:r>
              <a:rPr kumimoji="0" lang="en-US" altLang="en-US" sz="2000" b="1" i="0" u="none" strike="noStrike" cap="none" normalizeH="0" baseline="0" dirty="0" smtClean="0">
                <a:ln>
                  <a:noFill/>
                </a:ln>
                <a:solidFill>
                  <a:schemeClr val="tx1"/>
                </a:solidFill>
                <a:effectLst/>
              </a:rPr>
              <a:t>Negotiate Price and Terms</a:t>
            </a:r>
            <a:r>
              <a:rPr kumimoji="0" lang="en-US" altLang="en-US" sz="2000" b="0" i="0" u="none" strike="noStrike" cap="none" normalizeH="0" baseline="0" dirty="0" smtClean="0">
                <a:ln>
                  <a:noFill/>
                </a:ln>
                <a:solidFill>
                  <a:schemeClr val="tx1"/>
                </a:solidFill>
                <a:effectLst/>
              </a:rPr>
              <a:t>: Obtain at least three quotes, review them, and negotiate prices and terms. Final agreements should be put in writing.</a:t>
            </a:r>
          </a:p>
          <a:p>
            <a:pPr marL="0" marR="0" lvl="0" indent="0" algn="just" defTabSz="914400" rtl="0" eaLnBrk="0" fontAlgn="base" latinLnBrk="0" hangingPunct="0">
              <a:lnSpc>
                <a:spcPct val="150000"/>
              </a:lnSpc>
              <a:spcBef>
                <a:spcPct val="0"/>
              </a:spcBef>
              <a:spcAft>
                <a:spcPct val="0"/>
              </a:spcAft>
              <a:buClrTx/>
              <a:buSzTx/>
              <a:buFontTx/>
              <a:buAutoNum type="arabicPeriod" startAt="5"/>
              <a:tabLst/>
            </a:pPr>
            <a:r>
              <a:rPr kumimoji="0" lang="en-US" altLang="en-US" sz="2000" b="1" i="0" u="none" strike="noStrike" cap="none" normalizeH="0" baseline="0" dirty="0" smtClean="0">
                <a:ln>
                  <a:noFill/>
                </a:ln>
                <a:solidFill>
                  <a:schemeClr val="tx1"/>
                </a:solidFill>
                <a:effectLst/>
              </a:rPr>
              <a:t>Create a Purchase Order (PO)</a:t>
            </a:r>
            <a:r>
              <a:rPr kumimoji="0" lang="en-US" altLang="en-US" sz="2000" b="0" i="0" u="none" strike="noStrike" cap="none" normalizeH="0" baseline="0" dirty="0" smtClean="0">
                <a:ln>
                  <a:noFill/>
                </a:ln>
                <a:solidFill>
                  <a:schemeClr val="tx1"/>
                </a:solidFill>
                <a:effectLst/>
              </a:rPr>
              <a:t>: Fill out a detailed PO specifying the required goods or services and send it to the selected supplier.</a:t>
            </a:r>
          </a:p>
        </p:txBody>
      </p:sp>
    </p:spTree>
    <p:extLst>
      <p:ext uri="{BB962C8B-B14F-4D97-AF65-F5344CB8AC3E}">
        <p14:creationId xmlns:p14="http://schemas.microsoft.com/office/powerpoint/2010/main" val="973121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Procurement Process</a:t>
            </a:r>
            <a:endParaRPr lang="en-IN" dirty="0"/>
          </a:p>
        </p:txBody>
      </p:sp>
      <p:sp>
        <p:nvSpPr>
          <p:cNvPr id="3" name="Content Placeholder 2"/>
          <p:cNvSpPr>
            <a:spLocks noGrp="1"/>
          </p:cNvSpPr>
          <p:nvPr>
            <p:ph idx="1"/>
          </p:nvPr>
        </p:nvSpPr>
        <p:spPr>
          <a:xfrm>
            <a:off x="581192" y="1956052"/>
            <a:ext cx="11029615" cy="4569439"/>
          </a:xfrm>
        </p:spPr>
        <p:txBody>
          <a:bodyPr>
            <a:normAutofit/>
          </a:bodyPr>
          <a:lstStyle/>
          <a:p>
            <a:pPr marL="0" lvl="0" indent="0" algn="just" defTabSz="914400" eaLnBrk="0" fontAlgn="base" hangingPunct="0">
              <a:lnSpc>
                <a:spcPct val="150000"/>
              </a:lnSpc>
              <a:spcBef>
                <a:spcPct val="0"/>
              </a:spcBef>
              <a:spcAft>
                <a:spcPct val="0"/>
              </a:spcAft>
              <a:buClrTx/>
              <a:buSzTx/>
              <a:buFontTx/>
              <a:buAutoNum type="arabicPeriod" startAt="6"/>
            </a:pPr>
            <a:r>
              <a:rPr lang="en-US" altLang="en-US" sz="2000" b="1" dirty="0">
                <a:solidFill>
                  <a:schemeClr val="tx1"/>
                </a:solidFill>
              </a:rPr>
              <a:t>Receive and Inspect Goods</a:t>
            </a:r>
            <a:r>
              <a:rPr lang="en-US" altLang="en-US" sz="2000" dirty="0">
                <a:solidFill>
                  <a:schemeClr val="tx1"/>
                </a:solidFill>
              </a:rPr>
              <a:t>: Inspect the received goods or services for accuracy, quality, and any damage.</a:t>
            </a:r>
          </a:p>
          <a:p>
            <a:pPr marL="0" lvl="0" indent="0" algn="just" defTabSz="914400" eaLnBrk="0" fontAlgn="base" hangingPunct="0">
              <a:lnSpc>
                <a:spcPct val="150000"/>
              </a:lnSpc>
              <a:spcBef>
                <a:spcPct val="0"/>
              </a:spcBef>
              <a:spcAft>
                <a:spcPct val="0"/>
              </a:spcAft>
              <a:buClrTx/>
              <a:buSzTx/>
              <a:buFontTx/>
              <a:buAutoNum type="arabicPeriod" startAt="7"/>
            </a:pPr>
            <a:r>
              <a:rPr lang="en-US" altLang="en-US" sz="2000" b="1" dirty="0">
                <a:solidFill>
                  <a:schemeClr val="tx1"/>
                </a:solidFill>
              </a:rPr>
              <a:t>Conduct Three-Way Matching</a:t>
            </a:r>
            <a:r>
              <a:rPr lang="en-US" altLang="en-US" sz="2000" dirty="0">
                <a:solidFill>
                  <a:schemeClr val="tx1"/>
                </a:solidFill>
              </a:rPr>
              <a:t>: Accounts payable compares the PO, receipt, and invoice to ensure consistency and resolve discrepancies.</a:t>
            </a:r>
          </a:p>
          <a:p>
            <a:pPr marL="0" lvl="0" indent="0" algn="just" defTabSz="914400" eaLnBrk="0" fontAlgn="base" hangingPunct="0">
              <a:lnSpc>
                <a:spcPct val="150000"/>
              </a:lnSpc>
              <a:spcBef>
                <a:spcPct val="0"/>
              </a:spcBef>
              <a:spcAft>
                <a:spcPct val="0"/>
              </a:spcAft>
              <a:buClrTx/>
              <a:buSzTx/>
              <a:buFontTx/>
              <a:buAutoNum type="arabicPeriod" startAt="8"/>
            </a:pPr>
            <a:r>
              <a:rPr lang="en-US" altLang="en-US" sz="2000" b="1" dirty="0">
                <a:solidFill>
                  <a:schemeClr val="tx1"/>
                </a:solidFill>
              </a:rPr>
              <a:t>Approve Invoice and Arrange Payment</a:t>
            </a:r>
            <a:r>
              <a:rPr lang="en-US" altLang="en-US" sz="2000" dirty="0">
                <a:solidFill>
                  <a:schemeClr val="tx1"/>
                </a:solidFill>
              </a:rPr>
              <a:t>: If the documents match, approve the invoice and arrange payment, ensuring timely payments to avoid late fees.</a:t>
            </a:r>
          </a:p>
          <a:p>
            <a:pPr marL="0" lvl="0" indent="0" algn="just" defTabSz="914400" eaLnBrk="0" fontAlgn="base" hangingPunct="0">
              <a:lnSpc>
                <a:spcPct val="150000"/>
              </a:lnSpc>
              <a:spcBef>
                <a:spcPct val="0"/>
              </a:spcBef>
              <a:spcAft>
                <a:spcPct val="0"/>
              </a:spcAft>
              <a:buClrTx/>
              <a:buSzTx/>
              <a:buFontTx/>
              <a:buAutoNum type="arabicPeriod" startAt="9"/>
            </a:pPr>
            <a:r>
              <a:rPr lang="en-US" altLang="en-US" sz="2000" b="1" dirty="0">
                <a:solidFill>
                  <a:schemeClr val="tx1"/>
                </a:solidFill>
              </a:rPr>
              <a:t>Keep Records</a:t>
            </a:r>
            <a:r>
              <a:rPr lang="en-US" altLang="en-US" sz="2000" dirty="0">
                <a:solidFill>
                  <a:schemeClr val="tx1"/>
                </a:solidFill>
              </a:rPr>
              <a:t>: Maintain detailed records of the entire procurement process for future reference, audits, and tax calculations</a:t>
            </a:r>
            <a:r>
              <a:rPr lang="en-US" altLang="en-US" sz="2000" dirty="0" smtClean="0">
                <a:solidFill>
                  <a:schemeClr val="tx1"/>
                </a:solidFill>
              </a:rPr>
              <a:t>.</a:t>
            </a:r>
            <a:endParaRPr lang="en-US" altLang="en-US" sz="2000" dirty="0">
              <a:solidFill>
                <a:schemeClr val="tx1"/>
              </a:solidFill>
            </a:endParaRPr>
          </a:p>
        </p:txBody>
      </p:sp>
    </p:spTree>
    <p:extLst>
      <p:ext uri="{BB962C8B-B14F-4D97-AF65-F5344CB8AC3E}">
        <p14:creationId xmlns:p14="http://schemas.microsoft.com/office/powerpoint/2010/main" val="2543474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Stages of procuremen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94560" y="622364"/>
            <a:ext cx="7439889" cy="60527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4509038"/>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docProps/app.xml><?xml version="1.0" encoding="utf-8"?>
<Properties xmlns="http://schemas.openxmlformats.org/officeDocument/2006/extended-properties" xmlns:vt="http://schemas.openxmlformats.org/officeDocument/2006/docPropsVTypes">
  <Template>Dividend</Template>
  <TotalTime>289</TotalTime>
  <Words>857</Words>
  <Application>Microsoft Office PowerPoint</Application>
  <PresentationFormat>Widescreen</PresentationFormat>
  <Paragraphs>133</Paragraphs>
  <Slides>26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Gill Sans MT</vt:lpstr>
      <vt:lpstr>Wingdings 2</vt:lpstr>
      <vt:lpstr>Dividend</vt:lpstr>
      <vt:lpstr>Procurement</vt:lpstr>
      <vt:lpstr>OVeRView</vt:lpstr>
      <vt:lpstr>OVeRView</vt:lpstr>
      <vt:lpstr>PowerPoint Presentation</vt:lpstr>
      <vt:lpstr>Types of Procurement</vt:lpstr>
      <vt:lpstr>PowerPoint Presentation</vt:lpstr>
      <vt:lpstr>Procurement Process</vt:lpstr>
      <vt:lpstr>Procurement Process</vt:lpstr>
      <vt:lpstr>PowerPoint Presentation</vt:lpstr>
      <vt:lpstr>Stages of Procurement</vt:lpstr>
      <vt:lpstr>7 Common Principles of Procurement</vt:lpstr>
      <vt:lpstr>Procurement KPIs</vt:lpstr>
      <vt:lpstr>Procurement KPIs</vt:lpstr>
      <vt:lpstr>Erp Procurement Dashboard</vt:lpstr>
      <vt:lpstr>Procurement, Purchasing and Supply Chain: What’s the Difference?</vt:lpstr>
      <vt:lpstr>Top 10: Procurement Strategies</vt:lpstr>
      <vt:lpstr>Supplier relationship management (SRM) </vt:lpstr>
      <vt:lpstr>Strategic sourcing </vt:lpstr>
      <vt:lpstr>Cost reduction  </vt:lpstr>
      <vt:lpstr>Risk management </vt:lpstr>
      <vt:lpstr>Supplier diversity </vt:lpstr>
      <vt:lpstr>Digital transformation </vt:lpstr>
      <vt:lpstr>Strategic negotiation </vt:lpstr>
      <vt:lpstr>Demand Forecasting </vt:lpstr>
      <vt:lpstr>Continuous improvement </vt:lpstr>
      <vt:lpstr>Sustainability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Procurement</dc:title>
  <dc:creator>admin</dc:creator>
  <cp:lastModifiedBy>admin</cp:lastModifiedBy>
  <cp:revision>6</cp:revision>
  <dcterms:created xsi:type="dcterms:W3CDTF">2025-01-04T04:06:49Z</dcterms:created>
  <dcterms:modified xsi:type="dcterms:W3CDTF">2025-01-06T05:23:50Z</dcterms:modified>
</cp:coreProperties>
</file>