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0" r:id="rId4"/>
    <p:sldId id="261" r:id="rId5"/>
    <p:sldId id="263" r:id="rId6"/>
    <p:sldId id="265" r:id="rId7"/>
    <p:sldId id="266" r:id="rId8"/>
    <p:sldId id="267" r:id="rId9"/>
    <p:sldId id="268" r:id="rId10"/>
    <p:sldId id="269" r:id="rId11"/>
    <p:sldId id="27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360216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5238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3699141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2360883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3195643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3518326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3077105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1112100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33125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2462639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370E48-42AC-49A9-AD91-31AAA80AC2F3}" type="datetimeFigureOut">
              <a:rPr lang="en-IN" smtClean="0"/>
              <a:pPr/>
              <a:t>16-10-2024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19678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370E48-42AC-49A9-AD91-31AAA80AC2F3}" type="datetimeFigureOut">
              <a:rPr lang="en-IN" smtClean="0"/>
              <a:pPr/>
              <a:t>16-10-2024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CF2311-5AB0-48A0-AA64-3BD093F982AD}" type="slidenum">
              <a:rPr lang="en-IN" smtClean="0"/>
              <a:pPr/>
              <a:t>‹#›</a:t>
            </a:fld>
            <a:endParaRPr lang="en-IN"/>
          </a:p>
        </p:txBody>
      </p:sp>
    </p:spTree>
    <p:extLst>
      <p:ext uri="{BB962C8B-B14F-4D97-AF65-F5344CB8AC3E}">
        <p14:creationId xmlns="" xmlns:p14="http://schemas.microsoft.com/office/powerpoint/2010/main" val="1086465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4581128"/>
            <a:ext cx="7848872" cy="2016224"/>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n-IN" i="1" dirty="0" smtClean="0"/>
              <a:t>Dr. F. WAHIDHA BEGUM</a:t>
            </a:r>
          </a:p>
          <a:p>
            <a:r>
              <a:rPr lang="en-IN" i="1" dirty="0" smtClean="0"/>
              <a:t>Assistant Professor</a:t>
            </a:r>
          </a:p>
          <a:p>
            <a:r>
              <a:rPr lang="en-IN" i="1" dirty="0" smtClean="0"/>
              <a:t>Jamal Institute of Management</a:t>
            </a:r>
          </a:p>
          <a:p>
            <a:r>
              <a:rPr lang="en-IN" i="1" dirty="0" smtClean="0"/>
              <a:t>Jamal Mohamed College</a:t>
            </a:r>
            <a:endParaRPr lang="en-IN" i="1" dirty="0"/>
          </a:p>
        </p:txBody>
      </p:sp>
      <p:pic>
        <p:nvPicPr>
          <p:cNvPr id="409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1560" y="188640"/>
            <a:ext cx="7848872" cy="446776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643137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US" sz="3200" dirty="0" smtClean="0"/>
              <a:t>Information and Price Adjustments (EMH) in the Supply-Demand Framework</a:t>
            </a:r>
            <a:endParaRPr lang="en-US" sz="3200" dirty="0"/>
          </a:p>
        </p:txBody>
      </p:sp>
      <p:sp>
        <p:nvSpPr>
          <p:cNvPr id="3" name="Content Placeholder 2"/>
          <p:cNvSpPr>
            <a:spLocks noGrp="1"/>
          </p:cNvSpPr>
          <p:nvPr>
            <p:ph idx="1"/>
          </p:nvPr>
        </p:nvSpPr>
        <p:spPr>
          <a:xfrm>
            <a:off x="285720" y="1357298"/>
            <a:ext cx="8572560" cy="5286412"/>
          </a:xfrm>
        </p:spPr>
        <p:txBody>
          <a:bodyPr>
            <a:normAutofit fontScale="70000" lnSpcReduction="20000"/>
          </a:bodyPr>
          <a:lstStyle/>
          <a:p>
            <a:r>
              <a:rPr lang="en-US" b="1" dirty="0" smtClean="0"/>
              <a:t>New Information Affects Demand</a:t>
            </a:r>
          </a:p>
          <a:p>
            <a:r>
              <a:rPr lang="en-US" dirty="0" smtClean="0"/>
              <a:t>When new positive information becomes available (e.g., an earnings beat or a breakthrough in technology), demand for the asset increases.</a:t>
            </a:r>
          </a:p>
          <a:p>
            <a:r>
              <a:rPr lang="en-US" dirty="0" smtClean="0"/>
              <a:t>As demand increases, the price of the asset rises rapidly.</a:t>
            </a:r>
          </a:p>
          <a:p>
            <a:r>
              <a:rPr lang="en-US" dirty="0" smtClean="0"/>
              <a:t>Conversely, if negative information (e.g., a profit warning) is released, demand falls, and prices decrease.</a:t>
            </a:r>
          </a:p>
          <a:p>
            <a:r>
              <a:rPr lang="en-US" b="1" dirty="0" smtClean="0"/>
              <a:t>b. New Information Affects Supply</a:t>
            </a:r>
          </a:p>
          <a:p>
            <a:r>
              <a:rPr lang="en-US" dirty="0" smtClean="0"/>
              <a:t>An increase in price may induce some current holders to sell their assets, increasing the supply temporarily.</a:t>
            </a:r>
          </a:p>
          <a:p>
            <a:r>
              <a:rPr lang="en-US" dirty="0" smtClean="0"/>
              <a:t>As prices fall in reaction to negative news, holders may be less inclined to sell, reducing supply at lower prices.</a:t>
            </a:r>
          </a:p>
          <a:p>
            <a:r>
              <a:rPr lang="en-US" b="1" dirty="0" smtClean="0"/>
              <a:t>Result in an Efficient Market:</a:t>
            </a:r>
            <a:endParaRPr lang="en-US" dirty="0" smtClean="0"/>
          </a:p>
          <a:p>
            <a:r>
              <a:rPr lang="en-US" dirty="0" smtClean="0"/>
              <a:t>Prices quickly adjust to reflect the new balance of supply and demand.</a:t>
            </a:r>
          </a:p>
          <a:p>
            <a:r>
              <a:rPr lang="en-US" dirty="0" smtClean="0"/>
              <a:t>The efficiency of this adjustment process depends on how rapidly market participants incorporate and act on the new information.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 Efficiency and Price Discovery</a:t>
            </a:r>
            <a:endParaRPr lang="en-US" dirty="0"/>
          </a:p>
        </p:txBody>
      </p:sp>
      <p:sp>
        <p:nvSpPr>
          <p:cNvPr id="3" name="Content Placeholder 2"/>
          <p:cNvSpPr>
            <a:spLocks noGrp="1"/>
          </p:cNvSpPr>
          <p:nvPr>
            <p:ph idx="1"/>
          </p:nvPr>
        </p:nvSpPr>
        <p:spPr/>
        <p:txBody>
          <a:bodyPr/>
          <a:lstStyle/>
          <a:p>
            <a:r>
              <a:rPr lang="en-US" dirty="0" smtClean="0"/>
              <a:t>Price discovery is the process by which markets determine the price of an asset. In an efficient market:</a:t>
            </a:r>
          </a:p>
          <a:p>
            <a:r>
              <a:rPr lang="en-US" dirty="0" smtClean="0"/>
              <a:t>Prices are always at an equilibrium point where supply equals demand.</a:t>
            </a:r>
          </a:p>
          <a:p>
            <a:r>
              <a:rPr lang="en-US" dirty="0" smtClean="0"/>
              <a:t>New information causes shifts in demand and/or supply, but prices adjust so quickly that mispricing is minimal.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500726"/>
          </a:xfrm>
        </p:spPr>
        <p:txBody>
          <a:bodyPr>
            <a:normAutofit fontScale="85000" lnSpcReduction="20000"/>
          </a:bodyPr>
          <a:lstStyle/>
          <a:p>
            <a:r>
              <a:rPr lang="en-US" dirty="0" smtClean="0"/>
              <a:t>The EMH aligns with the classical supply and demand framework by suggesting that prices reflect all available information at any given time.</a:t>
            </a:r>
          </a:p>
          <a:p>
            <a:r>
              <a:rPr lang="en-US" dirty="0" smtClean="0"/>
              <a:t>In an efficient market, the forces of supply and demand immediately adjust to any new information, ensuring that prices are always at equilibrium.</a:t>
            </a:r>
          </a:p>
          <a:p>
            <a:r>
              <a:rPr lang="en-US" dirty="0" smtClean="0"/>
              <a:t>While behavioral biases may occasionally create short-term inefficiencies, EMH posits that these are corrected by rational market forces over time.</a:t>
            </a:r>
          </a:p>
          <a:p>
            <a:r>
              <a:rPr lang="en-US" dirty="0" smtClean="0">
                <a:solidFill>
                  <a:srgbClr val="FF0000"/>
                </a:solidFill>
              </a:rPr>
              <a:t>Thus, from a supply and demand perspective, EMH maintains that prices in financial markets are always optimal, based on the available information, preventing consistent opportunities for outperformance</a:t>
            </a:r>
            <a:r>
              <a:rPr lang="en-US" dirty="0" smtClean="0"/>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a:solidFill>
            <a:schemeClr val="accent4">
              <a:lumMod val="40000"/>
              <a:lumOff val="60000"/>
            </a:schemeClr>
          </a:solidFill>
        </p:spPr>
        <p:txBody>
          <a:bodyPr/>
          <a:lstStyle/>
          <a:p>
            <a:r>
              <a:rPr lang="en-US" dirty="0" smtClean="0"/>
              <a:t>Efficient Market</a:t>
            </a:r>
            <a:endParaRPr lang="en-US" dirty="0"/>
          </a:p>
        </p:txBody>
      </p:sp>
      <p:sp>
        <p:nvSpPr>
          <p:cNvPr id="3" name="Content Placeholder 2"/>
          <p:cNvSpPr>
            <a:spLocks noGrp="1"/>
          </p:cNvSpPr>
          <p:nvPr>
            <p:ph idx="1"/>
          </p:nvPr>
        </p:nvSpPr>
        <p:spPr>
          <a:xfrm>
            <a:off x="457200" y="1556792"/>
            <a:ext cx="8229600" cy="4896544"/>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en-US" dirty="0" smtClean="0"/>
              <a:t>Efficient Market mean a market in which share price follow an independent path.</a:t>
            </a:r>
          </a:p>
          <a:p>
            <a:r>
              <a:rPr lang="en-US" dirty="0" smtClean="0"/>
              <a:t>Market Efficiency refers to the degree to which  market prices reflect all available, relevant information. If markets are efficient, then all information is already incorporated into prices, and so there is no way to beat  market because there are no undervalued  or overvalued securities available.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Efficient Market Hypothesis?</a:t>
            </a:r>
            <a:r>
              <a:rPr lang="en-US" dirty="0"/>
              <a:t/>
            </a:r>
            <a:br>
              <a:rPr lang="en-US" dirty="0"/>
            </a:br>
            <a:endParaRPr lang="en-IN" dirty="0"/>
          </a:p>
        </p:txBody>
      </p:sp>
      <p:sp>
        <p:nvSpPr>
          <p:cNvPr id="3" name="Content Placeholder 2"/>
          <p:cNvSpPr>
            <a:spLocks noGrp="1"/>
          </p:cNvSpPr>
          <p:nvPr>
            <p:ph idx="1"/>
          </p:nvPr>
        </p:nvSpPr>
        <p:spPr>
          <a:xfrm>
            <a:off x="457200" y="1196752"/>
            <a:ext cx="8229600" cy="5256584"/>
          </a:xfrm>
        </p:spPr>
        <p:txBody>
          <a:bodyPr>
            <a:normAutofit fontScale="92500" lnSpcReduction="20000"/>
          </a:bodyPr>
          <a:lstStyle/>
          <a:p>
            <a:pPr fontAlgn="base"/>
            <a:r>
              <a:rPr lang="en-US" dirty="0"/>
              <a:t>The efficient market hypothesis originated in the 1960s and was published by economist Eugene </a:t>
            </a:r>
            <a:r>
              <a:rPr lang="en-US" dirty="0" err="1"/>
              <a:t>Fama</a:t>
            </a:r>
            <a:r>
              <a:rPr lang="en-US" dirty="0"/>
              <a:t>.</a:t>
            </a:r>
          </a:p>
          <a:p>
            <a:pPr fontAlgn="base"/>
            <a:r>
              <a:rPr lang="en-US" dirty="0"/>
              <a:t>The efficient market hypothesis suggests that the current stock price fully reflects </a:t>
            </a:r>
            <a:r>
              <a:rPr lang="en-US" b="1" dirty="0"/>
              <a:t>all the available information</a:t>
            </a:r>
            <a:r>
              <a:rPr lang="en-US" dirty="0"/>
              <a:t> regarding a firm and hence it is impossible to beat the market using the same information</a:t>
            </a:r>
            <a:r>
              <a:rPr lang="en-US" dirty="0" smtClean="0"/>
              <a:t>.</a:t>
            </a:r>
          </a:p>
          <a:p>
            <a:pPr fontAlgn="base"/>
            <a:r>
              <a:rPr lang="en-US" dirty="0"/>
              <a:t>you cannot beat the market by using the information that is already available to the public as the market has already incorporated and reflected all the relevant information which may impact the stock.</a:t>
            </a:r>
          </a:p>
          <a:p>
            <a:endParaRPr lang="en-IN" dirty="0"/>
          </a:p>
        </p:txBody>
      </p:sp>
    </p:spTree>
    <p:extLst>
      <p:ext uri="{BB962C8B-B14F-4D97-AF65-F5344CB8AC3E}">
        <p14:creationId xmlns="" xmlns:p14="http://schemas.microsoft.com/office/powerpoint/2010/main" val="3041437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Key points</a:t>
            </a:r>
            <a:endParaRPr lang="en-IN" dirty="0"/>
          </a:p>
        </p:txBody>
      </p:sp>
      <p:sp>
        <p:nvSpPr>
          <p:cNvPr id="3" name="Content Placeholder 2"/>
          <p:cNvSpPr>
            <a:spLocks noGrp="1"/>
          </p:cNvSpPr>
          <p:nvPr>
            <p:ph idx="1"/>
          </p:nvPr>
        </p:nvSpPr>
        <p:spPr/>
        <p:txBody>
          <a:bodyPr/>
          <a:lstStyle/>
          <a:p>
            <a:pPr fontAlgn="base"/>
            <a:r>
              <a:rPr lang="en-US" dirty="0"/>
              <a:t>Stocks always trade at a fair price and reflects all the available information at a particular time.</a:t>
            </a:r>
          </a:p>
          <a:p>
            <a:pPr fontAlgn="base"/>
            <a:r>
              <a:rPr lang="en-US" dirty="0"/>
              <a:t>It is impossible to purchase an undervalued stock and sell at an inflated price.</a:t>
            </a:r>
          </a:p>
          <a:p>
            <a:pPr fontAlgn="base"/>
            <a:r>
              <a:rPr lang="en-US" dirty="0"/>
              <a:t>The only way an investor can possibly obtain a higher return than the market is by investing in riskier stocks.</a:t>
            </a:r>
          </a:p>
          <a:p>
            <a:endParaRPr lang="en-IN" dirty="0"/>
          </a:p>
        </p:txBody>
      </p:sp>
    </p:spTree>
    <p:extLst>
      <p:ext uri="{BB962C8B-B14F-4D97-AF65-F5344CB8AC3E}">
        <p14:creationId xmlns="" xmlns:p14="http://schemas.microsoft.com/office/powerpoint/2010/main" val="2202934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288032"/>
          </a:xfrm>
        </p:spPr>
        <p:txBody>
          <a:bodyPr>
            <a:normAutofit fontScale="90000"/>
          </a:bodyPr>
          <a:lstStyle/>
          <a:p>
            <a:r>
              <a:rPr lang="en-IN" dirty="0" smtClean="0"/>
              <a:t>Forms of Efficient Markets</a:t>
            </a:r>
            <a:endParaRPr lang="en-IN" dirty="0"/>
          </a:p>
        </p:txBody>
      </p:sp>
      <p:pic>
        <p:nvPicPr>
          <p:cNvPr id="5122" name="Picture 2" descr="https://blogger.googleusercontent.com/img/b/R29vZ2xl/AVvXsEh3tpwdNwIvu3t5ODzCf8D5IglMs5W59pm1oTFfiuAnJXjyn6PAmgzSfLqrsg1NfSazhyLExwQv2GxznC3JERKn02UdZ1UkC8KpjgqvUgtAFEeqrrbcNmxGIdUr5Iu5VDLfvNJDtybXMNw/s1600/l.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63688" y="1340768"/>
            <a:ext cx="6387075" cy="479030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70102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a:t>
            </a:r>
            <a:endParaRPr lang="en-US" dirty="0"/>
          </a:p>
        </p:txBody>
      </p:sp>
      <p:sp>
        <p:nvSpPr>
          <p:cNvPr id="3" name="Content Placeholder 2"/>
          <p:cNvSpPr>
            <a:spLocks noGrp="1"/>
          </p:cNvSpPr>
          <p:nvPr>
            <p:ph idx="1"/>
          </p:nvPr>
        </p:nvSpPr>
        <p:spPr/>
        <p:txBody>
          <a:bodyPr/>
          <a:lstStyle/>
          <a:p>
            <a:r>
              <a:rPr lang="en-US" b="1" dirty="0" smtClean="0"/>
              <a:t>Simplifying Investment Decisions: </a:t>
            </a:r>
            <a:r>
              <a:rPr lang="en-US" dirty="0" smtClean="0"/>
              <a:t>allows investors to trust that market prices are fair without needing to devote significant time and resources to researching individual stocks or assets.</a:t>
            </a:r>
            <a:endParaRPr lang="en-US" b="1" dirty="0" smtClean="0"/>
          </a:p>
          <a:p>
            <a:r>
              <a:rPr lang="en-US" b="1" dirty="0" smtClean="0"/>
              <a:t>EMH Promotes Market Confidence: </a:t>
            </a:r>
            <a:r>
              <a:rPr lang="en-US" dirty="0" smtClean="0"/>
              <a:t>integrate new information, giving investors greater trust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Stimulates Diversification</a:t>
            </a:r>
          </a:p>
          <a:p>
            <a:r>
              <a:rPr lang="en-US" b="1" dirty="0" smtClean="0"/>
              <a:t>Reduces Impact of Market Bubble</a:t>
            </a:r>
          </a:p>
          <a:p>
            <a:r>
              <a:rPr lang="en-US" b="1" dirty="0" smtClean="0"/>
              <a:t>Measuring Investment Performances</a:t>
            </a:r>
          </a:p>
          <a:p>
            <a:r>
              <a:rPr lang="en-US" b="1" dirty="0" smtClean="0"/>
              <a:t> Discourages Insider Trading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Disadvantages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EMH Ignores Market Anomalies and Inefficiencies</a:t>
            </a:r>
          </a:p>
          <a:p>
            <a:r>
              <a:rPr lang="en-US" b="1" dirty="0" smtClean="0"/>
              <a:t>Ignores </a:t>
            </a:r>
            <a:r>
              <a:rPr lang="en-US" b="1" dirty="0" err="1" smtClean="0"/>
              <a:t>behavioural</a:t>
            </a:r>
            <a:r>
              <a:rPr lang="en-US" b="1" dirty="0" smtClean="0"/>
              <a:t> Biases: </a:t>
            </a:r>
            <a:r>
              <a:rPr lang="en-US" dirty="0" smtClean="0"/>
              <a:t>EMH fails to take into account the influence of psychological biases</a:t>
            </a:r>
          </a:p>
          <a:p>
            <a:r>
              <a:rPr lang="en-US" b="1" dirty="0" smtClean="0"/>
              <a:t> Unable to Explain Financial Crises and Bubbles</a:t>
            </a:r>
          </a:p>
          <a:p>
            <a:r>
              <a:rPr lang="en-US" b="1" dirty="0" smtClean="0"/>
              <a:t>Underestimates the Value of Active Management</a:t>
            </a:r>
          </a:p>
          <a:p>
            <a:r>
              <a:rPr lang="en-US" b="1" dirty="0" smtClean="0"/>
              <a:t>Discourages Fundamental Analysis</a:t>
            </a:r>
          </a:p>
          <a:p>
            <a:r>
              <a:rPr lang="en-US" b="1" dirty="0" smtClean="0"/>
              <a:t>Imperfect Information Dissemination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Supply and Demand framework</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Demand for an asset</a:t>
            </a:r>
            <a:r>
              <a:rPr lang="en-US" dirty="0" smtClean="0"/>
              <a:t>: Represents how much investors are willing to buy at a given price.</a:t>
            </a:r>
          </a:p>
          <a:p>
            <a:r>
              <a:rPr lang="en-US" b="1" dirty="0" smtClean="0"/>
              <a:t>Supply of an asset</a:t>
            </a:r>
            <a:r>
              <a:rPr lang="en-US" dirty="0" smtClean="0"/>
              <a:t>: Represents how much of the asset is available for sale at a given price.</a:t>
            </a:r>
          </a:p>
          <a:p>
            <a:r>
              <a:rPr lang="en-US" b="1" dirty="0" smtClean="0"/>
              <a:t>In an efficient market:</a:t>
            </a:r>
          </a:p>
          <a:p>
            <a:r>
              <a:rPr lang="en-US" dirty="0" smtClean="0"/>
              <a:t>Price is determined by the balance between the supply and demand for an asset.</a:t>
            </a:r>
          </a:p>
          <a:p>
            <a:r>
              <a:rPr lang="en-US" dirty="0" smtClean="0"/>
              <a:t>Any new information that impacts demand or supply is quickly incorporated into the asset's price.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646</Words>
  <Application>Microsoft Office PowerPoint</Application>
  <PresentationFormat>On-screen Show (4:3)</PresentationFormat>
  <Paragraphs>55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Efficient Market</vt:lpstr>
      <vt:lpstr>What is Efficient Market Hypothesis? </vt:lpstr>
      <vt:lpstr>Key points</vt:lpstr>
      <vt:lpstr>Forms of Efficient Markets</vt:lpstr>
      <vt:lpstr>Advantages</vt:lpstr>
      <vt:lpstr>Slide 7</vt:lpstr>
      <vt:lpstr>Disadvantages</vt:lpstr>
      <vt:lpstr>Supply and Demand framework</vt:lpstr>
      <vt:lpstr>Information and Price Adjustments (EMH) in the Supply-Demand Framework</vt:lpstr>
      <vt:lpstr>Market Efficiency and Price Discovery</vt:lpstr>
      <vt:lpstr>Slide 12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Parveen</cp:lastModifiedBy>
  <cp:revision>25</cp:revision>
  <dcterms:created xsi:type="dcterms:W3CDTF">2024-09-29T16:34:31Z</dcterms:created>
  <dcterms:modified xsi:type="dcterms:W3CDTF">2024-10-16T10:22:24Z</dcterms:modified>
</cp:coreProperties>
</file>