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58" r:id="rId7"/>
    <p:sldId id="259"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1/6/2025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1/6/2025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7338E-BEE5-6B59-4C07-2EA1BBC6B601}"/>
              </a:ext>
            </a:extLst>
          </p:cNvPr>
          <p:cNvSpPr>
            <a:spLocks noGrp="1"/>
          </p:cNvSpPr>
          <p:nvPr>
            <p:ph type="ctrTitle"/>
          </p:nvPr>
        </p:nvSpPr>
        <p:spPr/>
        <p:txBody>
          <a:bodyPr>
            <a:normAutofit fontScale="90000"/>
          </a:bodyPr>
          <a:lstStyle/>
          <a:p>
            <a:r>
              <a:rPr lang="en-IN" b="0" i="0" dirty="0">
                <a:solidFill>
                  <a:srgbClr val="0C120C"/>
                </a:solidFill>
                <a:effectLst/>
                <a:latin typeface="Outfit"/>
              </a:rPr>
              <a:t>Quick Response (QR) </a:t>
            </a:r>
            <a:r>
              <a:rPr lang="en-IN" sz="4900" b="0" i="0" dirty="0">
                <a:solidFill>
                  <a:srgbClr val="0C120C"/>
                </a:solidFill>
                <a:effectLst/>
                <a:latin typeface="Outfit"/>
              </a:rPr>
              <a:t>and</a:t>
            </a:r>
            <a:r>
              <a:rPr lang="en-IN" b="0" i="0" dirty="0">
                <a:solidFill>
                  <a:srgbClr val="0C120C"/>
                </a:solidFill>
                <a:effectLst/>
                <a:latin typeface="Outfit"/>
              </a:rPr>
              <a:t> Accurate Response (AR)</a:t>
            </a:r>
            <a:endParaRPr lang="en-IN" dirty="0"/>
          </a:p>
        </p:txBody>
      </p:sp>
      <p:sp>
        <p:nvSpPr>
          <p:cNvPr id="3" name="Subtitle 2">
            <a:extLst>
              <a:ext uri="{FF2B5EF4-FFF2-40B4-BE49-F238E27FC236}">
                <a16:creationId xmlns:a16="http://schemas.microsoft.com/office/drawing/2014/main" id="{C4B6046B-A804-BF5E-DFB7-89767DF4F33C}"/>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126469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F57F-D907-7526-80CF-8BFAF9A5C572}"/>
              </a:ext>
            </a:extLst>
          </p:cNvPr>
          <p:cNvSpPr>
            <a:spLocks noGrp="1"/>
          </p:cNvSpPr>
          <p:nvPr>
            <p:ph type="title"/>
          </p:nvPr>
        </p:nvSpPr>
        <p:spPr/>
        <p:txBody>
          <a:bodyPr/>
          <a:lstStyle/>
          <a:p>
            <a:r>
              <a:rPr lang="en-IN" b="1" i="0" u="none" strike="noStrike" dirty="0">
                <a:solidFill>
                  <a:srgbClr val="C20114"/>
                </a:solidFill>
                <a:effectLst/>
                <a:latin typeface="Outfit"/>
              </a:rPr>
              <a:t>Quick Response (QR)</a:t>
            </a:r>
            <a:endParaRPr lang="en-IN" dirty="0"/>
          </a:p>
        </p:txBody>
      </p:sp>
      <p:sp>
        <p:nvSpPr>
          <p:cNvPr id="3" name="Content Placeholder 2">
            <a:extLst>
              <a:ext uri="{FF2B5EF4-FFF2-40B4-BE49-F238E27FC236}">
                <a16:creationId xmlns:a16="http://schemas.microsoft.com/office/drawing/2014/main" id="{59DD9563-80C3-C4E9-B490-5F432558E2DA}"/>
              </a:ext>
            </a:extLst>
          </p:cNvPr>
          <p:cNvSpPr>
            <a:spLocks noGrp="1"/>
          </p:cNvSpPr>
          <p:nvPr>
            <p:ph idx="1"/>
          </p:nvPr>
        </p:nvSpPr>
        <p:spPr>
          <a:xfrm>
            <a:off x="1451579" y="1964362"/>
            <a:ext cx="9603275" cy="3943279"/>
          </a:xfrm>
        </p:spPr>
        <p:txBody>
          <a:bodyPr>
            <a:normAutofit fontScale="77500" lnSpcReduction="20000"/>
          </a:bodyPr>
          <a:lstStyle/>
          <a:p>
            <a:pPr algn="just"/>
            <a:r>
              <a:rPr lang="en-US" sz="2800" b="0" i="0" dirty="0">
                <a:solidFill>
                  <a:srgbClr val="0C120C"/>
                </a:solidFill>
                <a:effectLst/>
                <a:latin typeface="Outfit"/>
              </a:rPr>
              <a:t>Quick Response (QR) is a supply chain strategy aimed at reducing lead times, accelerating the order fulfillment process, and enhancing customer satisfaction. It primarily focuses on speed and agility in responding to customer demands.</a:t>
            </a:r>
          </a:p>
          <a:p>
            <a:pPr algn="just"/>
            <a:r>
              <a:rPr lang="en-US" sz="2800" b="0" i="0" dirty="0">
                <a:solidFill>
                  <a:srgbClr val="0C120C"/>
                </a:solidFill>
                <a:effectLst/>
                <a:latin typeface="Outfit"/>
              </a:rPr>
              <a:t>Key components of QR include:</a:t>
            </a:r>
            <a:endParaRPr lang="en-US" sz="2800" dirty="0">
              <a:solidFill>
                <a:srgbClr val="0C120C"/>
              </a:solidFill>
              <a:latin typeface="Outfit"/>
            </a:endParaRPr>
          </a:p>
          <a:p>
            <a:pPr marL="0" indent="0" algn="just">
              <a:buNone/>
            </a:pPr>
            <a:r>
              <a:rPr lang="en-IN" sz="2800" b="1" i="0" u="none" strike="noStrike" dirty="0">
                <a:solidFill>
                  <a:srgbClr val="6D7275"/>
                </a:solidFill>
                <a:effectLst/>
                <a:latin typeface="Outfit"/>
              </a:rPr>
              <a:t>1. Rapid Demand Sensing</a:t>
            </a:r>
          </a:p>
          <a:p>
            <a:pPr marL="0" indent="0" algn="just">
              <a:buNone/>
            </a:pPr>
            <a:r>
              <a:rPr lang="en-IN" sz="2800" b="1" i="0" u="none" strike="noStrike" dirty="0">
                <a:solidFill>
                  <a:srgbClr val="6D7275"/>
                </a:solidFill>
                <a:effectLst/>
                <a:latin typeface="Outfit"/>
              </a:rPr>
              <a:t>2. Efficient Communication</a:t>
            </a:r>
          </a:p>
          <a:p>
            <a:pPr marL="0" indent="0" algn="just">
              <a:buNone/>
            </a:pPr>
            <a:r>
              <a:rPr lang="en-IN" sz="2800" b="1" i="0" u="none" strike="noStrike" dirty="0">
                <a:solidFill>
                  <a:srgbClr val="6D7275"/>
                </a:solidFill>
                <a:effectLst/>
                <a:latin typeface="Outfit"/>
              </a:rPr>
              <a:t>3. Inventory Optimization</a:t>
            </a:r>
          </a:p>
          <a:p>
            <a:pPr marL="0" indent="0" algn="just">
              <a:buNone/>
            </a:pPr>
            <a:r>
              <a:rPr lang="en-IN" sz="2800" b="1" i="0" u="none" strike="noStrike" dirty="0">
                <a:solidFill>
                  <a:srgbClr val="6D7275"/>
                </a:solidFill>
                <a:effectLst/>
                <a:latin typeface="Outfit"/>
              </a:rPr>
              <a:t>4. Agile Manufacturing</a:t>
            </a:r>
          </a:p>
          <a:p>
            <a:pPr marL="0" indent="0" algn="just">
              <a:buNone/>
            </a:pPr>
            <a:r>
              <a:rPr lang="en-IN" sz="2800" b="1" i="0" u="none" strike="noStrike" dirty="0">
                <a:solidFill>
                  <a:srgbClr val="6D7275"/>
                </a:solidFill>
                <a:effectLst/>
                <a:latin typeface="Outfit"/>
              </a:rPr>
              <a:t>5. Technology Integration</a:t>
            </a:r>
          </a:p>
          <a:p>
            <a:pPr algn="just"/>
            <a:endParaRPr lang="en-IN" dirty="0"/>
          </a:p>
        </p:txBody>
      </p:sp>
    </p:spTree>
    <p:extLst>
      <p:ext uri="{BB962C8B-B14F-4D97-AF65-F5344CB8AC3E}">
        <p14:creationId xmlns:p14="http://schemas.microsoft.com/office/powerpoint/2010/main" val="314274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45BDC-007D-9E4C-D4DB-7ADC143E2C5D}"/>
              </a:ext>
            </a:extLst>
          </p:cNvPr>
          <p:cNvSpPr>
            <a:spLocks noGrp="1"/>
          </p:cNvSpPr>
          <p:nvPr>
            <p:ph type="title"/>
          </p:nvPr>
        </p:nvSpPr>
        <p:spPr/>
        <p:txBody>
          <a:bodyPr/>
          <a:lstStyle/>
          <a:p>
            <a:r>
              <a:rPr lang="en-IN" b="1" i="0" u="none" strike="noStrike" dirty="0">
                <a:solidFill>
                  <a:srgbClr val="C20114"/>
                </a:solidFill>
                <a:effectLst/>
                <a:latin typeface="Outfit"/>
              </a:rPr>
              <a:t>Quick Response (QR)</a:t>
            </a:r>
            <a:endParaRPr lang="en-IN" dirty="0"/>
          </a:p>
        </p:txBody>
      </p:sp>
      <p:sp>
        <p:nvSpPr>
          <p:cNvPr id="3" name="Content Placeholder 2">
            <a:extLst>
              <a:ext uri="{FF2B5EF4-FFF2-40B4-BE49-F238E27FC236}">
                <a16:creationId xmlns:a16="http://schemas.microsoft.com/office/drawing/2014/main" id="{3AF3FA63-6431-00D3-8DCA-7D555F2279D9}"/>
              </a:ext>
            </a:extLst>
          </p:cNvPr>
          <p:cNvSpPr>
            <a:spLocks noGrp="1"/>
          </p:cNvSpPr>
          <p:nvPr>
            <p:ph idx="1"/>
          </p:nvPr>
        </p:nvSpPr>
        <p:spPr>
          <a:xfrm>
            <a:off x="1451579" y="2015732"/>
            <a:ext cx="9603275" cy="4037749"/>
          </a:xfrm>
        </p:spPr>
        <p:txBody>
          <a:bodyPr>
            <a:normAutofit/>
          </a:bodyPr>
          <a:lstStyle/>
          <a:p>
            <a:pPr algn="just" fontAlgn="base"/>
            <a:r>
              <a:rPr lang="en-US" b="1" i="0" u="none" strike="noStrike" dirty="0">
                <a:solidFill>
                  <a:srgbClr val="6D7275"/>
                </a:solidFill>
                <a:effectLst/>
                <a:latin typeface="Outfit"/>
              </a:rPr>
              <a:t>1. Rapid Demand Sensing</a:t>
            </a:r>
          </a:p>
          <a:p>
            <a:pPr algn="just" fontAlgn="base"/>
            <a:r>
              <a:rPr lang="en-US" b="0" i="0" dirty="0">
                <a:solidFill>
                  <a:srgbClr val="0C120C"/>
                </a:solidFill>
                <a:effectLst/>
                <a:latin typeface="Outfit"/>
              </a:rPr>
              <a:t>QR relies on real-time data and demand sensing techniques to quickly identify changes in customer demand. This allows organizations to adjust production, inventory, and distribution plans promptly.</a:t>
            </a:r>
          </a:p>
          <a:p>
            <a:pPr algn="just" fontAlgn="base"/>
            <a:r>
              <a:rPr lang="en-US" b="1" i="0" u="none" strike="noStrike" dirty="0">
                <a:solidFill>
                  <a:srgbClr val="6D7275"/>
                </a:solidFill>
                <a:effectLst/>
                <a:latin typeface="Outfit"/>
              </a:rPr>
              <a:t>2. Efficient Communication</a:t>
            </a:r>
          </a:p>
          <a:p>
            <a:pPr algn="just" fontAlgn="base"/>
            <a:r>
              <a:rPr lang="en-US" b="0" i="0" dirty="0">
                <a:solidFill>
                  <a:srgbClr val="0C120C"/>
                </a:solidFill>
                <a:effectLst/>
                <a:latin typeface="Outfit"/>
              </a:rPr>
              <a:t>Effective communication channels and collaboration between various stakeholders in the supply chain, including suppliers, manufacturers, and retailers, are critical for QR success. Clear and timely communication ensures that everyone is aligned and can respond rapidly to changes.</a:t>
            </a:r>
          </a:p>
        </p:txBody>
      </p:sp>
    </p:spTree>
    <p:extLst>
      <p:ext uri="{BB962C8B-B14F-4D97-AF65-F5344CB8AC3E}">
        <p14:creationId xmlns:p14="http://schemas.microsoft.com/office/powerpoint/2010/main" val="190543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09B-34BF-BF78-0623-11362A6811B4}"/>
              </a:ext>
            </a:extLst>
          </p:cNvPr>
          <p:cNvSpPr>
            <a:spLocks noGrp="1"/>
          </p:cNvSpPr>
          <p:nvPr>
            <p:ph type="title"/>
          </p:nvPr>
        </p:nvSpPr>
        <p:spPr/>
        <p:txBody>
          <a:bodyPr/>
          <a:lstStyle/>
          <a:p>
            <a:r>
              <a:rPr lang="en-IN" b="1" i="0" u="none" strike="noStrike" dirty="0">
                <a:solidFill>
                  <a:srgbClr val="C20114"/>
                </a:solidFill>
                <a:effectLst/>
                <a:latin typeface="Outfit"/>
              </a:rPr>
              <a:t>Quick Response (QR)</a:t>
            </a:r>
            <a:endParaRPr lang="en-IN" dirty="0"/>
          </a:p>
        </p:txBody>
      </p:sp>
      <p:sp>
        <p:nvSpPr>
          <p:cNvPr id="3" name="Content Placeholder 2">
            <a:extLst>
              <a:ext uri="{FF2B5EF4-FFF2-40B4-BE49-F238E27FC236}">
                <a16:creationId xmlns:a16="http://schemas.microsoft.com/office/drawing/2014/main" id="{F4D8AD1B-16A7-D232-FAED-4C713CCC339E}"/>
              </a:ext>
            </a:extLst>
          </p:cNvPr>
          <p:cNvSpPr>
            <a:spLocks noGrp="1"/>
          </p:cNvSpPr>
          <p:nvPr>
            <p:ph idx="1"/>
          </p:nvPr>
        </p:nvSpPr>
        <p:spPr>
          <a:xfrm>
            <a:off x="1451579" y="2015732"/>
            <a:ext cx="9603275" cy="3943279"/>
          </a:xfrm>
        </p:spPr>
        <p:txBody>
          <a:bodyPr>
            <a:normAutofit fontScale="92500" lnSpcReduction="20000"/>
          </a:bodyPr>
          <a:lstStyle/>
          <a:p>
            <a:pPr algn="just" fontAlgn="base"/>
            <a:r>
              <a:rPr lang="en-US" b="1" i="0" u="none" strike="noStrike" dirty="0">
                <a:solidFill>
                  <a:srgbClr val="6D7275"/>
                </a:solidFill>
                <a:effectLst/>
                <a:latin typeface="Outfit"/>
              </a:rPr>
              <a:t>3. Inventory Optimization</a:t>
            </a:r>
          </a:p>
          <a:p>
            <a:pPr algn="just" fontAlgn="base"/>
            <a:r>
              <a:rPr lang="en-US" b="0" i="0" dirty="0">
                <a:solidFill>
                  <a:srgbClr val="0C120C"/>
                </a:solidFill>
                <a:effectLst/>
                <a:latin typeface="Outfit"/>
              </a:rPr>
              <a:t>QR aims to reduce excess inventory while ensuring that essential products are available when customers need them. Techniques like just-in-time (JIT) inventory management help in achieving this balance.</a:t>
            </a:r>
          </a:p>
          <a:p>
            <a:pPr algn="just" fontAlgn="base"/>
            <a:r>
              <a:rPr lang="en-US" b="1" i="0" u="none" strike="noStrike" dirty="0">
                <a:solidFill>
                  <a:srgbClr val="6D7275"/>
                </a:solidFill>
                <a:effectLst/>
                <a:latin typeface="Outfit"/>
              </a:rPr>
              <a:t>4. Agile Manufacturing</a:t>
            </a:r>
          </a:p>
          <a:p>
            <a:pPr algn="just" fontAlgn="base"/>
            <a:r>
              <a:rPr lang="en-US" b="0" i="0" dirty="0">
                <a:solidFill>
                  <a:srgbClr val="0C120C"/>
                </a:solidFill>
                <a:effectLst/>
                <a:latin typeface="Outfit"/>
              </a:rPr>
              <a:t>Agile manufacturing processes enable organizations to produce goods efficiently in response to changing demand. Quick changeovers and flexible production lines are key elements of QR.</a:t>
            </a:r>
          </a:p>
          <a:p>
            <a:pPr algn="just" fontAlgn="base"/>
            <a:r>
              <a:rPr lang="en-US" b="1" i="0" u="none" strike="noStrike" dirty="0">
                <a:solidFill>
                  <a:srgbClr val="6D7275"/>
                </a:solidFill>
                <a:effectLst/>
                <a:latin typeface="Outfit"/>
              </a:rPr>
              <a:t>5. Technology Integration</a:t>
            </a:r>
          </a:p>
          <a:p>
            <a:pPr algn="just" fontAlgn="base"/>
            <a:r>
              <a:rPr lang="en-US" b="0" i="0" dirty="0">
                <a:solidFill>
                  <a:srgbClr val="0C120C"/>
                </a:solidFill>
                <a:effectLst/>
                <a:latin typeface="Outfit"/>
              </a:rPr>
              <a:t>QR leverages advanced technologies such as RFID (Radio-Frequency Identification), IoT (Internet of Things), and AI (Artificial Intelligence) to enhance visibility, track inventory, and improve forecasting accuracy.</a:t>
            </a:r>
          </a:p>
        </p:txBody>
      </p:sp>
    </p:spTree>
    <p:extLst>
      <p:ext uri="{BB962C8B-B14F-4D97-AF65-F5344CB8AC3E}">
        <p14:creationId xmlns:p14="http://schemas.microsoft.com/office/powerpoint/2010/main" val="124066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BBC89-4C0D-915F-6AE9-FE02B0F93250}"/>
              </a:ext>
            </a:extLst>
          </p:cNvPr>
          <p:cNvSpPr>
            <a:spLocks noGrp="1"/>
          </p:cNvSpPr>
          <p:nvPr>
            <p:ph type="title"/>
          </p:nvPr>
        </p:nvSpPr>
        <p:spPr/>
        <p:txBody>
          <a:bodyPr/>
          <a:lstStyle/>
          <a:p>
            <a:r>
              <a:rPr lang="en-IN" b="1" i="0" u="none" strike="noStrike" dirty="0">
                <a:solidFill>
                  <a:srgbClr val="C20114"/>
                </a:solidFill>
                <a:effectLst/>
                <a:latin typeface="Outfit"/>
              </a:rPr>
              <a:t>Accurate Response (AR)</a:t>
            </a:r>
            <a:endParaRPr lang="en-IN" dirty="0"/>
          </a:p>
        </p:txBody>
      </p:sp>
      <p:sp>
        <p:nvSpPr>
          <p:cNvPr id="3" name="Content Placeholder 2">
            <a:extLst>
              <a:ext uri="{FF2B5EF4-FFF2-40B4-BE49-F238E27FC236}">
                <a16:creationId xmlns:a16="http://schemas.microsoft.com/office/drawing/2014/main" id="{B43F7D49-1286-43D9-E588-C420418B60D5}"/>
              </a:ext>
            </a:extLst>
          </p:cNvPr>
          <p:cNvSpPr>
            <a:spLocks noGrp="1"/>
          </p:cNvSpPr>
          <p:nvPr>
            <p:ph idx="1"/>
          </p:nvPr>
        </p:nvSpPr>
        <p:spPr>
          <a:xfrm>
            <a:off x="1451579" y="2015732"/>
            <a:ext cx="9603275" cy="4037749"/>
          </a:xfrm>
        </p:spPr>
        <p:txBody>
          <a:bodyPr>
            <a:normAutofit fontScale="85000" lnSpcReduction="10000"/>
          </a:bodyPr>
          <a:lstStyle/>
          <a:p>
            <a:pPr algn="just"/>
            <a:r>
              <a:rPr lang="en-US" sz="2400" b="0" i="0" dirty="0">
                <a:solidFill>
                  <a:srgbClr val="0C120C"/>
                </a:solidFill>
                <a:effectLst/>
                <a:latin typeface="Outfit"/>
              </a:rPr>
              <a:t>Accurate Response (AR) complements QR by emphasizing the precision and accuracy of supply chain operations. While QR focuses on speed, AR emphasizes the importance of delivering the right products in the right quantities at the right time. </a:t>
            </a:r>
          </a:p>
          <a:p>
            <a:pPr algn="just"/>
            <a:r>
              <a:rPr lang="en-US" sz="2400" b="0" i="0" dirty="0">
                <a:solidFill>
                  <a:srgbClr val="0C120C"/>
                </a:solidFill>
                <a:effectLst/>
                <a:latin typeface="Outfit"/>
              </a:rPr>
              <a:t>Key components of AR include:</a:t>
            </a:r>
          </a:p>
          <a:p>
            <a:pPr algn="just"/>
            <a:r>
              <a:rPr lang="en-IN" sz="2400" b="1" i="0" u="none" strike="noStrike" dirty="0">
                <a:solidFill>
                  <a:srgbClr val="6D7275"/>
                </a:solidFill>
                <a:effectLst/>
                <a:latin typeface="Outfit"/>
              </a:rPr>
              <a:t>1. Demand Forecasting</a:t>
            </a:r>
          </a:p>
          <a:p>
            <a:pPr algn="just"/>
            <a:r>
              <a:rPr lang="en-IN" sz="2400" b="1" i="0" u="none" strike="noStrike" dirty="0">
                <a:solidFill>
                  <a:srgbClr val="6D7275"/>
                </a:solidFill>
                <a:effectLst/>
                <a:latin typeface="Outfit"/>
              </a:rPr>
              <a:t>2. Inventory Accuracy</a:t>
            </a:r>
          </a:p>
          <a:p>
            <a:pPr algn="just"/>
            <a:r>
              <a:rPr lang="en-IN" sz="2400" b="1" i="0" u="none" strike="noStrike" dirty="0">
                <a:solidFill>
                  <a:srgbClr val="6D7275"/>
                </a:solidFill>
                <a:effectLst/>
                <a:latin typeface="Outfit"/>
              </a:rPr>
              <a:t>3. Quality Control</a:t>
            </a:r>
          </a:p>
          <a:p>
            <a:pPr algn="just"/>
            <a:r>
              <a:rPr lang="en-IN" sz="2400" b="1" i="0" u="none" strike="noStrike" dirty="0">
                <a:solidFill>
                  <a:srgbClr val="6D7275"/>
                </a:solidFill>
                <a:effectLst/>
                <a:latin typeface="Outfit"/>
              </a:rPr>
              <a:t>4. Order Accuracy</a:t>
            </a:r>
          </a:p>
          <a:p>
            <a:pPr algn="just"/>
            <a:r>
              <a:rPr lang="en-IN" sz="2400" b="1" i="0" u="none" strike="noStrike" dirty="0">
                <a:solidFill>
                  <a:srgbClr val="6D7275"/>
                </a:solidFill>
                <a:effectLst/>
                <a:latin typeface="Outfit"/>
              </a:rPr>
              <a:t>5. Supplier Reliability</a:t>
            </a:r>
          </a:p>
          <a:p>
            <a:endParaRPr lang="en-IN" dirty="0"/>
          </a:p>
        </p:txBody>
      </p:sp>
    </p:spTree>
    <p:extLst>
      <p:ext uri="{BB962C8B-B14F-4D97-AF65-F5344CB8AC3E}">
        <p14:creationId xmlns:p14="http://schemas.microsoft.com/office/powerpoint/2010/main" val="392274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DEF9-317A-106D-0A6A-0AF7885D0EDC}"/>
              </a:ext>
            </a:extLst>
          </p:cNvPr>
          <p:cNvSpPr>
            <a:spLocks noGrp="1"/>
          </p:cNvSpPr>
          <p:nvPr>
            <p:ph type="title"/>
          </p:nvPr>
        </p:nvSpPr>
        <p:spPr/>
        <p:txBody>
          <a:bodyPr/>
          <a:lstStyle/>
          <a:p>
            <a:pPr algn="l" fontAlgn="base"/>
            <a:r>
              <a:rPr lang="en-IN" b="1" i="0" u="none" strike="noStrike">
                <a:solidFill>
                  <a:srgbClr val="C20114"/>
                </a:solidFill>
                <a:effectLst/>
                <a:latin typeface="Outfit"/>
              </a:rPr>
              <a:t>Accurate Response (AR)</a:t>
            </a:r>
          </a:p>
        </p:txBody>
      </p:sp>
      <p:sp>
        <p:nvSpPr>
          <p:cNvPr id="3" name="Content Placeholder 2">
            <a:extLst>
              <a:ext uri="{FF2B5EF4-FFF2-40B4-BE49-F238E27FC236}">
                <a16:creationId xmlns:a16="http://schemas.microsoft.com/office/drawing/2014/main" id="{C8C980D5-0BD5-9472-BD06-01C4506CB6D0}"/>
              </a:ext>
            </a:extLst>
          </p:cNvPr>
          <p:cNvSpPr>
            <a:spLocks noGrp="1"/>
          </p:cNvSpPr>
          <p:nvPr>
            <p:ph idx="1"/>
          </p:nvPr>
        </p:nvSpPr>
        <p:spPr>
          <a:xfrm>
            <a:off x="1451579" y="2015732"/>
            <a:ext cx="9603275" cy="4037749"/>
          </a:xfrm>
        </p:spPr>
        <p:txBody>
          <a:bodyPr>
            <a:normAutofit/>
          </a:bodyPr>
          <a:lstStyle/>
          <a:p>
            <a:pPr algn="just" fontAlgn="base"/>
            <a:r>
              <a:rPr lang="en-US" sz="2400" b="1" i="0" u="none" strike="noStrike" dirty="0">
                <a:solidFill>
                  <a:srgbClr val="6D7275"/>
                </a:solidFill>
                <a:effectLst/>
                <a:latin typeface="Outfit"/>
              </a:rPr>
              <a:t>1. Demand Forecasting</a:t>
            </a:r>
          </a:p>
          <a:p>
            <a:pPr algn="just" fontAlgn="base"/>
            <a:r>
              <a:rPr lang="en-US" sz="2400" b="0" i="0" dirty="0">
                <a:solidFill>
                  <a:srgbClr val="0C120C"/>
                </a:solidFill>
                <a:effectLst/>
                <a:latin typeface="Outfit"/>
              </a:rPr>
              <a:t>Accurate demand forecasting is crucial for AR. Organizations invest in sophisticated forecasting models and data analytics to ensure that they can meet customer demands with precision.</a:t>
            </a:r>
          </a:p>
          <a:p>
            <a:pPr algn="just" fontAlgn="base"/>
            <a:r>
              <a:rPr lang="en-US" sz="2400" b="1" i="0" u="none" strike="noStrike" dirty="0">
                <a:solidFill>
                  <a:srgbClr val="6D7275"/>
                </a:solidFill>
                <a:effectLst/>
                <a:latin typeface="Outfit"/>
              </a:rPr>
              <a:t>2. Inventory Accuracy</a:t>
            </a:r>
          </a:p>
          <a:p>
            <a:pPr algn="just" fontAlgn="base"/>
            <a:r>
              <a:rPr lang="en-US" sz="2400" b="0" i="0" dirty="0">
                <a:solidFill>
                  <a:srgbClr val="0C120C"/>
                </a:solidFill>
                <a:effectLst/>
                <a:latin typeface="Outfit"/>
              </a:rPr>
              <a:t>Maintaining accurate inventory levels is essential to avoid stockouts or overstock situations. AR involves robust inventory management systems and regular audits to ensure inventory accuracy.</a:t>
            </a:r>
          </a:p>
        </p:txBody>
      </p:sp>
    </p:spTree>
    <p:extLst>
      <p:ext uri="{BB962C8B-B14F-4D97-AF65-F5344CB8AC3E}">
        <p14:creationId xmlns:p14="http://schemas.microsoft.com/office/powerpoint/2010/main" val="54717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34067-0021-923E-0C34-0BE83C318880}"/>
              </a:ext>
            </a:extLst>
          </p:cNvPr>
          <p:cNvSpPr>
            <a:spLocks noGrp="1"/>
          </p:cNvSpPr>
          <p:nvPr>
            <p:ph type="title"/>
          </p:nvPr>
        </p:nvSpPr>
        <p:spPr/>
        <p:txBody>
          <a:bodyPr/>
          <a:lstStyle/>
          <a:p>
            <a:pPr algn="l" fontAlgn="base"/>
            <a:r>
              <a:rPr lang="en-IN" b="1" i="0" u="none" strike="noStrike" dirty="0">
                <a:solidFill>
                  <a:srgbClr val="C20114"/>
                </a:solidFill>
                <a:effectLst/>
                <a:latin typeface="Outfit"/>
              </a:rPr>
              <a:t>Accurate Response (AR)</a:t>
            </a:r>
          </a:p>
        </p:txBody>
      </p:sp>
      <p:sp>
        <p:nvSpPr>
          <p:cNvPr id="3" name="Content Placeholder 2">
            <a:extLst>
              <a:ext uri="{FF2B5EF4-FFF2-40B4-BE49-F238E27FC236}">
                <a16:creationId xmlns:a16="http://schemas.microsoft.com/office/drawing/2014/main" id="{70F579F6-23C7-9963-AC59-362F4C892F4C}"/>
              </a:ext>
            </a:extLst>
          </p:cNvPr>
          <p:cNvSpPr>
            <a:spLocks noGrp="1"/>
          </p:cNvSpPr>
          <p:nvPr>
            <p:ph idx="1"/>
          </p:nvPr>
        </p:nvSpPr>
        <p:spPr>
          <a:xfrm>
            <a:off x="1451579" y="2015732"/>
            <a:ext cx="9603275" cy="4037749"/>
          </a:xfrm>
        </p:spPr>
        <p:txBody>
          <a:bodyPr>
            <a:normAutofit fontScale="92500" lnSpcReduction="20000"/>
          </a:bodyPr>
          <a:lstStyle/>
          <a:p>
            <a:pPr algn="just" fontAlgn="base"/>
            <a:r>
              <a:rPr lang="en-US" b="1" i="0" u="none" strike="noStrike" dirty="0">
                <a:solidFill>
                  <a:srgbClr val="6D7275"/>
                </a:solidFill>
                <a:effectLst/>
                <a:latin typeface="Outfit"/>
              </a:rPr>
              <a:t>3. Quality Control</a:t>
            </a:r>
          </a:p>
          <a:p>
            <a:pPr algn="just" fontAlgn="base"/>
            <a:r>
              <a:rPr lang="en-US" b="0" i="0" dirty="0">
                <a:solidFill>
                  <a:srgbClr val="0C120C"/>
                </a:solidFill>
                <a:effectLst/>
                <a:latin typeface="Outfit"/>
              </a:rPr>
              <a:t>Quality control measures are paramount in AR to ensure that products meet or exceed customer expectations consistently. Organizations invest in quality management processes and continuous improvement initiatives.</a:t>
            </a:r>
          </a:p>
          <a:p>
            <a:pPr algn="just" fontAlgn="base"/>
            <a:r>
              <a:rPr lang="en-US" b="1" i="0" u="none" strike="noStrike" dirty="0">
                <a:solidFill>
                  <a:srgbClr val="6D7275"/>
                </a:solidFill>
                <a:effectLst/>
                <a:latin typeface="Outfit"/>
              </a:rPr>
              <a:t>4. Order Accuracy</a:t>
            </a:r>
          </a:p>
          <a:p>
            <a:pPr algn="just" fontAlgn="base"/>
            <a:r>
              <a:rPr lang="en-US" b="0" i="0" dirty="0">
                <a:solidFill>
                  <a:srgbClr val="0C120C"/>
                </a:solidFill>
                <a:effectLst/>
                <a:latin typeface="Outfit"/>
              </a:rPr>
              <a:t>Order accuracy is a priority in AR. Organizations implement order management systems and technologies to reduce errors in order processing, picking, and packing.</a:t>
            </a:r>
          </a:p>
          <a:p>
            <a:pPr algn="just" fontAlgn="base"/>
            <a:r>
              <a:rPr lang="en-US" b="1" i="0" u="none" strike="noStrike" dirty="0">
                <a:solidFill>
                  <a:srgbClr val="6D7275"/>
                </a:solidFill>
                <a:effectLst/>
                <a:latin typeface="Outfit"/>
              </a:rPr>
              <a:t>5. Supplier Reliability</a:t>
            </a:r>
          </a:p>
          <a:p>
            <a:pPr algn="just" fontAlgn="base"/>
            <a:r>
              <a:rPr lang="en-US" b="0" i="0" dirty="0">
                <a:solidFill>
                  <a:srgbClr val="0C120C"/>
                </a:solidFill>
                <a:effectLst/>
                <a:latin typeface="Outfit"/>
              </a:rPr>
              <a:t>AR relies on reliable supplier relationships to ensure the timely delivery of high-quality materials and components. Supplier evaluation and collaboration are essential components of AR.</a:t>
            </a:r>
          </a:p>
        </p:txBody>
      </p:sp>
    </p:spTree>
    <p:extLst>
      <p:ext uri="{BB962C8B-B14F-4D97-AF65-F5344CB8AC3E}">
        <p14:creationId xmlns:p14="http://schemas.microsoft.com/office/powerpoint/2010/main" val="421191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1185D-66FE-C67B-858E-8B2354E05CE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F0A531-9838-B8A9-86D9-70EA7011435A}"/>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19284855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{2D86A88B-5730-48B7-998A-5301D16C2FDC}tf10001114</Template>
  <TotalTime>12</TotalTime>
  <Words>523</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Outfit</vt:lpstr>
      <vt:lpstr>Gallery</vt:lpstr>
      <vt:lpstr>Quick Response (QR) and Accurate Response (AR)</vt:lpstr>
      <vt:lpstr>Quick Response (QR)</vt:lpstr>
      <vt:lpstr>Quick Response (QR)</vt:lpstr>
      <vt:lpstr>Quick Response (QR)</vt:lpstr>
      <vt:lpstr>Accurate Response (AR)</vt:lpstr>
      <vt:lpstr>Accurate Response (AR)</vt:lpstr>
      <vt:lpstr>Accurate Response (AR)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ARMAAN SALIK .</dc:creator>
  <cp:lastModifiedBy>ARMAAN SALIK .</cp:lastModifiedBy>
  <cp:revision>1</cp:revision>
  <dcterms:created xsi:type="dcterms:W3CDTF">2025-01-06T17:00:33Z</dcterms:created>
  <dcterms:modified xsi:type="dcterms:W3CDTF">2025-01-06T17:13:23Z</dcterms:modified>
</cp:coreProperties>
</file>