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Supply Chain Strategy Matrix</a:t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5936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Choosing the Right Strategy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Key Factors:</a:t>
            </a:r>
            <a:endParaRPr lang="en-US" sz="2400" dirty="0"/>
          </a:p>
          <a:p>
            <a:pPr lvl="1"/>
            <a:r>
              <a:rPr lang="en-US" sz="2000" dirty="0"/>
              <a:t>Market demand variability</a:t>
            </a:r>
          </a:p>
          <a:p>
            <a:pPr lvl="1"/>
            <a:r>
              <a:rPr lang="en-US" sz="2000" dirty="0"/>
              <a:t>Product life cycle</a:t>
            </a:r>
          </a:p>
          <a:p>
            <a:pPr lvl="1"/>
            <a:r>
              <a:rPr lang="en-US" sz="2000" dirty="0"/>
              <a:t>Customer </a:t>
            </a:r>
            <a:r>
              <a:rPr lang="en-US" sz="2000" dirty="0" smtClean="0"/>
              <a:t>expectations</a:t>
            </a:r>
            <a:endParaRPr lang="en-US" sz="2000" dirty="0"/>
          </a:p>
          <a:p>
            <a:r>
              <a:rPr lang="en-US" sz="2400" b="1" dirty="0"/>
              <a:t>Strategic Considerations:</a:t>
            </a:r>
            <a:endParaRPr lang="en-US" sz="2400" dirty="0"/>
          </a:p>
          <a:p>
            <a:pPr lvl="1"/>
            <a:r>
              <a:rPr lang="en-US" sz="2000" dirty="0"/>
              <a:t>Trade-offs between cost, speed, and flexibility</a:t>
            </a:r>
          </a:p>
          <a:p>
            <a:pPr lvl="1"/>
            <a:r>
              <a:rPr lang="en-US" sz="2000" dirty="0"/>
              <a:t>Aligning strategy with core competencies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206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Challenges in Strategy Implementation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Common Challenges:</a:t>
            </a:r>
            <a:endParaRPr lang="en-US" sz="2400" dirty="0"/>
          </a:p>
          <a:p>
            <a:pPr lvl="1"/>
            <a:r>
              <a:rPr lang="en-US" sz="2000" dirty="0"/>
              <a:t>Supply chain disruptions (e.g., pandemics, natural disasters)</a:t>
            </a:r>
          </a:p>
          <a:p>
            <a:pPr lvl="1"/>
            <a:r>
              <a:rPr lang="en-US" sz="2000" dirty="0"/>
              <a:t>Managing global logistics</a:t>
            </a:r>
          </a:p>
          <a:p>
            <a:pPr lvl="1"/>
            <a:r>
              <a:rPr lang="en-US" sz="2000" dirty="0"/>
              <a:t>Balancing cost and service levels</a:t>
            </a:r>
          </a:p>
          <a:p>
            <a:r>
              <a:rPr lang="en-US" sz="2400" b="1" dirty="0"/>
              <a:t>Mitigation Strategies:</a:t>
            </a:r>
            <a:endParaRPr lang="en-US" sz="2400" dirty="0"/>
          </a:p>
          <a:p>
            <a:pPr lvl="1"/>
            <a:r>
              <a:rPr lang="en-US" sz="2000" dirty="0"/>
              <a:t>Diversified sourcing</a:t>
            </a:r>
          </a:p>
          <a:p>
            <a:pPr lvl="1"/>
            <a:r>
              <a:rPr lang="en-US" sz="2000" dirty="0"/>
              <a:t>Digitalization and real-time monitoring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98340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Future Trends in Supply Chain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Technological Advancements:</a:t>
            </a:r>
            <a:endParaRPr lang="en-US" sz="2400" dirty="0"/>
          </a:p>
          <a:p>
            <a:pPr lvl="1"/>
            <a:r>
              <a:rPr lang="en-US" sz="2000" dirty="0"/>
              <a:t>AI, </a:t>
            </a:r>
            <a:r>
              <a:rPr lang="en-US" sz="2000" dirty="0" err="1"/>
              <a:t>IoT</a:t>
            </a:r>
            <a:r>
              <a:rPr lang="en-US" sz="2000" dirty="0"/>
              <a:t>, and </a:t>
            </a:r>
            <a:r>
              <a:rPr lang="en-US" sz="2000" dirty="0" err="1"/>
              <a:t>Blockchain</a:t>
            </a:r>
            <a:r>
              <a:rPr lang="en-US" sz="2000" dirty="0"/>
              <a:t> integration</a:t>
            </a:r>
          </a:p>
          <a:p>
            <a:pPr lvl="1"/>
            <a:r>
              <a:rPr lang="en-US" sz="2000" dirty="0"/>
              <a:t>Predictive analytics for demand forecasting</a:t>
            </a:r>
          </a:p>
          <a:p>
            <a:r>
              <a:rPr lang="en-US" sz="2400" b="1" dirty="0"/>
              <a:t>Sustainability:</a:t>
            </a:r>
            <a:endParaRPr lang="en-US" sz="2400" dirty="0"/>
          </a:p>
          <a:p>
            <a:pPr lvl="1"/>
            <a:r>
              <a:rPr lang="en-US" sz="2000" dirty="0"/>
              <a:t>Green supply chains and circular economy models</a:t>
            </a:r>
          </a:p>
          <a:p>
            <a:pPr lvl="1"/>
            <a:r>
              <a:rPr lang="en-US" sz="2000" dirty="0"/>
              <a:t>Reducing carbon footprints</a:t>
            </a:r>
          </a:p>
          <a:p>
            <a:r>
              <a:rPr lang="en-US" sz="2400" b="1" dirty="0"/>
              <a:t>Data-Driven Decision Making:</a:t>
            </a:r>
            <a:endParaRPr lang="en-US" sz="2400" dirty="0"/>
          </a:p>
          <a:p>
            <a:pPr lvl="1"/>
            <a:r>
              <a:rPr lang="en-US" sz="2000" dirty="0"/>
              <a:t>Leveraging big data for optimized operations</a:t>
            </a:r>
          </a:p>
          <a:p>
            <a:pPr lvl="1"/>
            <a:r>
              <a:rPr lang="en-US" sz="2000" dirty="0"/>
              <a:t>Enhancing supply chain visibility and </a:t>
            </a:r>
            <a:r>
              <a:rPr lang="en-US" sz="2000" dirty="0" smtClean="0"/>
              <a:t>transparency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124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Supply Chain Strategies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02937"/>
          </a:xfrm>
        </p:spPr>
        <p:txBody>
          <a:bodyPr>
            <a:noAutofit/>
          </a:bodyPr>
          <a:lstStyle/>
          <a:p>
            <a:r>
              <a:rPr lang="en-US" sz="2400" b="1" dirty="0"/>
              <a:t>Definition:</a:t>
            </a:r>
            <a:r>
              <a:rPr lang="en-US" sz="2400" dirty="0"/>
              <a:t> A supply chain strategy outlines how a company structures its supply chain to align with business goals and market demands.</a:t>
            </a:r>
          </a:p>
          <a:p>
            <a:r>
              <a:rPr lang="en-US" sz="2400" b="1" dirty="0"/>
              <a:t>Importance:</a:t>
            </a:r>
            <a:endParaRPr lang="en-US" sz="2400" dirty="0"/>
          </a:p>
          <a:p>
            <a:pPr lvl="1"/>
            <a:r>
              <a:rPr lang="en-US" sz="2000" dirty="0"/>
              <a:t>Ensures cost efficiency and customer satisfaction.</a:t>
            </a:r>
          </a:p>
          <a:p>
            <a:pPr lvl="1"/>
            <a:r>
              <a:rPr lang="en-US" sz="2000" dirty="0"/>
              <a:t>Supports competitive advantage through optimized operations.</a:t>
            </a:r>
          </a:p>
          <a:p>
            <a:pPr lvl="1"/>
            <a:r>
              <a:rPr lang="en-US" sz="2000" dirty="0"/>
              <a:t>Enhances flexibility and responsiveness to market changes.</a:t>
            </a:r>
          </a:p>
          <a:p>
            <a:r>
              <a:rPr lang="en-US" sz="2400" b="1" dirty="0"/>
              <a:t>Key Considerations:</a:t>
            </a:r>
            <a:endParaRPr lang="en-US" sz="2400" dirty="0"/>
          </a:p>
          <a:p>
            <a:pPr lvl="1"/>
            <a:r>
              <a:rPr lang="en-US" sz="2000" dirty="0"/>
              <a:t>Product characteristics</a:t>
            </a:r>
          </a:p>
          <a:p>
            <a:pPr lvl="1"/>
            <a:r>
              <a:rPr lang="en-US" sz="2000" dirty="0"/>
              <a:t>Market dynamics</a:t>
            </a:r>
          </a:p>
          <a:p>
            <a:pPr lvl="1"/>
            <a:r>
              <a:rPr lang="en-US" sz="2000" dirty="0"/>
              <a:t>Customer </a:t>
            </a:r>
            <a:r>
              <a:rPr lang="en-US" sz="2000" dirty="0" smtClean="0"/>
              <a:t>expectations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926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the Supply Chain Strategy Matrix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Purpose:</a:t>
            </a:r>
            <a:r>
              <a:rPr lang="en-US" sz="2400" dirty="0"/>
              <a:t> Helps businesses align supply chain operations with demand and supply variability.</a:t>
            </a:r>
          </a:p>
          <a:p>
            <a:r>
              <a:rPr lang="en-US" sz="2400" b="1" dirty="0"/>
              <a:t>Key Components:</a:t>
            </a:r>
            <a:endParaRPr lang="en-US" sz="2400" dirty="0"/>
          </a:p>
          <a:p>
            <a:pPr lvl="1"/>
            <a:r>
              <a:rPr lang="en-US" sz="2000" dirty="0"/>
              <a:t>Balances efficiency (cost minimization) and responsiveness (flexibility).</a:t>
            </a:r>
          </a:p>
          <a:p>
            <a:pPr lvl="1"/>
            <a:r>
              <a:rPr lang="en-US" sz="2000" dirty="0"/>
              <a:t>Aids in selecting the right approach based on market needs.</a:t>
            </a:r>
          </a:p>
          <a:p>
            <a:r>
              <a:rPr lang="en-US" sz="2400" b="1" dirty="0"/>
              <a:t>Core Concept:</a:t>
            </a:r>
            <a:r>
              <a:rPr lang="en-US" sz="2400" dirty="0"/>
              <a:t> Different products and markets require different supply chain strategies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084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Four Supply Chain Strategies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78924"/>
            <a:ext cx="5356167" cy="4821381"/>
          </a:xfrm>
        </p:spPr>
        <p:txBody>
          <a:bodyPr>
            <a:normAutofit/>
          </a:bodyPr>
          <a:lstStyle/>
          <a:p>
            <a:r>
              <a:rPr lang="en-US" sz="2400" b="1" dirty="0"/>
              <a:t>Efficient Supply Chain</a:t>
            </a:r>
            <a:endParaRPr lang="en-US" sz="2400" dirty="0"/>
          </a:p>
          <a:p>
            <a:pPr lvl="1"/>
            <a:r>
              <a:rPr lang="en-US" sz="2000" dirty="0"/>
              <a:t>Focus: Cost minimization</a:t>
            </a:r>
          </a:p>
          <a:p>
            <a:pPr lvl="1"/>
            <a:r>
              <a:rPr lang="en-US" sz="2000" dirty="0"/>
              <a:t>Demand: Predictable and stable</a:t>
            </a:r>
          </a:p>
          <a:p>
            <a:r>
              <a:rPr lang="en-US" sz="2400" b="1" dirty="0"/>
              <a:t>Responsive Supply Chain</a:t>
            </a:r>
            <a:endParaRPr lang="en-US" sz="2400" dirty="0"/>
          </a:p>
          <a:p>
            <a:pPr lvl="1"/>
            <a:r>
              <a:rPr lang="en-US" sz="2000" dirty="0"/>
              <a:t>Focus: Flexibility and speed</a:t>
            </a:r>
          </a:p>
          <a:p>
            <a:pPr lvl="1"/>
            <a:r>
              <a:rPr lang="en-US" sz="2000" dirty="0"/>
              <a:t>Demand: Unpredictable and </a:t>
            </a:r>
            <a:r>
              <a:rPr lang="en-US" sz="2000" dirty="0" smtClean="0"/>
              <a:t>dynamic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37359" y="1841892"/>
            <a:ext cx="11029615" cy="4821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Risk-Hedging Supply Chain</a:t>
            </a:r>
            <a:endParaRPr lang="en-US" sz="2400" dirty="0" smtClean="0"/>
          </a:p>
          <a:p>
            <a:pPr lvl="1"/>
            <a:r>
              <a:rPr lang="en-US" sz="2000" dirty="0" smtClean="0"/>
              <a:t>Focus: Managing supply disruptions</a:t>
            </a:r>
          </a:p>
          <a:p>
            <a:pPr lvl="1"/>
            <a:r>
              <a:rPr lang="en-US" sz="2000" dirty="0" smtClean="0"/>
              <a:t>Supply: Uncertain or variable</a:t>
            </a:r>
          </a:p>
          <a:p>
            <a:r>
              <a:rPr lang="en-US" sz="2400" b="1" dirty="0" smtClean="0"/>
              <a:t>Agile Supply Chain</a:t>
            </a:r>
            <a:endParaRPr lang="en-US" sz="2400" dirty="0" smtClean="0"/>
          </a:p>
          <a:p>
            <a:pPr lvl="1"/>
            <a:r>
              <a:rPr lang="en-US" sz="2000" dirty="0" smtClean="0"/>
              <a:t>Focus: Adaptability and responsiveness</a:t>
            </a:r>
          </a:p>
          <a:p>
            <a:pPr lvl="1"/>
            <a:r>
              <a:rPr lang="en-US" sz="2000" dirty="0" smtClean="0"/>
              <a:t>Demand &amp; Supply: Highly volatile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234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Framework of the Strategy </a:t>
            </a:r>
            <a:r>
              <a:rPr lang="en-US" b="1" dirty="0" smtClean="0"/>
              <a:t>Matrix</a:t>
            </a:r>
            <a:endParaRPr lang="en-IN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08713" y="2454629"/>
            <a:ext cx="0" cy="3458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08713" y="5913345"/>
            <a:ext cx="5569527" cy="66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416529" y="2454627"/>
            <a:ext cx="2527879" cy="1327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Efficient: High demand &amp; supply </a:t>
            </a:r>
            <a:r>
              <a:rPr lang="en-US" sz="2000" dirty="0" smtClean="0"/>
              <a:t>predictability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6051244" y="2454627"/>
            <a:ext cx="2648989" cy="1327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/>
              <a:t>Responsive: High demand unpredictability, stable </a:t>
            </a:r>
            <a:r>
              <a:rPr lang="en-US" sz="1900" dirty="0" smtClean="0"/>
              <a:t>supply</a:t>
            </a:r>
            <a:endParaRPr lang="en-US" sz="1900" dirty="0"/>
          </a:p>
        </p:txBody>
      </p:sp>
      <p:sp>
        <p:nvSpPr>
          <p:cNvPr id="13" name="Rectangle 12"/>
          <p:cNvSpPr/>
          <p:nvPr/>
        </p:nvSpPr>
        <p:spPr>
          <a:xfrm>
            <a:off x="3416530" y="3899291"/>
            <a:ext cx="2527879" cy="1655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Risk-Hedging: Stable demand, unpredictable </a:t>
            </a:r>
            <a:r>
              <a:rPr lang="en-US" sz="2000" dirty="0" smtClean="0"/>
              <a:t>supply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6031849" y="3899291"/>
            <a:ext cx="2668385" cy="1655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Agile: Both demand and supply </a:t>
            </a:r>
            <a:r>
              <a:rPr lang="en-US" sz="2000" dirty="0" smtClean="0"/>
              <a:t>unpredictability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134196" y="6010653"/>
            <a:ext cx="392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</a:t>
            </a:r>
            <a:r>
              <a:rPr lang="en-US" sz="2000" dirty="0"/>
              <a:t>Predictability</a:t>
            </a:r>
            <a:r>
              <a:rPr lang="en-US" dirty="0"/>
              <a:t> (Low to High)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59608" y="2272818"/>
            <a:ext cx="461665" cy="35793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Supply Predictability (Low to High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4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Efficient Supply Chain Strategy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Characteristics:</a:t>
            </a:r>
            <a:endParaRPr lang="en-US" sz="2400" dirty="0"/>
          </a:p>
          <a:p>
            <a:pPr lvl="1"/>
            <a:r>
              <a:rPr lang="en-US" sz="2000" dirty="0"/>
              <a:t>Emphasis on cost reduction</a:t>
            </a:r>
          </a:p>
          <a:p>
            <a:pPr lvl="1"/>
            <a:r>
              <a:rPr lang="en-US" sz="2000" dirty="0"/>
              <a:t>Optimized inventory levels</a:t>
            </a:r>
          </a:p>
          <a:p>
            <a:pPr lvl="1"/>
            <a:r>
              <a:rPr lang="en-US" sz="2000" dirty="0"/>
              <a:t>High production efficiency</a:t>
            </a:r>
          </a:p>
          <a:p>
            <a:r>
              <a:rPr lang="en-US" sz="2400" b="1" dirty="0"/>
              <a:t>Industries:</a:t>
            </a:r>
            <a:endParaRPr lang="en-US" sz="2400" dirty="0"/>
          </a:p>
          <a:p>
            <a:pPr lvl="1"/>
            <a:r>
              <a:rPr lang="en-US" sz="2000" dirty="0"/>
              <a:t>Grocery retail</a:t>
            </a:r>
          </a:p>
          <a:p>
            <a:pPr lvl="1"/>
            <a:r>
              <a:rPr lang="en-US" sz="2000" dirty="0"/>
              <a:t>Basic consumer goods</a:t>
            </a:r>
          </a:p>
          <a:p>
            <a:r>
              <a:rPr lang="en-US" sz="2400" b="1" dirty="0"/>
              <a:t>Example:</a:t>
            </a:r>
            <a:r>
              <a:rPr lang="en-US" sz="2400" dirty="0"/>
              <a:t> </a:t>
            </a:r>
            <a:r>
              <a:rPr lang="en-US" sz="2400" dirty="0" err="1" smtClean="0"/>
              <a:t>Dmart’s</a:t>
            </a:r>
            <a:r>
              <a:rPr lang="en-US" sz="2400" dirty="0" smtClean="0"/>
              <a:t> </a:t>
            </a:r>
            <a:r>
              <a:rPr lang="en-US" sz="2400" dirty="0"/>
              <a:t>cost-driven model using economies of </a:t>
            </a:r>
            <a:r>
              <a:rPr lang="en-US" sz="2400" dirty="0" smtClean="0"/>
              <a:t>scale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583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Responsive Supply Chain Strategy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Characteristics:</a:t>
            </a:r>
            <a:endParaRPr lang="en-US" sz="2400" dirty="0"/>
          </a:p>
          <a:p>
            <a:pPr lvl="1"/>
            <a:r>
              <a:rPr lang="en-US" sz="2000" dirty="0"/>
              <a:t>Fast response to market changes</a:t>
            </a:r>
          </a:p>
          <a:p>
            <a:pPr lvl="1"/>
            <a:r>
              <a:rPr lang="en-US" sz="2000" dirty="0"/>
              <a:t>High flexibility in production and distribution</a:t>
            </a:r>
          </a:p>
          <a:p>
            <a:pPr lvl="1"/>
            <a:r>
              <a:rPr lang="en-US" sz="2000" dirty="0"/>
              <a:t>Short lead times</a:t>
            </a:r>
          </a:p>
          <a:p>
            <a:r>
              <a:rPr lang="en-US" sz="2400" b="1" dirty="0"/>
              <a:t>Industries:</a:t>
            </a:r>
            <a:endParaRPr lang="en-US" sz="2400" dirty="0"/>
          </a:p>
          <a:p>
            <a:pPr lvl="1"/>
            <a:r>
              <a:rPr lang="en-US" sz="2000" dirty="0"/>
              <a:t>Fast fashion</a:t>
            </a:r>
          </a:p>
          <a:p>
            <a:pPr lvl="1"/>
            <a:r>
              <a:rPr lang="en-US" sz="2000" dirty="0"/>
              <a:t>Consumer electronics</a:t>
            </a:r>
          </a:p>
          <a:p>
            <a:r>
              <a:rPr lang="en-US" sz="2400" b="1" dirty="0"/>
              <a:t>Example:</a:t>
            </a:r>
            <a:r>
              <a:rPr lang="en-US" sz="2400" dirty="0"/>
              <a:t> </a:t>
            </a:r>
            <a:r>
              <a:rPr lang="en-US" sz="2400" dirty="0" err="1" smtClean="0"/>
              <a:t>Zudio’s</a:t>
            </a:r>
            <a:r>
              <a:rPr lang="en-US" sz="2400" dirty="0" smtClean="0"/>
              <a:t> </a:t>
            </a:r>
            <a:r>
              <a:rPr lang="en-US" sz="2400" dirty="0"/>
              <a:t>ability to bring new designs to market </a:t>
            </a:r>
            <a:r>
              <a:rPr lang="en-US" sz="2400" dirty="0" smtClean="0"/>
              <a:t>quickly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015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Risk-Hedging Supply Chain Strategy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Characteristics:</a:t>
            </a:r>
            <a:endParaRPr lang="en-US" sz="2400" dirty="0"/>
          </a:p>
          <a:p>
            <a:pPr lvl="1"/>
            <a:r>
              <a:rPr lang="en-US" sz="2000" dirty="0"/>
              <a:t>Resource pooling to reduce supply risks</a:t>
            </a:r>
          </a:p>
          <a:p>
            <a:pPr lvl="1"/>
            <a:r>
              <a:rPr lang="en-US" sz="2000" dirty="0"/>
              <a:t>Shared inventory and multiple sourcing strategies</a:t>
            </a:r>
          </a:p>
          <a:p>
            <a:pPr lvl="1"/>
            <a:r>
              <a:rPr lang="en-US" sz="2000" dirty="0"/>
              <a:t>Focus on supply continuity</a:t>
            </a:r>
          </a:p>
          <a:p>
            <a:r>
              <a:rPr lang="en-US" sz="2400" b="1" dirty="0"/>
              <a:t>Industries:</a:t>
            </a:r>
            <a:endParaRPr lang="en-US" sz="2400" dirty="0"/>
          </a:p>
          <a:p>
            <a:pPr lvl="1"/>
            <a:r>
              <a:rPr lang="en-US" sz="2000" dirty="0"/>
              <a:t>Energy</a:t>
            </a:r>
          </a:p>
          <a:p>
            <a:pPr lvl="1"/>
            <a:r>
              <a:rPr lang="en-US" sz="2000" dirty="0"/>
              <a:t>Perishable food</a:t>
            </a:r>
          </a:p>
          <a:p>
            <a:r>
              <a:rPr lang="en-US" sz="2400" b="1" dirty="0"/>
              <a:t>Example:</a:t>
            </a:r>
            <a:r>
              <a:rPr lang="en-US" sz="2400" dirty="0"/>
              <a:t> Energy providers balancing supply </a:t>
            </a:r>
            <a:r>
              <a:rPr lang="en-US" sz="2400" dirty="0" smtClean="0"/>
              <a:t>fluctuations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819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Agile Supply Chain Strategy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Characteristics:</a:t>
            </a:r>
            <a:endParaRPr lang="en-US" sz="2400" dirty="0"/>
          </a:p>
          <a:p>
            <a:pPr lvl="1"/>
            <a:r>
              <a:rPr lang="en-US" sz="2000" dirty="0"/>
              <a:t>High flexibility and adaptability</a:t>
            </a:r>
          </a:p>
          <a:p>
            <a:pPr lvl="1"/>
            <a:r>
              <a:rPr lang="en-US" sz="2000" dirty="0"/>
              <a:t>Rapid response to unpredictable demand and supply</a:t>
            </a:r>
          </a:p>
          <a:p>
            <a:pPr lvl="1"/>
            <a:r>
              <a:rPr lang="en-US" sz="2000" dirty="0"/>
              <a:t>Strong collaboration across the supply chain</a:t>
            </a:r>
          </a:p>
          <a:p>
            <a:r>
              <a:rPr lang="en-US" sz="2400" b="1" dirty="0"/>
              <a:t>Industries:</a:t>
            </a:r>
            <a:endParaRPr lang="en-US" sz="2400" dirty="0"/>
          </a:p>
          <a:p>
            <a:pPr lvl="1"/>
            <a:r>
              <a:rPr lang="en-US" sz="2000" dirty="0"/>
              <a:t>High-end electronics</a:t>
            </a:r>
          </a:p>
          <a:p>
            <a:pPr lvl="1"/>
            <a:r>
              <a:rPr lang="en-US" sz="2000" dirty="0"/>
              <a:t>Aerospace</a:t>
            </a:r>
          </a:p>
          <a:p>
            <a:r>
              <a:rPr lang="en-US" sz="2400" b="1" dirty="0"/>
              <a:t>Example:</a:t>
            </a:r>
            <a:r>
              <a:rPr lang="en-US" sz="2400" dirty="0"/>
              <a:t> Apple’s ability to adjust production based on market </a:t>
            </a:r>
            <a:r>
              <a:rPr lang="en-US" sz="2400" dirty="0" smtClean="0"/>
              <a:t>trends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895999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17</TotalTime>
  <Words>485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Gill Sans MT</vt:lpstr>
      <vt:lpstr>Wingdings 2</vt:lpstr>
      <vt:lpstr>Dividend</vt:lpstr>
      <vt:lpstr>Supply Chain Strategy Matrix </vt:lpstr>
      <vt:lpstr>Introduction to Supply Chain Strategies </vt:lpstr>
      <vt:lpstr>Understanding the Supply Chain Strategy Matrix </vt:lpstr>
      <vt:lpstr>The Four Supply Chain Strategies </vt:lpstr>
      <vt:lpstr>Framework of the Strategy Matrix</vt:lpstr>
      <vt:lpstr>Efficient Supply Chain Strategy </vt:lpstr>
      <vt:lpstr>Responsive Supply Chain Strategy </vt:lpstr>
      <vt:lpstr>Risk-Hedging Supply Chain Strategy </vt:lpstr>
      <vt:lpstr>Agile Supply Chain Strategy </vt:lpstr>
      <vt:lpstr>Choosing the Right Strategy </vt:lpstr>
      <vt:lpstr>Challenges in Strategy Implementation </vt:lpstr>
      <vt:lpstr>Future Trends in Supply Chain Strategies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Chain Strategy Matrix</dc:title>
  <dc:creator>admin</dc:creator>
  <cp:lastModifiedBy>admin</cp:lastModifiedBy>
  <cp:revision>5</cp:revision>
  <dcterms:created xsi:type="dcterms:W3CDTF">2025-02-24T06:46:58Z</dcterms:created>
  <dcterms:modified xsi:type="dcterms:W3CDTF">2025-02-24T07:04:32Z</dcterms:modified>
</cp:coreProperties>
</file>