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12/14/2024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dirty="0"/>
              <a:t>12/14/2024</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12/14/2024</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12/14/2024</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keka.com/hr-toolkit/policie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keka.com/performance-review-checklis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keka.com/glossary/candidate-experience" TargetMode="External"/><Relationship Id="rId2" Type="http://schemas.openxmlformats.org/officeDocument/2006/relationships/hyperlink" Target="https://www.keka.com/employer-branding" TargetMode="External"/><Relationship Id="rId1" Type="http://schemas.openxmlformats.org/officeDocument/2006/relationships/slideLayout" Target="../slideLayouts/slideLayout2.xml"/><Relationship Id="rId6" Type="http://schemas.openxmlformats.org/officeDocument/2006/relationships/hyperlink" Target="https://www.keka.com/create-a-safe-workplace-with-kekas-facial-recognition-attendance" TargetMode="External"/><Relationship Id="rId5" Type="http://schemas.openxmlformats.org/officeDocument/2006/relationships/hyperlink" Target="https://www.keka.com/glossary/employee-retention" TargetMode="External"/><Relationship Id="rId4" Type="http://schemas.openxmlformats.org/officeDocument/2006/relationships/hyperlink" Target="https://www.keka.com/hr-toolkit/job-descriptions"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keka.com/hr-toolkit/policie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keka.com/training-and-development-checklist" TargetMode="External"/><Relationship Id="rId2" Type="http://schemas.openxmlformats.org/officeDocument/2006/relationships/hyperlink" Target="https://www.keka.com/hr-compliance-gui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b="1" dirty="0"/>
              <a:t>HR </a:t>
            </a:r>
            <a:r>
              <a:rPr lang="en-IN" b="1" dirty="0" smtClean="0"/>
              <a:t>Audit</a:t>
            </a:r>
            <a:endParaRPr lang="en-IN" dirty="0"/>
          </a:p>
        </p:txBody>
      </p:sp>
      <p:sp>
        <p:nvSpPr>
          <p:cNvPr id="3" name="Subtitle 2"/>
          <p:cNvSpPr>
            <a:spLocks noGrp="1"/>
          </p:cNvSpPr>
          <p:nvPr>
            <p:ph type="subTitle" idx="1"/>
          </p:nvPr>
        </p:nvSpPr>
        <p:spPr/>
        <p:txBody>
          <a:bodyPr/>
          <a:lstStyle/>
          <a:p>
            <a:r>
              <a:rPr lang="en-US" dirty="0" smtClean="0"/>
              <a:t>ARMAAN SALIK</a:t>
            </a:r>
            <a:br>
              <a:rPr lang="en-US" dirty="0" smtClean="0"/>
            </a:br>
            <a:r>
              <a:rPr lang="en-US" dirty="0" smtClean="0"/>
              <a:t>Assistant Professor</a:t>
            </a:r>
            <a:br>
              <a:rPr lang="en-US" dirty="0" smtClean="0"/>
            </a:br>
            <a:r>
              <a:rPr lang="en-US" dirty="0" smtClean="0"/>
              <a:t>Jamal Institute of Management</a:t>
            </a:r>
            <a:endParaRPr lang="en-IN" dirty="0"/>
          </a:p>
        </p:txBody>
      </p:sp>
    </p:spTree>
    <p:extLst>
      <p:ext uri="{BB962C8B-B14F-4D97-AF65-F5344CB8AC3E}">
        <p14:creationId xmlns:p14="http://schemas.microsoft.com/office/powerpoint/2010/main" val="714998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The HR Audit </a:t>
            </a:r>
            <a:r>
              <a:rPr lang="en-IN" b="1" dirty="0" smtClean="0"/>
              <a:t>Process</a:t>
            </a:r>
            <a:endParaRPr lang="en-IN" dirty="0"/>
          </a:p>
        </p:txBody>
      </p:sp>
      <p:sp>
        <p:nvSpPr>
          <p:cNvPr id="3" name="Content Placeholder 2"/>
          <p:cNvSpPr>
            <a:spLocks noGrp="1"/>
          </p:cNvSpPr>
          <p:nvPr>
            <p:ph idx="1"/>
          </p:nvPr>
        </p:nvSpPr>
        <p:spPr>
          <a:xfrm>
            <a:off x="2231136" y="2638044"/>
            <a:ext cx="7729728" cy="3870821"/>
          </a:xfrm>
        </p:spPr>
        <p:txBody>
          <a:bodyPr>
            <a:normAutofit fontScale="92500" lnSpcReduction="20000"/>
          </a:bodyPr>
          <a:lstStyle/>
          <a:p>
            <a:r>
              <a:rPr lang="en-US" b="1" dirty="0"/>
              <a:t>1. Set the HR audit objectives</a:t>
            </a:r>
          </a:p>
          <a:p>
            <a:r>
              <a:rPr lang="en-US" dirty="0"/>
              <a:t>The main objective of an HR audit process is to identify any gaps in </a:t>
            </a:r>
            <a:r>
              <a:rPr lang="en-US" b="1" dirty="0">
                <a:hlinkClick r:id="rId2"/>
              </a:rPr>
              <a:t>HR practices or policies</a:t>
            </a:r>
            <a:r>
              <a:rPr lang="en-US" dirty="0"/>
              <a:t>. To do this, objectives must be established by the HR department. Since there are multiple purposes for an HR audit, organizations can list clear objectives based on what they want to achieve. The objective could be anything from ensuring compliance to addressing employee relations issues.</a:t>
            </a:r>
          </a:p>
          <a:p>
            <a:r>
              <a:rPr lang="en-US" b="1" dirty="0"/>
              <a:t>2. Align the HR audit objectives with corporate strategy</a:t>
            </a:r>
          </a:p>
          <a:p>
            <a:r>
              <a:rPr lang="en-US" dirty="0"/>
              <a:t>Once the HR audit objectives are established, make sure that the planning and timing are in line with the business strategy. Misalignment between HR and business goals causes structures and systems to fall apart and create gaps in the expectations of organizations and performance of HR departments.</a:t>
            </a:r>
          </a:p>
          <a:p>
            <a:r>
              <a:rPr lang="en-US" b="1" dirty="0"/>
              <a:t>3. Prepare a rough audit plan</a:t>
            </a:r>
          </a:p>
          <a:p>
            <a:r>
              <a:rPr lang="en-US" dirty="0"/>
              <a:t>Before implementing the HR audit process, prepare a rough plan on what the HR department wants to achieve. To prepare a rough HR audit plan, understand the manpower required, costs to be incurred, and the technology necessary.</a:t>
            </a:r>
          </a:p>
          <a:p>
            <a:endParaRPr lang="en-IN" dirty="0"/>
          </a:p>
        </p:txBody>
      </p:sp>
    </p:spTree>
    <p:extLst>
      <p:ext uri="{BB962C8B-B14F-4D97-AF65-F5344CB8AC3E}">
        <p14:creationId xmlns:p14="http://schemas.microsoft.com/office/powerpoint/2010/main" val="284896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The HR Audit Process</a:t>
            </a:r>
            <a:endParaRPr lang="en-IN" dirty="0"/>
          </a:p>
        </p:txBody>
      </p:sp>
      <p:sp>
        <p:nvSpPr>
          <p:cNvPr id="3" name="Content Placeholder 2"/>
          <p:cNvSpPr>
            <a:spLocks noGrp="1"/>
          </p:cNvSpPr>
          <p:nvPr>
            <p:ph idx="1"/>
          </p:nvPr>
        </p:nvSpPr>
        <p:spPr>
          <a:xfrm>
            <a:off x="2231136" y="2269790"/>
            <a:ext cx="7729728" cy="4322203"/>
          </a:xfrm>
        </p:spPr>
        <p:txBody>
          <a:bodyPr>
            <a:noAutofit/>
          </a:bodyPr>
          <a:lstStyle/>
          <a:p>
            <a:r>
              <a:rPr lang="en-US" sz="1400" b="1" dirty="0"/>
              <a:t>4. Collect data through data compilation techniques</a:t>
            </a:r>
          </a:p>
          <a:p>
            <a:r>
              <a:rPr lang="en-US" sz="1400" dirty="0"/>
              <a:t>There are external and internal factors that affect the HR auditing process. Internal factors include company policies, skills, strategies, etc., and external factors include legal environment, competency level, and so on. There are many data compilation techniques like interview methods, task force, questionnaire methods, observation methods, etc.</a:t>
            </a:r>
          </a:p>
          <a:p>
            <a:r>
              <a:rPr lang="en-US" sz="1400" b="1" dirty="0"/>
              <a:t>5. Synthesize the data</a:t>
            </a:r>
          </a:p>
          <a:p>
            <a:r>
              <a:rPr lang="en-US" sz="1400" dirty="0"/>
              <a:t>The data gathered in the above step presents the current situation of the business and HR as a function. This helps HR identify staff patterns and any issues so that they can be prioritized. Specific trends and patterns can be derived from this data by depicting them in the form of trend lines, statistical correlations, and frequency distributions.</a:t>
            </a:r>
          </a:p>
          <a:p>
            <a:r>
              <a:rPr lang="en-US" sz="1400" b="1" dirty="0"/>
              <a:t>6. Develop a detailed audit report</a:t>
            </a:r>
          </a:p>
          <a:p>
            <a:r>
              <a:rPr lang="en-US" sz="1400" dirty="0"/>
              <a:t>This step involves both the improvement of the initial HR audit plan and preparing an audit report. Gather all the HR functioning data consisting of different HR department areas. An HR audit report includes a description of all the HR activities that are effective and ineffective. These reports are brought to the notice of the top management to devise action plans to solve the problems from this </a:t>
            </a:r>
            <a:r>
              <a:rPr lang="en-US" sz="1400" dirty="0" err="1" smtClean="0"/>
              <a:t>audi</a:t>
            </a:r>
            <a:r>
              <a:rPr lang="en-IN" sz="1400" dirty="0" smtClean="0"/>
              <a:t>t.</a:t>
            </a:r>
            <a:endParaRPr lang="en-US" sz="1400" dirty="0"/>
          </a:p>
        </p:txBody>
      </p:sp>
    </p:spTree>
    <p:extLst>
      <p:ext uri="{BB962C8B-B14F-4D97-AF65-F5344CB8AC3E}">
        <p14:creationId xmlns:p14="http://schemas.microsoft.com/office/powerpoint/2010/main" val="3690278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Benefits </a:t>
            </a:r>
            <a:r>
              <a:rPr lang="en-US" b="1" dirty="0"/>
              <a:t>of HR </a:t>
            </a:r>
            <a:r>
              <a:rPr lang="en-US" b="1" dirty="0" smtClean="0"/>
              <a:t>Audit</a:t>
            </a:r>
            <a:endParaRPr lang="en-IN" dirty="0"/>
          </a:p>
        </p:txBody>
      </p:sp>
      <p:sp>
        <p:nvSpPr>
          <p:cNvPr id="3" name="Content Placeholder 2"/>
          <p:cNvSpPr>
            <a:spLocks noGrp="1"/>
          </p:cNvSpPr>
          <p:nvPr>
            <p:ph idx="1"/>
          </p:nvPr>
        </p:nvSpPr>
        <p:spPr>
          <a:xfrm>
            <a:off x="2231136" y="2438538"/>
            <a:ext cx="7729728" cy="4012138"/>
          </a:xfrm>
        </p:spPr>
        <p:txBody>
          <a:bodyPr>
            <a:normAutofit fontScale="92500" lnSpcReduction="10000"/>
          </a:bodyPr>
          <a:lstStyle/>
          <a:p>
            <a:r>
              <a:rPr lang="en-US" b="1" dirty="0"/>
              <a:t>1. Identify reasons for low productivity</a:t>
            </a:r>
          </a:p>
          <a:p>
            <a:r>
              <a:rPr lang="en-US" dirty="0"/>
              <a:t>By examining HR processes, policies, and </a:t>
            </a:r>
            <a:r>
              <a:rPr lang="en-US" b="1" dirty="0">
                <a:hlinkClick r:id="rId2"/>
              </a:rPr>
              <a:t>employee performance</a:t>
            </a:r>
            <a:r>
              <a:rPr lang="en-US" dirty="0"/>
              <a:t>, the audit can identify bottlenecks, gaps in training, or ineffective management practices that may be hindering productivity. This enables organizations to implement targeted improvements, streamlined workflows, and overall organizational efficiency.</a:t>
            </a:r>
          </a:p>
          <a:p>
            <a:r>
              <a:rPr lang="en-US" b="1" dirty="0"/>
              <a:t>2. Gain a competitive advantage</a:t>
            </a:r>
          </a:p>
          <a:p>
            <a:r>
              <a:rPr lang="en-US" dirty="0"/>
              <a:t>HR audit allows organizations to assess their HR practices against benchmarks and best practices. This helps identify areas for improvement, enhancing HR capabilities, attracting top talent, and creating aa positive employer brand.</a:t>
            </a:r>
          </a:p>
          <a:p>
            <a:r>
              <a:rPr lang="en-US" b="1" dirty="0"/>
              <a:t>3. Staying up to date with laws and regulations</a:t>
            </a:r>
          </a:p>
          <a:p>
            <a:r>
              <a:rPr lang="en-US" dirty="0"/>
              <a:t>HR audit helps organizations keep up with changing employment laws and regulations. Non-compliance issues can be identified to take corrective actions. This mitigates legal risks, avoids penalties or lawsuits, and helps maintain a strong reputation for ethical business practices.</a:t>
            </a:r>
          </a:p>
          <a:p>
            <a:endParaRPr lang="en-IN" dirty="0"/>
          </a:p>
        </p:txBody>
      </p:sp>
    </p:spTree>
    <p:extLst>
      <p:ext uri="{BB962C8B-B14F-4D97-AF65-F5344CB8AC3E}">
        <p14:creationId xmlns:p14="http://schemas.microsoft.com/office/powerpoint/2010/main" val="296049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Benefits of HR Audit</a:t>
            </a:r>
            <a:endParaRPr lang="en-IN" dirty="0"/>
          </a:p>
        </p:txBody>
      </p:sp>
      <p:sp>
        <p:nvSpPr>
          <p:cNvPr id="3" name="Content Placeholder 2"/>
          <p:cNvSpPr>
            <a:spLocks noGrp="1"/>
          </p:cNvSpPr>
          <p:nvPr>
            <p:ph idx="1"/>
          </p:nvPr>
        </p:nvSpPr>
        <p:spPr>
          <a:xfrm>
            <a:off x="2231136" y="2410692"/>
            <a:ext cx="7729728" cy="3865418"/>
          </a:xfrm>
        </p:spPr>
        <p:txBody>
          <a:bodyPr>
            <a:normAutofit fontScale="92500" lnSpcReduction="20000"/>
          </a:bodyPr>
          <a:lstStyle/>
          <a:p>
            <a:r>
              <a:rPr lang="en-US" b="1" dirty="0"/>
              <a:t>4. Improve talent acquisition strategies</a:t>
            </a:r>
          </a:p>
          <a:p>
            <a:r>
              <a:rPr lang="en-US" dirty="0"/>
              <a:t>An HR audit also assesses recruitment practices, candidate screening, onboarding procedures, and </a:t>
            </a:r>
            <a:r>
              <a:rPr lang="en-US" b="1" dirty="0">
                <a:hlinkClick r:id="rId2"/>
              </a:rPr>
              <a:t>employer branding efforts</a:t>
            </a:r>
            <a:r>
              <a:rPr lang="en-US" dirty="0"/>
              <a:t>. By identifying areas for improvement, such as targeting new talent pools, enhancing</a:t>
            </a:r>
            <a:r>
              <a:rPr lang="en-US" b="1" dirty="0">
                <a:hlinkClick r:id="rId3"/>
              </a:rPr>
              <a:t> candidate experience</a:t>
            </a:r>
            <a:r>
              <a:rPr lang="en-US" dirty="0"/>
              <a:t>, or optimizing </a:t>
            </a:r>
            <a:r>
              <a:rPr lang="en-US" b="1" dirty="0">
                <a:hlinkClick r:id="rId4"/>
              </a:rPr>
              <a:t>job descriptions</a:t>
            </a:r>
            <a:r>
              <a:rPr lang="en-US" dirty="0"/>
              <a:t>, organizations can attract top talent.</a:t>
            </a:r>
          </a:p>
          <a:p>
            <a:r>
              <a:rPr lang="en-US" b="1" dirty="0"/>
              <a:t>5. Low employee turnover</a:t>
            </a:r>
          </a:p>
          <a:p>
            <a:r>
              <a:rPr lang="en-US" dirty="0"/>
              <a:t>Gaps in compensation and benefits, career development, work-life balance, and employee engagement initiatives are identified. This helps address issues and create a more positive workplace. Employee satisfaction is improved by assessing the reasons for turnover. Ultimately,</a:t>
            </a:r>
            <a:r>
              <a:rPr lang="en-US" b="1" dirty="0">
                <a:hlinkClick r:id="rId5"/>
              </a:rPr>
              <a:t> employee retention</a:t>
            </a:r>
            <a:r>
              <a:rPr lang="en-US" dirty="0"/>
              <a:t> is increased.</a:t>
            </a:r>
          </a:p>
          <a:p>
            <a:r>
              <a:rPr lang="en-US" b="1" dirty="0"/>
              <a:t>6. Improve safety in the workplace</a:t>
            </a:r>
          </a:p>
          <a:p>
            <a:r>
              <a:rPr lang="en-US" dirty="0"/>
              <a:t>Workplace safety practices, policies, and compliance with health and safety regulations are evaluated. Potential hazards, gaps in safety training, inadequate safety protocols, etc., are identified so that organizations can take corrective action to enhance </a:t>
            </a:r>
            <a:r>
              <a:rPr lang="en-US" b="1" dirty="0">
                <a:hlinkClick r:id="rId6"/>
              </a:rPr>
              <a:t>workplace safety</a:t>
            </a:r>
            <a:r>
              <a:rPr lang="en-US" b="1" dirty="0" smtClean="0"/>
              <a:t>.</a:t>
            </a:r>
            <a:endParaRPr lang="en-US" dirty="0"/>
          </a:p>
        </p:txBody>
      </p:sp>
    </p:spTree>
    <p:extLst>
      <p:ext uri="{BB962C8B-B14F-4D97-AF65-F5344CB8AC3E}">
        <p14:creationId xmlns:p14="http://schemas.microsoft.com/office/powerpoint/2010/main" val="35305676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IFFERENT WAYS TO SAY THANK YOU – Pep Talk"/>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991704" y="1895302"/>
            <a:ext cx="5744971" cy="3831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3940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What is an HR Audit</a:t>
            </a:r>
            <a:r>
              <a:rPr lang="en-US" b="1" dirty="0" smtClean="0"/>
              <a:t>?</a:t>
            </a:r>
            <a:endParaRPr lang="en-IN" dirty="0"/>
          </a:p>
        </p:txBody>
      </p:sp>
      <p:sp>
        <p:nvSpPr>
          <p:cNvPr id="3" name="Content Placeholder 2"/>
          <p:cNvSpPr>
            <a:spLocks noGrp="1"/>
          </p:cNvSpPr>
          <p:nvPr>
            <p:ph idx="1"/>
          </p:nvPr>
        </p:nvSpPr>
        <p:spPr/>
        <p:txBody>
          <a:bodyPr/>
          <a:lstStyle/>
          <a:p>
            <a:r>
              <a:rPr lang="en-US" dirty="0"/>
              <a:t>An HR audit is a systematic method of investigating the HR department’s practices, policies, and procedures. </a:t>
            </a:r>
            <a:endParaRPr lang="en-US" dirty="0" smtClean="0"/>
          </a:p>
          <a:p>
            <a:r>
              <a:rPr lang="en-US" dirty="0" smtClean="0"/>
              <a:t>It </a:t>
            </a:r>
            <a:r>
              <a:rPr lang="en-US" dirty="0"/>
              <a:t>helps identify gaps in HR practice areas, and HR can prioritize these gaps by identifying ways to improve. </a:t>
            </a:r>
            <a:endParaRPr lang="en-US" dirty="0" smtClean="0"/>
          </a:p>
          <a:p>
            <a:r>
              <a:rPr lang="en-US" dirty="0" smtClean="0"/>
              <a:t>Like </a:t>
            </a:r>
            <a:r>
              <a:rPr lang="en-US" dirty="0"/>
              <a:t>any other type of business audit, an HR audit also takes place to avoid errors and meet the desired goals.</a:t>
            </a:r>
            <a:endParaRPr lang="en-IN" dirty="0"/>
          </a:p>
        </p:txBody>
      </p:sp>
    </p:spTree>
    <p:extLst>
      <p:ext uri="{BB962C8B-B14F-4D97-AF65-F5344CB8AC3E}">
        <p14:creationId xmlns:p14="http://schemas.microsoft.com/office/powerpoint/2010/main" val="2433066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HR Audit</a:t>
            </a:r>
            <a:endParaRPr lang="en-IN" dirty="0"/>
          </a:p>
        </p:txBody>
      </p:sp>
      <p:sp>
        <p:nvSpPr>
          <p:cNvPr id="3" name="Content Placeholder 2"/>
          <p:cNvSpPr>
            <a:spLocks noGrp="1"/>
          </p:cNvSpPr>
          <p:nvPr>
            <p:ph idx="1"/>
          </p:nvPr>
        </p:nvSpPr>
        <p:spPr/>
        <p:txBody>
          <a:bodyPr/>
          <a:lstStyle/>
          <a:p>
            <a:r>
              <a:rPr lang="en-US" dirty="0"/>
              <a:t>An HR audit can be primarily categorized into two areas: </a:t>
            </a:r>
            <a:endParaRPr lang="en-US" dirty="0" smtClean="0"/>
          </a:p>
          <a:p>
            <a:pPr marL="342900" indent="-342900">
              <a:buFont typeface="+mj-lt"/>
              <a:buAutoNum type="arabicPeriod"/>
            </a:pPr>
            <a:r>
              <a:rPr lang="en-US" dirty="0"/>
              <a:t>R</a:t>
            </a:r>
            <a:r>
              <a:rPr lang="en-US" dirty="0" smtClean="0"/>
              <a:t>isk </a:t>
            </a:r>
            <a:r>
              <a:rPr lang="en-US" dirty="0"/>
              <a:t>mitigation </a:t>
            </a:r>
          </a:p>
          <a:p>
            <a:pPr marL="342900" indent="-342900">
              <a:buFont typeface="+mj-lt"/>
              <a:buAutoNum type="arabicPeriod"/>
            </a:pPr>
            <a:r>
              <a:rPr lang="en-US" dirty="0" smtClean="0"/>
              <a:t>Value </a:t>
            </a:r>
            <a:r>
              <a:rPr lang="en-US" dirty="0"/>
              <a:t>creation. </a:t>
            </a:r>
            <a:endParaRPr lang="en-US" dirty="0" smtClean="0"/>
          </a:p>
          <a:p>
            <a:r>
              <a:rPr lang="en-US" dirty="0" smtClean="0"/>
              <a:t>Risk </a:t>
            </a:r>
            <a:r>
              <a:rPr lang="en-US" dirty="0"/>
              <a:t>mitigation focuses on legal areas and employee-related lawsuits that may get the organization into legal trouble. Value creation, on the other hand, focuses on improving HR policies and processes to maximize the value of the employees.</a:t>
            </a:r>
            <a:endParaRPr lang="en-IN" dirty="0"/>
          </a:p>
        </p:txBody>
      </p:sp>
    </p:spTree>
    <p:extLst>
      <p:ext uri="{BB962C8B-B14F-4D97-AF65-F5344CB8AC3E}">
        <p14:creationId xmlns:p14="http://schemas.microsoft.com/office/powerpoint/2010/main" val="3866851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Purpose of HR </a:t>
            </a:r>
            <a:r>
              <a:rPr lang="en-IN" b="1" dirty="0" smtClean="0"/>
              <a:t>Audit</a:t>
            </a:r>
            <a:endParaRPr lang="en-IN" dirty="0"/>
          </a:p>
        </p:txBody>
      </p:sp>
      <p:sp>
        <p:nvSpPr>
          <p:cNvPr id="3" name="Content Placeholder 2"/>
          <p:cNvSpPr>
            <a:spLocks noGrp="1"/>
          </p:cNvSpPr>
          <p:nvPr>
            <p:ph idx="1"/>
          </p:nvPr>
        </p:nvSpPr>
        <p:spPr/>
        <p:txBody>
          <a:bodyPr/>
          <a:lstStyle/>
          <a:p>
            <a:pPr marL="0" indent="0">
              <a:buNone/>
            </a:pPr>
            <a:r>
              <a:rPr lang="en-US" dirty="0"/>
              <a:t>The main purpose of HR audit is to identify gaps in HR-related areas and improve them.</a:t>
            </a:r>
            <a:endParaRPr lang="en-US" dirty="0" smtClean="0"/>
          </a:p>
          <a:p>
            <a:r>
              <a:rPr lang="en-US" dirty="0" smtClean="0"/>
              <a:t>Ensuring </a:t>
            </a:r>
            <a:r>
              <a:rPr lang="en-US" dirty="0"/>
              <a:t>compliance and updating regulations to avoid any potential penalties</a:t>
            </a:r>
          </a:p>
          <a:p>
            <a:r>
              <a:rPr lang="en-US" dirty="0"/>
              <a:t>Designing a fair, competitive employee compensation and benefits package</a:t>
            </a:r>
          </a:p>
          <a:p>
            <a:r>
              <a:rPr lang="en-US" dirty="0"/>
              <a:t>Staying relevant with the latest employment laws and trends</a:t>
            </a:r>
          </a:p>
          <a:p>
            <a:r>
              <a:rPr lang="en-US" dirty="0"/>
              <a:t>Identify reasons for employee turnover to improve retention</a:t>
            </a:r>
          </a:p>
          <a:p>
            <a:r>
              <a:rPr lang="en-US" dirty="0"/>
              <a:t>Improve processes, procedures, organizational structures, and job descriptions</a:t>
            </a:r>
          </a:p>
          <a:p>
            <a:r>
              <a:rPr lang="en-US" dirty="0"/>
              <a:t>Identify employee grievances and address </a:t>
            </a:r>
            <a:r>
              <a:rPr lang="en-US" dirty="0" smtClean="0"/>
              <a:t>issues</a:t>
            </a:r>
            <a:endParaRPr lang="en-US" dirty="0"/>
          </a:p>
        </p:txBody>
      </p:sp>
    </p:spTree>
    <p:extLst>
      <p:ext uri="{BB962C8B-B14F-4D97-AF65-F5344CB8AC3E}">
        <p14:creationId xmlns:p14="http://schemas.microsoft.com/office/powerpoint/2010/main" val="1794188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a:t>Need for HR Audit</a:t>
            </a:r>
            <a:endParaRPr lang="en-IN"/>
          </a:p>
        </p:txBody>
      </p:sp>
      <p:sp>
        <p:nvSpPr>
          <p:cNvPr id="3" name="Content Placeholder 2"/>
          <p:cNvSpPr>
            <a:spLocks noGrp="1"/>
          </p:cNvSpPr>
          <p:nvPr>
            <p:ph idx="1"/>
          </p:nvPr>
        </p:nvSpPr>
        <p:spPr>
          <a:xfrm>
            <a:off x="2231136" y="2604793"/>
            <a:ext cx="7729728" cy="3101983"/>
          </a:xfrm>
        </p:spPr>
        <p:txBody>
          <a:bodyPr/>
          <a:lstStyle/>
          <a:p>
            <a:r>
              <a:rPr lang="en-US" dirty="0"/>
              <a:t>An HR audit is used to review HR activities to identify issues related to policies, practices, regulations, compliance, employee issues, and other HR focus areas. </a:t>
            </a:r>
            <a:endParaRPr lang="en-US" dirty="0" smtClean="0"/>
          </a:p>
          <a:p>
            <a:r>
              <a:rPr lang="en-US" dirty="0" smtClean="0"/>
              <a:t>The </a:t>
            </a:r>
            <a:r>
              <a:rPr lang="en-US" dirty="0"/>
              <a:t>primary need for an HR audit arises from an organization’s interest in connecting HR strategies to employee working lives and business </a:t>
            </a:r>
            <a:r>
              <a:rPr lang="en-US" dirty="0" smtClean="0"/>
              <a:t>performance.</a:t>
            </a:r>
          </a:p>
          <a:p>
            <a:r>
              <a:rPr lang="en-US" dirty="0" smtClean="0"/>
              <a:t>Additionally</a:t>
            </a:r>
            <a:r>
              <a:rPr lang="en-US" dirty="0"/>
              <a:t>, HR audit is also needed to ensure that the </a:t>
            </a:r>
            <a:r>
              <a:rPr lang="en-US" b="1" dirty="0">
                <a:hlinkClick r:id="rId2"/>
              </a:rPr>
              <a:t>policies</a:t>
            </a:r>
            <a:r>
              <a:rPr lang="en-US" dirty="0"/>
              <a:t>, procedures, documentation, and personal records are regularly maintained and updated.</a:t>
            </a:r>
            <a:endParaRPr lang="en-IN" dirty="0"/>
          </a:p>
        </p:txBody>
      </p:sp>
    </p:spTree>
    <p:extLst>
      <p:ext uri="{BB962C8B-B14F-4D97-AF65-F5344CB8AC3E}">
        <p14:creationId xmlns:p14="http://schemas.microsoft.com/office/powerpoint/2010/main" val="550831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Types of HR </a:t>
            </a:r>
            <a:r>
              <a:rPr lang="en-IN" b="1" dirty="0" smtClean="0"/>
              <a:t>Audit</a:t>
            </a:r>
            <a:endParaRPr lang="en-IN" dirty="0"/>
          </a:p>
        </p:txBody>
      </p:sp>
      <p:sp>
        <p:nvSpPr>
          <p:cNvPr id="3" name="Content Placeholder 2"/>
          <p:cNvSpPr>
            <a:spLocks noGrp="1"/>
          </p:cNvSpPr>
          <p:nvPr>
            <p:ph idx="1"/>
          </p:nvPr>
        </p:nvSpPr>
        <p:spPr/>
        <p:txBody>
          <a:bodyPr/>
          <a:lstStyle/>
          <a:p>
            <a:r>
              <a:rPr lang="en-IN" b="1" dirty="0"/>
              <a:t>1. Time </a:t>
            </a:r>
            <a:r>
              <a:rPr lang="en-IN" b="1" dirty="0" smtClean="0"/>
              <a:t>period</a:t>
            </a:r>
            <a:endParaRPr lang="en-IN" b="1" dirty="0"/>
          </a:p>
          <a:p>
            <a:r>
              <a:rPr lang="en-IN" b="1" dirty="0"/>
              <a:t>2. Conduct</a:t>
            </a:r>
          </a:p>
          <a:p>
            <a:r>
              <a:rPr lang="en-IN" b="1" dirty="0"/>
              <a:t>3. Purpose</a:t>
            </a:r>
          </a:p>
          <a:p>
            <a:endParaRPr lang="en-IN" dirty="0"/>
          </a:p>
        </p:txBody>
      </p:sp>
    </p:spTree>
    <p:extLst>
      <p:ext uri="{BB962C8B-B14F-4D97-AF65-F5344CB8AC3E}">
        <p14:creationId xmlns:p14="http://schemas.microsoft.com/office/powerpoint/2010/main" val="2846697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Time </a:t>
            </a:r>
            <a:r>
              <a:rPr lang="en-IN" b="1" dirty="0" smtClean="0"/>
              <a:t>period</a:t>
            </a:r>
            <a:endParaRPr lang="en-IN" dirty="0"/>
          </a:p>
        </p:txBody>
      </p:sp>
      <p:sp>
        <p:nvSpPr>
          <p:cNvPr id="3" name="Content Placeholder 2"/>
          <p:cNvSpPr>
            <a:spLocks noGrp="1"/>
          </p:cNvSpPr>
          <p:nvPr>
            <p:ph idx="1"/>
          </p:nvPr>
        </p:nvSpPr>
        <p:spPr/>
        <p:txBody>
          <a:bodyPr/>
          <a:lstStyle/>
          <a:p>
            <a:r>
              <a:rPr lang="en-US" dirty="0"/>
              <a:t>Time period refers to the frequency of HR audit. Since they are very time-consuming and require review of numerous documents, practices, policies, etc., organizations follow an irregular schedule for HR audit. Some organizations conduct HR audits once a year or once in three years.</a:t>
            </a:r>
            <a:endParaRPr lang="en-IN" dirty="0"/>
          </a:p>
        </p:txBody>
      </p:sp>
    </p:spTree>
    <p:extLst>
      <p:ext uri="{BB962C8B-B14F-4D97-AF65-F5344CB8AC3E}">
        <p14:creationId xmlns:p14="http://schemas.microsoft.com/office/powerpoint/2010/main" val="3041463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Conduct</a:t>
            </a:r>
            <a:endParaRPr lang="en-IN" dirty="0"/>
          </a:p>
        </p:txBody>
      </p:sp>
      <p:sp>
        <p:nvSpPr>
          <p:cNvPr id="3" name="Content Placeholder 2"/>
          <p:cNvSpPr>
            <a:spLocks noGrp="1"/>
          </p:cNvSpPr>
          <p:nvPr>
            <p:ph idx="1"/>
          </p:nvPr>
        </p:nvSpPr>
        <p:spPr/>
        <p:txBody>
          <a:bodyPr>
            <a:normAutofit fontScale="92500" lnSpcReduction="20000"/>
          </a:bodyPr>
          <a:lstStyle/>
          <a:p>
            <a:r>
              <a:rPr lang="en-US" dirty="0"/>
              <a:t>In this category, HR audits can be further classified based on how organizations conduct the audits:</a:t>
            </a:r>
          </a:p>
          <a:p>
            <a:r>
              <a:rPr lang="en-US" dirty="0"/>
              <a:t>a) Internal audit</a:t>
            </a:r>
          </a:p>
          <a:p>
            <a:r>
              <a:rPr lang="en-US" dirty="0"/>
              <a:t>As the name itself suggests, internal HR audit takes place within the organization and is conducted by the HR department. This department identifies issues in its performance and efficiency and implements solutions.</a:t>
            </a:r>
          </a:p>
          <a:p>
            <a:r>
              <a:rPr lang="en-US" dirty="0"/>
              <a:t>b) External audit</a:t>
            </a:r>
          </a:p>
          <a:p>
            <a:r>
              <a:rPr lang="en-US" dirty="0"/>
              <a:t>When organizations do not prefer to conduct an HR audit internally, they hire external companies or professionals to do the job. There could be several reasons for external audits – lack of resources, time, and unbiased review being a few examples</a:t>
            </a:r>
            <a:r>
              <a:rPr lang="en-US" dirty="0" smtClean="0"/>
              <a:t>.</a:t>
            </a:r>
            <a:endParaRPr lang="en-US" dirty="0"/>
          </a:p>
        </p:txBody>
      </p:sp>
    </p:spTree>
    <p:extLst>
      <p:ext uri="{BB962C8B-B14F-4D97-AF65-F5344CB8AC3E}">
        <p14:creationId xmlns:p14="http://schemas.microsoft.com/office/powerpoint/2010/main" val="3729759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Purpose</a:t>
            </a:r>
            <a:endParaRPr lang="en-IN" dirty="0"/>
          </a:p>
        </p:txBody>
      </p:sp>
      <p:sp>
        <p:nvSpPr>
          <p:cNvPr id="3" name="Content Placeholder 2"/>
          <p:cNvSpPr>
            <a:spLocks noGrp="1"/>
          </p:cNvSpPr>
          <p:nvPr>
            <p:ph idx="1"/>
          </p:nvPr>
        </p:nvSpPr>
        <p:spPr>
          <a:xfrm>
            <a:off x="2231136" y="2452255"/>
            <a:ext cx="7729728" cy="4081549"/>
          </a:xfrm>
        </p:spPr>
        <p:txBody>
          <a:bodyPr>
            <a:normAutofit fontScale="85000" lnSpcReduction="20000"/>
          </a:bodyPr>
          <a:lstStyle/>
          <a:p>
            <a:r>
              <a:rPr lang="en-US" dirty="0"/>
              <a:t>While HR audit covers most HR processes, policies, and practices, organizations conduct the audit for different, specific purposes. These purposes are classified into:</a:t>
            </a:r>
          </a:p>
          <a:p>
            <a:r>
              <a:rPr lang="en-US" dirty="0"/>
              <a:t>a) Compliance audit</a:t>
            </a:r>
          </a:p>
          <a:p>
            <a:r>
              <a:rPr lang="en-US" b="1" dirty="0">
                <a:hlinkClick r:id="rId2"/>
              </a:rPr>
              <a:t>HR compliance audit</a:t>
            </a:r>
            <a:r>
              <a:rPr lang="en-US" dirty="0"/>
              <a:t> determines how well a business is complying with all employment laws and regulations. Compliance audit comes under the ‘risk mitigation’ audit. It helps the organization prevent violations of any laws or being open to liability lawsuits.</a:t>
            </a:r>
          </a:p>
          <a:p>
            <a:r>
              <a:rPr lang="en-US" dirty="0"/>
              <a:t>b) Best practices organization audit</a:t>
            </a:r>
          </a:p>
          <a:p>
            <a:r>
              <a:rPr lang="en-US" dirty="0"/>
              <a:t>Best practices organization audit refers to reviewing the best HR practices of other similar organizations and trying to adopt them.</a:t>
            </a:r>
          </a:p>
          <a:p>
            <a:r>
              <a:rPr lang="en-US" dirty="0"/>
              <a:t>c) Strategic audit</a:t>
            </a:r>
          </a:p>
          <a:p>
            <a:r>
              <a:rPr lang="en-US" dirty="0"/>
              <a:t>A strategic HR audit looks beyond the internal HR operations and tries to align the department’s contribution with an organization’s strategic goals.</a:t>
            </a:r>
          </a:p>
          <a:p>
            <a:r>
              <a:rPr lang="en-US" dirty="0"/>
              <a:t>d) Job specific audit</a:t>
            </a:r>
          </a:p>
          <a:p>
            <a:r>
              <a:rPr lang="en-US" dirty="0"/>
              <a:t>HR audit is focused on a specific role or job performed by the HR department. It could be related to recruitment, </a:t>
            </a:r>
            <a:r>
              <a:rPr lang="en-US" b="1" dirty="0">
                <a:hlinkClick r:id="rId3"/>
              </a:rPr>
              <a:t>training</a:t>
            </a:r>
            <a:r>
              <a:rPr lang="en-US" dirty="0"/>
              <a:t>, performance, etc.</a:t>
            </a:r>
          </a:p>
          <a:p>
            <a:endParaRPr lang="en-IN" dirty="0"/>
          </a:p>
        </p:txBody>
      </p:sp>
    </p:spTree>
    <p:extLst>
      <p:ext uri="{BB962C8B-B14F-4D97-AF65-F5344CB8AC3E}">
        <p14:creationId xmlns:p14="http://schemas.microsoft.com/office/powerpoint/2010/main" val="1242765267"/>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docProps/app.xml><?xml version="1.0" encoding="utf-8"?>
<Properties xmlns="http://schemas.openxmlformats.org/officeDocument/2006/extended-properties" xmlns:vt="http://schemas.openxmlformats.org/officeDocument/2006/docPropsVTypes">
  <Template>TM10001115[[fn=Parcel]]</Template>
  <TotalTime>7</TotalTime>
  <Words>778</Words>
  <Application>Microsoft Office PowerPoint</Application>
  <PresentationFormat>Widescreen</PresentationFormat>
  <Paragraphs>73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Gill Sans MT</vt:lpstr>
      <vt:lpstr>Parcel</vt:lpstr>
      <vt:lpstr>HR Audit</vt:lpstr>
      <vt:lpstr>What is an HR Audit?</vt:lpstr>
      <vt:lpstr>HR Audit</vt:lpstr>
      <vt:lpstr>Purpose of HR Audit</vt:lpstr>
      <vt:lpstr>Need for HR Audit</vt:lpstr>
      <vt:lpstr>Types of HR Audit</vt:lpstr>
      <vt:lpstr>Time period</vt:lpstr>
      <vt:lpstr>Conduct</vt:lpstr>
      <vt:lpstr>Purpose</vt:lpstr>
      <vt:lpstr>The HR Audit Process</vt:lpstr>
      <vt:lpstr>The HR Audit Process</vt:lpstr>
      <vt:lpstr>Benefits of HR Audit</vt:lpstr>
      <vt:lpstr>Benefits of HR Audit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Audit</dc:title>
  <dc:creator>admin</dc:creator>
  <cp:lastModifiedBy>admin</cp:lastModifiedBy>
  <cp:revision>3</cp:revision>
  <dcterms:created xsi:type="dcterms:W3CDTF">2024-12-12T04:26:59Z</dcterms:created>
  <dcterms:modified xsi:type="dcterms:W3CDTF">2024-12-14T03:50:36Z</dcterms:modified>
</cp:coreProperties>
</file>