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Transformation of CRM Activities into e-CRM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>
                <a:solidFill>
                  <a:srgbClr val="0070C0"/>
                </a:solidFill>
              </a:rPr>
              <a:t>Generating e-Loyalty and Open Innovation</a:t>
            </a:r>
            <a:endParaRPr lang="en-IN" sz="4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b="1" dirty="0" err="1">
                <a:solidFill>
                  <a:srgbClr val="00B050"/>
                </a:solidFill>
              </a:rPr>
              <a:t>Armaan</a:t>
            </a:r>
            <a:r>
              <a:rPr lang="en-IN" b="1" dirty="0">
                <a:solidFill>
                  <a:srgbClr val="00B050"/>
                </a:solidFill>
              </a:rPr>
              <a:t> </a:t>
            </a:r>
            <a:r>
              <a:rPr lang="en-IN" b="1" dirty="0" err="1">
                <a:solidFill>
                  <a:srgbClr val="00B050"/>
                </a:solidFill>
              </a:rPr>
              <a:t>Salik.J</a:t>
            </a:r>
            <a:endParaRPr lang="en-IN" b="1" dirty="0">
              <a:solidFill>
                <a:srgbClr val="00B050"/>
              </a:solidFill>
            </a:endParaRPr>
          </a:p>
          <a:p>
            <a:r>
              <a:rPr lang="en-IN" sz="1600" dirty="0"/>
              <a:t>Assistant Professor,</a:t>
            </a:r>
          </a:p>
          <a:p>
            <a:r>
              <a:rPr lang="en-IN" sz="1600" dirty="0"/>
              <a:t>Jamal Institute of Management,</a:t>
            </a:r>
          </a:p>
          <a:p>
            <a:r>
              <a:rPr lang="en-IN" sz="1600" dirty="0"/>
              <a:t>Jamal Mohamed College.</a:t>
            </a:r>
          </a:p>
          <a:p>
            <a:r>
              <a:rPr lang="en-IN" sz="1600" dirty="0" smtClean="0"/>
              <a:t>Trichy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21518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digital era has revolutionized consumer </a:t>
            </a:r>
            <a:r>
              <a:rPr lang="en-US" dirty="0" smtClean="0"/>
              <a:t>behavior!</a:t>
            </a:r>
          </a:p>
          <a:p>
            <a:r>
              <a:rPr lang="en-US" dirty="0" smtClean="0"/>
              <a:t>With </a:t>
            </a:r>
            <a:r>
              <a:rPr lang="en-US" dirty="0"/>
              <a:t>the surge in internet users and smartphone adoption, traditional commerce is being replaced by e-commerce platforms.</a:t>
            </a:r>
          </a:p>
          <a:p>
            <a:r>
              <a:rPr lang="en-US" b="1" dirty="0"/>
              <a:t>Problem Statement</a:t>
            </a:r>
            <a:r>
              <a:rPr lang="en-US" dirty="0"/>
              <a:t>: Traditional CRM strategies struggle to keep pace with digital consumer expectations. Companies need innovative solutions to retain customers and build loyalty in a competitive e-commerce landscape.</a:t>
            </a:r>
          </a:p>
          <a:p>
            <a:r>
              <a:rPr lang="en-US" b="1" dirty="0"/>
              <a:t>Objective</a:t>
            </a:r>
            <a:r>
              <a:rPr lang="en-US" dirty="0"/>
              <a:t>: This </a:t>
            </a:r>
            <a:r>
              <a:rPr lang="en-US" dirty="0" smtClean="0"/>
              <a:t>presentation </a:t>
            </a:r>
            <a:r>
              <a:rPr lang="en-US" dirty="0"/>
              <a:t>explores how transitioning from CRM to e-CRM can generate e-loyalty and foster open innovation.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196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e-CRM </a:t>
            </a:r>
            <a:r>
              <a:rPr lang="en-IN" b="1" dirty="0" smtClean="0"/>
              <a:t>Overview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206240"/>
          </a:xfrm>
        </p:spPr>
        <p:txBody>
          <a:bodyPr>
            <a:normAutofit/>
          </a:bodyPr>
          <a:lstStyle/>
          <a:p>
            <a:r>
              <a:rPr lang="en-US" b="1" dirty="0"/>
              <a:t>Definition</a:t>
            </a:r>
            <a:r>
              <a:rPr lang="en-US" dirty="0"/>
              <a:t>: e-CRM, or Electronic Customer Relationship Management, refers to using digital platforms to manage and enhance customer relationships.</a:t>
            </a:r>
          </a:p>
          <a:p>
            <a:r>
              <a:rPr lang="en-US" b="1" dirty="0"/>
              <a:t>Key Characteristics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Integration of customer data through digital tools.</a:t>
            </a:r>
          </a:p>
          <a:p>
            <a:pPr lvl="1"/>
            <a:r>
              <a:rPr lang="en-US" dirty="0"/>
              <a:t>Creation of personalized experiences using technology.</a:t>
            </a:r>
          </a:p>
          <a:p>
            <a:r>
              <a:rPr lang="en-US" b="1" dirty="0"/>
              <a:t>Benefits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Improved customer satisfaction.</a:t>
            </a:r>
          </a:p>
          <a:p>
            <a:pPr lvl="1"/>
            <a:r>
              <a:rPr lang="en-US" dirty="0"/>
              <a:t>Cost savings through automation.</a:t>
            </a:r>
          </a:p>
          <a:p>
            <a:pPr lvl="1"/>
            <a:r>
              <a:rPr lang="en-US" dirty="0"/>
              <a:t>Strengthened long-term relationships.</a:t>
            </a:r>
          </a:p>
          <a:p>
            <a:r>
              <a:rPr lang="en-US" b="1" dirty="0"/>
              <a:t>Shift from CRM to e-CRM</a:t>
            </a:r>
            <a:r>
              <a:rPr lang="en-US" dirty="0"/>
              <a:t>: A necessary adaptation to cater to tech-savvy, digitally engaged customers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2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Factors Influencing e-CRM </a:t>
            </a:r>
            <a:r>
              <a:rPr lang="en-IN" b="1" dirty="0" smtClean="0"/>
              <a:t>Value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59028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Customization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Personalized content, advertisements, and recommendations.</a:t>
            </a:r>
          </a:p>
          <a:p>
            <a:pPr lvl="1"/>
            <a:r>
              <a:rPr lang="en-US" dirty="0"/>
              <a:t>Tailored website layouts and features for individual preferences.</a:t>
            </a:r>
          </a:p>
          <a:p>
            <a:r>
              <a:rPr lang="en-US" b="1" dirty="0"/>
              <a:t>Interactivity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Real-time responses to customer queries.</a:t>
            </a:r>
          </a:p>
          <a:p>
            <a:pPr lvl="1"/>
            <a:r>
              <a:rPr lang="en-US" dirty="0" err="1"/>
              <a:t>Chatbots</a:t>
            </a:r>
            <a:r>
              <a:rPr lang="en-US" dirty="0"/>
              <a:t> and live customer support.</a:t>
            </a:r>
          </a:p>
          <a:p>
            <a:r>
              <a:rPr lang="en-US" b="1" dirty="0"/>
              <a:t>Care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Proactive identification of customer needs.</a:t>
            </a:r>
          </a:p>
          <a:p>
            <a:pPr lvl="1"/>
            <a:r>
              <a:rPr lang="en-US" dirty="0"/>
              <a:t>Friendly and approachable digital interfaces.</a:t>
            </a:r>
          </a:p>
          <a:p>
            <a:r>
              <a:rPr lang="en-US" b="1" dirty="0"/>
              <a:t>Convenience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User-friendly website and app interfaces.</a:t>
            </a:r>
          </a:p>
          <a:p>
            <a:pPr lvl="1"/>
            <a:r>
              <a:rPr lang="en-US" dirty="0"/>
              <a:t>Streamlined checkout and payment processes.</a:t>
            </a:r>
          </a:p>
          <a:p>
            <a:r>
              <a:rPr lang="en-US" b="1" dirty="0"/>
              <a:t>Rewards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Loyalty programs, discounts, and points systems.</a:t>
            </a:r>
          </a:p>
          <a:p>
            <a:pPr lvl="1"/>
            <a:r>
              <a:rPr lang="en-US" dirty="0"/>
              <a:t>Incentives to encourage repeat purchases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5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Factors Influencing e-CRM Value</a:t>
            </a:r>
            <a:endParaRPr lang="en-IN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24127" y="1845425"/>
            <a:ext cx="9720073" cy="4813069"/>
          </a:xfrm>
        </p:spPr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r>
              <a:rPr lang="en-US" sz="2400" b="1" dirty="0"/>
              <a:t>Site Security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Robust measures to protect personal and payment data.</a:t>
            </a:r>
          </a:p>
          <a:p>
            <a:pPr lvl="1"/>
            <a:r>
              <a:rPr lang="en-US" sz="2400" dirty="0"/>
              <a:t>Building trust through certifications and </a:t>
            </a:r>
            <a:r>
              <a:rPr lang="en-US" sz="2400" dirty="0" smtClean="0"/>
              <a:t>transparency.</a:t>
            </a:r>
            <a:endParaRPr lang="en-US" altLang="en-US" sz="2400" dirty="0" smtClean="0"/>
          </a:p>
          <a:p>
            <a:r>
              <a:rPr lang="en-US" sz="2400" b="1" dirty="0" smtClean="0"/>
              <a:t>Cultivation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Engagement through notifications, newsletters, and promotions.</a:t>
            </a:r>
          </a:p>
          <a:p>
            <a:pPr lvl="1"/>
            <a:r>
              <a:rPr lang="en-US" sz="2400" dirty="0"/>
              <a:t>Cross-selling and upselling strategies.</a:t>
            </a:r>
          </a:p>
          <a:p>
            <a:r>
              <a:rPr lang="en-US" sz="2400" b="1" dirty="0"/>
              <a:t>Community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Forums and discussion platforms for shared experiences.</a:t>
            </a:r>
          </a:p>
          <a:p>
            <a:pPr lvl="1"/>
            <a:r>
              <a:rPr lang="en-US" sz="2400" dirty="0"/>
              <a:t>Encouraging peer reviews and recommendations.</a:t>
            </a:r>
          </a:p>
          <a:p>
            <a:r>
              <a:rPr lang="en-US" sz="2400" b="1" dirty="0"/>
              <a:t>Personalization Values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Tailored user profiles.</a:t>
            </a:r>
          </a:p>
          <a:p>
            <a:pPr lvl="1"/>
            <a:r>
              <a:rPr lang="en-US" sz="2400" dirty="0"/>
              <a:t>AI-driven product suggestions and curated experiences</a:t>
            </a:r>
            <a:r>
              <a:rPr lang="en-US" sz="2400" dirty="0" smtClean="0"/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400" b="1" dirty="0"/>
              <a:t>Choice</a:t>
            </a:r>
            <a:r>
              <a:rPr lang="en-US" altLang="en-US" sz="2400" dirty="0"/>
              <a:t>:</a:t>
            </a:r>
          </a:p>
          <a:p>
            <a:pPr marL="356616" lvl="2" indent="0" eaLnBrk="0" fontAlgn="base" hangingPunct="0">
              <a:buFontTx/>
              <a:buChar char="•"/>
            </a:pPr>
            <a:r>
              <a:rPr lang="en-US" altLang="en-US" sz="2400" dirty="0"/>
              <a:t>Extensive product and service options.</a:t>
            </a:r>
          </a:p>
          <a:p>
            <a:pPr marL="356616" lvl="2" indent="0" eaLnBrk="0" fontAlgn="base" hangingPunct="0">
              <a:buFontTx/>
              <a:buChar char="•"/>
            </a:pPr>
            <a:r>
              <a:rPr lang="en-US" altLang="en-US" sz="2400" dirty="0"/>
              <a:t>Easy search and filtering features.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86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E-Service </a:t>
            </a:r>
            <a:r>
              <a:rPr lang="en-IN" b="1" dirty="0" smtClean="0"/>
              <a:t>Quality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Definition:</a:t>
            </a:r>
            <a:endParaRPr lang="en-US" dirty="0"/>
          </a:p>
          <a:p>
            <a:pPr lvl="1"/>
            <a:r>
              <a:rPr lang="en-US" dirty="0"/>
              <a:t>Excellence in customer service across electronic platforms (Rolland &amp; Freeman, 2017).</a:t>
            </a:r>
          </a:p>
          <a:p>
            <a:r>
              <a:rPr lang="en-US" b="1" dirty="0"/>
              <a:t>Five Dimensions (Kotler &amp; Keller, 2016):</a:t>
            </a:r>
            <a:endParaRPr lang="en-US" dirty="0"/>
          </a:p>
          <a:p>
            <a:pPr lvl="1"/>
            <a:r>
              <a:rPr lang="en-US" dirty="0"/>
              <a:t>Convenience of Use.</a:t>
            </a:r>
          </a:p>
          <a:p>
            <a:pPr lvl="1"/>
            <a:r>
              <a:rPr lang="en-US" dirty="0"/>
              <a:t>Escape from Constraints.</a:t>
            </a:r>
          </a:p>
          <a:p>
            <a:pPr lvl="1"/>
            <a:r>
              <a:rPr lang="en-US" dirty="0"/>
              <a:t>Customization Options.</a:t>
            </a:r>
          </a:p>
          <a:p>
            <a:pPr lvl="1"/>
            <a:r>
              <a:rPr lang="en-US" dirty="0"/>
              <a:t>Responsiveness.</a:t>
            </a:r>
          </a:p>
          <a:p>
            <a:pPr lvl="1"/>
            <a:r>
              <a:rPr lang="en-US" dirty="0"/>
              <a:t>Assurance of Security.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197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e-Loyalty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-Loyalty </a:t>
            </a:r>
            <a:r>
              <a:rPr lang="en-US" dirty="0"/>
              <a:t>is the commitment of customers to repeatedly engage with a specific e-commerce platform.</a:t>
            </a:r>
          </a:p>
          <a:p>
            <a:r>
              <a:rPr lang="en-US" b="1" dirty="0"/>
              <a:t>Significance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Drives repeat purchases.</a:t>
            </a:r>
          </a:p>
          <a:p>
            <a:pPr lvl="1"/>
            <a:r>
              <a:rPr lang="en-US" dirty="0"/>
              <a:t>Enhances brand reputation and trust.</a:t>
            </a:r>
          </a:p>
          <a:p>
            <a:pPr lvl="1"/>
            <a:r>
              <a:rPr lang="en-US" dirty="0"/>
              <a:t>Leads to long-term profitability.</a:t>
            </a:r>
          </a:p>
          <a:p>
            <a:r>
              <a:rPr lang="en-US" b="1" dirty="0"/>
              <a:t>Key Drivers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High-quality e-CRM strategies.</a:t>
            </a:r>
          </a:p>
          <a:p>
            <a:pPr lvl="1"/>
            <a:r>
              <a:rPr lang="en-US" dirty="0"/>
              <a:t>Positive digital interactions.</a:t>
            </a:r>
          </a:p>
          <a:p>
            <a:pPr lvl="1"/>
            <a:r>
              <a:rPr lang="en-US" dirty="0"/>
              <a:t>Strong value propositions and consistent user experiences.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69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Open </a:t>
            </a:r>
            <a:r>
              <a:rPr lang="en-IN" b="1" dirty="0" smtClean="0"/>
              <a:t>Innovation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</a:t>
            </a:r>
            <a:r>
              <a:rPr lang="en-US" dirty="0"/>
              <a:t>innovation involves collaboration with external and internal stakeholders to enhance processes and products.</a:t>
            </a:r>
          </a:p>
          <a:p>
            <a:r>
              <a:rPr lang="en-US" b="1" dirty="0"/>
              <a:t>Importance in e-CRM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Adapting to rapidly changing customer needs.</a:t>
            </a:r>
          </a:p>
          <a:p>
            <a:pPr lvl="1"/>
            <a:r>
              <a:rPr lang="en-US" dirty="0"/>
              <a:t>Integrating feedback for iterative improvement.</a:t>
            </a:r>
          </a:p>
          <a:p>
            <a:r>
              <a:rPr lang="en-US" b="1" dirty="0"/>
              <a:t>Examples in Practice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Partnerships with technology providers for advanced analytics.</a:t>
            </a:r>
          </a:p>
          <a:p>
            <a:pPr lvl="1"/>
            <a:r>
              <a:rPr lang="en-US" dirty="0"/>
              <a:t>Collaboration with customers for feature enhancements.</a:t>
            </a:r>
          </a:p>
          <a:p>
            <a:r>
              <a:rPr lang="en-US" b="1" dirty="0"/>
              <a:t>Outcome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Development of innovative, customer-centric solutions.</a:t>
            </a:r>
          </a:p>
          <a:p>
            <a:pPr lvl="1"/>
            <a:r>
              <a:rPr lang="en-US" dirty="0"/>
              <a:t>Enhanced competitiveness in the e-commerce space.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420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289367"/>
          </a:xfrm>
        </p:spPr>
        <p:txBody>
          <a:bodyPr/>
          <a:lstStyle/>
          <a:p>
            <a:r>
              <a:rPr lang="en-US" b="1" dirty="0"/>
              <a:t>Key Takeaways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Effective e-CRM strategies directly enhance e-loyalty, which is vital for sustained e-commerce success.</a:t>
            </a:r>
          </a:p>
          <a:p>
            <a:pPr lvl="1"/>
            <a:r>
              <a:rPr lang="en-US" dirty="0"/>
              <a:t>Factors like interactivity, convenience, and personalization are critical.</a:t>
            </a:r>
          </a:p>
          <a:p>
            <a:pPr lvl="1"/>
            <a:r>
              <a:rPr lang="en-US" dirty="0"/>
              <a:t>Open innovation is a strategic approach to keeping pace with evolving customer demands.</a:t>
            </a:r>
          </a:p>
          <a:p>
            <a:r>
              <a:rPr lang="en-US" b="1" dirty="0"/>
              <a:t>Recommendations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Invest in advanced technology for e-CRM solutions.</a:t>
            </a:r>
          </a:p>
          <a:p>
            <a:pPr lvl="1"/>
            <a:r>
              <a:rPr lang="en-US" dirty="0"/>
              <a:t>Foster a culture of innovation and collaboration.</a:t>
            </a:r>
          </a:p>
          <a:p>
            <a:pPr lvl="1"/>
            <a:r>
              <a:rPr lang="en-US" dirty="0"/>
              <a:t>Regularly evaluate and update e-commerce platforms to reflect customer needs.</a:t>
            </a:r>
          </a:p>
          <a:p>
            <a:r>
              <a:rPr lang="en-US" b="1" dirty="0"/>
              <a:t>Future Directions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Explore emerging technologies like AI and </a:t>
            </a:r>
            <a:r>
              <a:rPr lang="en-US" dirty="0" err="1"/>
              <a:t>IoT</a:t>
            </a:r>
            <a:r>
              <a:rPr lang="en-US" dirty="0"/>
              <a:t> in e-CRM.</a:t>
            </a:r>
          </a:p>
          <a:p>
            <a:pPr lvl="1"/>
            <a:r>
              <a:rPr lang="en-US" dirty="0"/>
              <a:t>Conduct further research on regional differences in e-CRM effectiveness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57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600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</vt:lpstr>
      <vt:lpstr>Transformation of CRM Activities into e-CRM Generating e-Loyalty and Open Innovation</vt:lpstr>
      <vt:lpstr>Introduction</vt:lpstr>
      <vt:lpstr>e-CRM Overview</vt:lpstr>
      <vt:lpstr>Factors Influencing e-CRM Value</vt:lpstr>
      <vt:lpstr>Factors Influencing e-CRM Value</vt:lpstr>
      <vt:lpstr>E-Service Quality</vt:lpstr>
      <vt:lpstr>e-Loyalty</vt:lpstr>
      <vt:lpstr>Open Innovation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 of CRM Activities into e-CRM Generating e-Loyalty and Open Innovation</dc:title>
  <dc:creator>admin</dc:creator>
  <cp:lastModifiedBy>admin</cp:lastModifiedBy>
  <cp:revision>2</cp:revision>
  <dcterms:created xsi:type="dcterms:W3CDTF">2024-12-24T05:02:17Z</dcterms:created>
  <dcterms:modified xsi:type="dcterms:W3CDTF">2024-12-24T05:17:45Z</dcterms:modified>
</cp:coreProperties>
</file>