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oscm.com/courses/logistics-cours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eckcommerce.com/return-management" TargetMode="External"/><Relationship Id="rId2" Type="http://schemas.openxmlformats.org/officeDocument/2006/relationships/hyperlink" Target="https://blog.deckcommerce.com/orderlifecyc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cap="all" dirty="0"/>
              <a:t>Order</a:t>
            </a:r>
            <a:r>
              <a:rPr lang="en-US" sz="3600" b="1" cap="all" dirty="0"/>
              <a:t> </a:t>
            </a:r>
            <a:r>
              <a:rPr lang="en-US" sz="3600" b="1" cap="all" dirty="0">
                <a:solidFill>
                  <a:srgbClr val="0070C0"/>
                </a:solidFill>
              </a:rPr>
              <a:t>Management</a:t>
            </a:r>
            <a:r>
              <a:rPr lang="en-US" sz="3600" b="1" cap="all" dirty="0"/>
              <a:t> </a:t>
            </a:r>
            <a:r>
              <a:rPr lang="en-US" sz="3600" cap="all" dirty="0" smtClean="0"/>
              <a:t>&amp; </a:t>
            </a:r>
            <a:r>
              <a:rPr lang="en-US" sz="3600" cap="all" dirty="0"/>
              <a:t>Order </a:t>
            </a:r>
            <a:r>
              <a:rPr lang="en-US" sz="3600" b="1" cap="all" dirty="0" smtClean="0">
                <a:solidFill>
                  <a:srgbClr val="002060"/>
                </a:solidFill>
              </a:rPr>
              <a:t>Fulfilment</a:t>
            </a:r>
            <a:endParaRPr lang="en-IN" sz="3600" b="1" dirty="0">
              <a:solidFill>
                <a:srgbClr val="002060"/>
              </a:solidFill>
            </a:endParaRPr>
          </a:p>
        </p:txBody>
      </p:sp>
      <p:sp>
        <p:nvSpPr>
          <p:cNvPr id="3" name="Subtitle 2"/>
          <p:cNvSpPr>
            <a:spLocks noGrp="1"/>
          </p:cNvSpPr>
          <p:nvPr>
            <p:ph type="subTitle" idx="1"/>
          </p:nvPr>
        </p:nvSpPr>
        <p:spPr/>
        <p:txBody>
          <a:bodyPr/>
          <a:lstStyle/>
          <a:p>
            <a:r>
              <a:rPr lang="en-US" dirty="0" err="1" smtClean="0"/>
              <a:t>Armaan</a:t>
            </a:r>
            <a:r>
              <a:rPr lang="en-US" dirty="0" smtClean="0"/>
              <a:t> </a:t>
            </a:r>
            <a:r>
              <a:rPr lang="en-US" dirty="0" err="1" smtClean="0"/>
              <a:t>Salik</a:t>
            </a:r>
            <a:r>
              <a:rPr lang="en-US" dirty="0" smtClean="0"/>
              <a:t> J</a:t>
            </a:r>
            <a:br>
              <a:rPr lang="en-US" dirty="0" smtClean="0"/>
            </a:br>
            <a:r>
              <a:rPr lang="en-US" dirty="0" smtClean="0"/>
              <a:t>Assistant Professor,</a:t>
            </a:r>
            <a:br>
              <a:rPr lang="en-US" dirty="0" smtClean="0"/>
            </a:br>
            <a:r>
              <a:rPr lang="en-US" dirty="0" smtClean="0"/>
              <a:t>Jamal Institute of Management</a:t>
            </a:r>
            <a:endParaRPr lang="en-IN" dirty="0"/>
          </a:p>
        </p:txBody>
      </p:sp>
    </p:spTree>
    <p:extLst>
      <p:ext uri="{BB962C8B-B14F-4D97-AF65-F5344CB8AC3E}">
        <p14:creationId xmlns:p14="http://schemas.microsoft.com/office/powerpoint/2010/main" val="371830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3116585"/>
              </p:ext>
            </p:extLst>
          </p:nvPr>
        </p:nvGraphicFramePr>
        <p:xfrm>
          <a:off x="1413164" y="2426495"/>
          <a:ext cx="9483435" cy="3327400"/>
        </p:xfrm>
        <a:graphic>
          <a:graphicData uri="http://schemas.openxmlformats.org/drawingml/2006/table">
            <a:tbl>
              <a:tblPr/>
              <a:tblGrid>
                <a:gridCol w="3161145">
                  <a:extLst>
                    <a:ext uri="{9D8B030D-6E8A-4147-A177-3AD203B41FA5}">
                      <a16:colId xmlns:a16="http://schemas.microsoft.com/office/drawing/2014/main" val="138137339"/>
                    </a:ext>
                  </a:extLst>
                </a:gridCol>
                <a:gridCol w="3161145">
                  <a:extLst>
                    <a:ext uri="{9D8B030D-6E8A-4147-A177-3AD203B41FA5}">
                      <a16:colId xmlns:a16="http://schemas.microsoft.com/office/drawing/2014/main" val="4153272764"/>
                    </a:ext>
                  </a:extLst>
                </a:gridCol>
                <a:gridCol w="3161145">
                  <a:extLst>
                    <a:ext uri="{9D8B030D-6E8A-4147-A177-3AD203B41FA5}">
                      <a16:colId xmlns:a16="http://schemas.microsoft.com/office/drawing/2014/main" val="911913980"/>
                    </a:ext>
                  </a:extLst>
                </a:gridCol>
              </a:tblGrid>
              <a:tr h="980281">
                <a:tc>
                  <a:txBody>
                    <a:bodyPr/>
                    <a:lstStyle/>
                    <a:p>
                      <a:r>
                        <a:rPr lang="en-IN" sz="1500" b="1">
                          <a:solidFill>
                            <a:srgbClr val="17375E"/>
                          </a:solidFill>
                          <a:effectLst/>
                        </a:rPr>
                        <a:t>Primary Objective</a:t>
                      </a:r>
                      <a:endParaRPr lang="en-IN" sz="1500">
                        <a:effectLst/>
                      </a:endParaRPr>
                    </a:p>
                  </a:txBody>
                  <a:tcPr marL="75406" marR="75406" marT="37703" marB="3770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r>
                        <a:rPr lang="en-US" sz="1500">
                          <a:effectLst/>
                        </a:rPr>
                        <a:t>To streamline the administrative aspects of sales, enhancing customer experience and ensuring efficient order processing.</a:t>
                      </a:r>
                    </a:p>
                  </a:txBody>
                  <a:tcPr marL="75406" marR="75406" marT="37703" marB="3770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r>
                        <a:rPr lang="en-US" sz="1500">
                          <a:effectLst/>
                        </a:rPr>
                        <a:t>To physically get the right products to the end customer in a timely and efficient manner while minimizing errors.</a:t>
                      </a:r>
                    </a:p>
                  </a:txBody>
                  <a:tcPr marL="75406" marR="75406" marT="37703" marB="3770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extLst>
                  <a:ext uri="{0D108BD9-81ED-4DB2-BD59-A6C34878D82A}">
                    <a16:rowId xmlns:a16="http://schemas.microsoft.com/office/drawing/2014/main" val="2709459556"/>
                  </a:ext>
                </a:extLst>
              </a:tr>
              <a:tr h="2337594">
                <a:tc>
                  <a:txBody>
                    <a:bodyPr/>
                    <a:lstStyle/>
                    <a:p>
                      <a:r>
                        <a:rPr lang="en-IN" sz="1500" b="1">
                          <a:solidFill>
                            <a:srgbClr val="17375E"/>
                          </a:solidFill>
                          <a:effectLst/>
                        </a:rPr>
                        <a:t>Tools &amp; Technologies</a:t>
                      </a:r>
                      <a:endParaRPr lang="en-IN" sz="1500">
                        <a:effectLst/>
                      </a:endParaRPr>
                    </a:p>
                  </a:txBody>
                  <a:tcPr marL="75406" marR="75406" marT="37703" marB="3770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500">
                          <a:effectLst/>
                        </a:rPr>
                        <a:t>Order Management Systems (OMS) that integrate with sales channels</a:t>
                      </a:r>
                    </a:p>
                    <a:p>
                      <a:pPr>
                        <a:buFont typeface="Arial" panose="020B0604020202020204" pitchFamily="34" charset="0"/>
                        <a:buChar char="•"/>
                      </a:pPr>
                      <a:r>
                        <a:rPr lang="en-US" sz="1500">
                          <a:effectLst/>
                        </a:rPr>
                        <a:t>CRM for customer data management</a:t>
                      </a:r>
                    </a:p>
                    <a:p>
                      <a:pPr>
                        <a:buFont typeface="Arial" panose="020B0604020202020204" pitchFamily="34" charset="0"/>
                        <a:buChar char="•"/>
                      </a:pPr>
                      <a:r>
                        <a:rPr lang="en-US" sz="1500">
                          <a:effectLst/>
                        </a:rPr>
                        <a:t>ERP for broader business process integration</a:t>
                      </a:r>
                    </a:p>
                    <a:p>
                      <a:pPr>
                        <a:buFont typeface="Arial" panose="020B0604020202020204" pitchFamily="34" charset="0"/>
                        <a:buChar char="•"/>
                      </a:pPr>
                      <a:r>
                        <a:rPr lang="en-US" sz="1500">
                          <a:effectLst/>
                        </a:rPr>
                        <a:t>Payment gateways &amp; fraud detection systems</a:t>
                      </a:r>
                    </a:p>
                  </a:txBody>
                  <a:tcPr marL="75406" marR="75406" marT="37703" marB="3770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IN" sz="1500" dirty="0">
                          <a:effectLst/>
                        </a:rPr>
                        <a:t>Warehouse Management Systems (WMS) to optimize storage and </a:t>
                      </a:r>
                      <a:r>
                        <a:rPr lang="en-IN" sz="1500" dirty="0" err="1">
                          <a:effectLst/>
                        </a:rPr>
                        <a:t>retrieva</a:t>
                      </a:r>
                      <a:endParaRPr lang="en-IN" sz="1500" dirty="0">
                        <a:effectLst/>
                      </a:endParaRPr>
                    </a:p>
                    <a:p>
                      <a:pPr>
                        <a:buFont typeface="Arial" panose="020B0604020202020204" pitchFamily="34" charset="0"/>
                        <a:buChar char="•"/>
                      </a:pPr>
                      <a:r>
                        <a:rPr lang="en-IN" sz="1500" dirty="0">
                          <a:effectLst/>
                        </a:rPr>
                        <a:t>Barcode scanners and RFID tags for inventory tracking</a:t>
                      </a:r>
                    </a:p>
                    <a:p>
                      <a:pPr>
                        <a:buFont typeface="Arial" panose="020B0604020202020204" pitchFamily="34" charset="0"/>
                        <a:buChar char="•"/>
                      </a:pPr>
                      <a:r>
                        <a:rPr lang="en-IN" sz="1500" dirty="0">
                          <a:effectLst/>
                        </a:rPr>
                        <a:t>Robotics and automated systems for large-scale operations</a:t>
                      </a:r>
                    </a:p>
                    <a:p>
                      <a:pPr>
                        <a:buFont typeface="Arial" panose="020B0604020202020204" pitchFamily="34" charset="0"/>
                        <a:buChar char="•"/>
                      </a:pPr>
                      <a:r>
                        <a:rPr lang="en-IN" sz="1500" dirty="0">
                          <a:effectLst/>
                        </a:rPr>
                        <a:t>Transportation Management Systems (TMS) for shipping logistics</a:t>
                      </a:r>
                    </a:p>
                  </a:txBody>
                  <a:tcPr marL="75406" marR="75406" marT="37703" marB="37703"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extLst>
                  <a:ext uri="{0D108BD9-81ED-4DB2-BD59-A6C34878D82A}">
                    <a16:rowId xmlns:a16="http://schemas.microsoft.com/office/drawing/2014/main" val="336817079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5904591"/>
              </p:ext>
            </p:extLst>
          </p:nvPr>
        </p:nvGraphicFramePr>
        <p:xfrm>
          <a:off x="1413164" y="1686663"/>
          <a:ext cx="9601200" cy="640080"/>
        </p:xfrm>
        <a:graphic>
          <a:graphicData uri="http://schemas.openxmlformats.org/drawingml/2006/table">
            <a:tbl>
              <a:tblPr/>
              <a:tblGrid>
                <a:gridCol w="3150523">
                  <a:extLst>
                    <a:ext uri="{9D8B030D-6E8A-4147-A177-3AD203B41FA5}">
                      <a16:colId xmlns:a16="http://schemas.microsoft.com/office/drawing/2014/main" val="829325841"/>
                    </a:ext>
                  </a:extLst>
                </a:gridCol>
                <a:gridCol w="3250277">
                  <a:extLst>
                    <a:ext uri="{9D8B030D-6E8A-4147-A177-3AD203B41FA5}">
                      <a16:colId xmlns:a16="http://schemas.microsoft.com/office/drawing/2014/main" val="3244489660"/>
                    </a:ext>
                  </a:extLst>
                </a:gridCol>
                <a:gridCol w="3200400">
                  <a:extLst>
                    <a:ext uri="{9D8B030D-6E8A-4147-A177-3AD203B41FA5}">
                      <a16:colId xmlns:a16="http://schemas.microsoft.com/office/drawing/2014/main" val="843921755"/>
                    </a:ext>
                  </a:extLst>
                </a:gridCol>
              </a:tblGrid>
              <a:tr h="0">
                <a:tc>
                  <a:txBody>
                    <a:bodyPr/>
                    <a:lstStyle/>
                    <a:p>
                      <a:pPr algn="ctr"/>
                      <a:r>
                        <a:rPr lang="en-IN" b="1" dirty="0">
                          <a:solidFill>
                            <a:srgbClr val="17375E"/>
                          </a:solidFill>
                          <a:effectLst/>
                        </a:rPr>
                        <a:t/>
                      </a:r>
                      <a:br>
                        <a:rPr lang="en-IN" b="1" dirty="0">
                          <a:solidFill>
                            <a:srgbClr val="17375E"/>
                          </a:solidFill>
                          <a:effectLst/>
                        </a:rPr>
                      </a:b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b="1" dirty="0" smtClean="0">
                          <a:solidFill>
                            <a:srgbClr val="17375E"/>
                          </a:solidFill>
                          <a:effectLst/>
                        </a:rPr>
                        <a:t>Order Management</a:t>
                      </a:r>
                      <a:endParaRPr lang="en-IN" dirty="0" smtClean="0">
                        <a:effectLst/>
                      </a:endParaRPr>
                    </a:p>
                    <a:p>
                      <a:pPr algn="ct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b="1" dirty="0" smtClean="0">
                          <a:solidFill>
                            <a:srgbClr val="17375E"/>
                          </a:solidFill>
                          <a:effectLst/>
                        </a:rPr>
                        <a:t>Order </a:t>
                      </a:r>
                      <a:r>
                        <a:rPr lang="en-IN" b="1" dirty="0" err="1" smtClean="0">
                          <a:solidFill>
                            <a:srgbClr val="17375E"/>
                          </a:solidFill>
                          <a:effectLst/>
                        </a:rPr>
                        <a:t>Fulfillment</a:t>
                      </a:r>
                      <a:endParaRPr lang="en-IN" dirty="0" smtClean="0">
                        <a:effectLst/>
                      </a:endParaRPr>
                    </a:p>
                    <a:p>
                      <a:endParaRPr lang="en-IN" dirty="0"/>
                    </a:p>
                  </a:txBody>
                  <a:tcPr>
                    <a:lnL w="9525" cap="flat" cmpd="sng" algn="ctr">
                      <a:solidFill>
                        <a:srgbClr val="D9D9E3"/>
                      </a:solidFill>
                      <a:prstDash val="solid"/>
                      <a:round/>
                      <a:headEnd type="none" w="med" len="med"/>
                      <a:tailEnd type="none" w="med" len="med"/>
                    </a:lnL>
                    <a:lnB w="9525"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816697250"/>
                  </a:ext>
                </a:extLst>
              </a:tr>
            </a:tbl>
          </a:graphicData>
        </a:graphic>
      </p:graphicFrame>
    </p:spTree>
    <p:extLst>
      <p:ext uri="{BB962C8B-B14F-4D97-AF65-F5344CB8AC3E}">
        <p14:creationId xmlns:p14="http://schemas.microsoft.com/office/powerpoint/2010/main" val="119096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12094" y="2557463"/>
          <a:ext cx="9167811" cy="3317875"/>
        </p:xfrm>
        <a:graphic>
          <a:graphicData uri="http://schemas.openxmlformats.org/drawingml/2006/table">
            <a:tbl>
              <a:tblPr/>
              <a:tblGrid>
                <a:gridCol w="3055937">
                  <a:extLst>
                    <a:ext uri="{9D8B030D-6E8A-4147-A177-3AD203B41FA5}">
                      <a16:colId xmlns:a16="http://schemas.microsoft.com/office/drawing/2014/main" val="1161624397"/>
                    </a:ext>
                  </a:extLst>
                </a:gridCol>
                <a:gridCol w="3055937">
                  <a:extLst>
                    <a:ext uri="{9D8B030D-6E8A-4147-A177-3AD203B41FA5}">
                      <a16:colId xmlns:a16="http://schemas.microsoft.com/office/drawing/2014/main" val="314884830"/>
                    </a:ext>
                  </a:extLst>
                </a:gridCol>
                <a:gridCol w="3055937">
                  <a:extLst>
                    <a:ext uri="{9D8B030D-6E8A-4147-A177-3AD203B41FA5}">
                      <a16:colId xmlns:a16="http://schemas.microsoft.com/office/drawing/2014/main" val="4108553021"/>
                    </a:ext>
                  </a:extLst>
                </a:gridCol>
              </a:tblGrid>
              <a:tr h="1920875">
                <a:tc>
                  <a:txBody>
                    <a:bodyPr/>
                    <a:lstStyle/>
                    <a:p>
                      <a:r>
                        <a:rPr lang="en-IN" sz="1700" b="1">
                          <a:solidFill>
                            <a:srgbClr val="17375E"/>
                          </a:solidFill>
                          <a:effectLst/>
                        </a:rPr>
                        <a:t>Challenges</a:t>
                      </a:r>
                      <a:endParaRPr lang="en-IN" sz="1700">
                        <a:effectLst/>
                      </a:endParaRPr>
                    </a:p>
                  </a:txBody>
                  <a:tcPr marL="87312" marR="87312" marT="43656" marB="4365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700">
                          <a:effectLst/>
                        </a:rPr>
                        <a:t>Integrating multiple sales channels</a:t>
                      </a:r>
                    </a:p>
                    <a:p>
                      <a:pPr>
                        <a:buFont typeface="Arial" panose="020B0604020202020204" pitchFamily="34" charset="0"/>
                        <a:buChar char="•"/>
                      </a:pPr>
                      <a:r>
                        <a:rPr lang="en-US" sz="1700">
                          <a:effectLst/>
                        </a:rPr>
                        <a:t>Real-time inventory synchronization</a:t>
                      </a:r>
                    </a:p>
                    <a:p>
                      <a:pPr>
                        <a:buFont typeface="Arial" panose="020B0604020202020204" pitchFamily="34" charset="0"/>
                        <a:buChar char="•"/>
                      </a:pPr>
                      <a:r>
                        <a:rPr lang="en-US" sz="1700">
                          <a:effectLst/>
                        </a:rPr>
                        <a:t>Addressing customer issues promptly</a:t>
                      </a:r>
                    </a:p>
                    <a:p>
                      <a:pPr>
                        <a:buFont typeface="Arial" panose="020B0604020202020204" pitchFamily="34" charset="0"/>
                        <a:buChar char="•"/>
                      </a:pPr>
                      <a:r>
                        <a:rPr lang="en-US" sz="1700">
                          <a:effectLst/>
                        </a:rPr>
                        <a:t>Preventing order fraud</a:t>
                      </a:r>
                    </a:p>
                  </a:txBody>
                  <a:tcPr marL="87312" marR="87312" marT="43656" marB="4365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700">
                          <a:effectLst/>
                        </a:rPr>
                        <a:t>Efficiently storing diverse products</a:t>
                      </a:r>
                    </a:p>
                    <a:p>
                      <a:pPr>
                        <a:buFont typeface="Arial" panose="020B0604020202020204" pitchFamily="34" charset="0"/>
                        <a:buChar char="•"/>
                      </a:pPr>
                      <a:r>
                        <a:rPr lang="en-US" sz="1700">
                          <a:effectLst/>
                        </a:rPr>
                        <a:t>Speedy picking and packing</a:t>
                      </a:r>
                    </a:p>
                    <a:p>
                      <a:pPr>
                        <a:buFont typeface="Arial" panose="020B0604020202020204" pitchFamily="34" charset="0"/>
                        <a:buChar char="•"/>
                      </a:pPr>
                      <a:r>
                        <a:rPr lang="en-US" sz="1700">
                          <a:effectLst/>
                        </a:rPr>
                        <a:t>Managing shipping costs</a:t>
                      </a:r>
                    </a:p>
                    <a:p>
                      <a:pPr>
                        <a:buFont typeface="Arial" panose="020B0604020202020204" pitchFamily="34" charset="0"/>
                        <a:buChar char="•"/>
                      </a:pPr>
                      <a:r>
                        <a:rPr lang="en-US" sz="1700">
                          <a:effectLst/>
                        </a:rPr>
                        <a:t>Handling returns logistics</a:t>
                      </a:r>
                    </a:p>
                  </a:txBody>
                  <a:tcPr marL="87312" marR="87312" marT="43656" marB="4365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extLst>
                  <a:ext uri="{0D108BD9-81ED-4DB2-BD59-A6C34878D82A}">
                    <a16:rowId xmlns:a16="http://schemas.microsoft.com/office/drawing/2014/main" val="1673931574"/>
                  </a:ext>
                </a:extLst>
              </a:tr>
              <a:tr h="1397000">
                <a:tc>
                  <a:txBody>
                    <a:bodyPr/>
                    <a:lstStyle/>
                    <a:p>
                      <a:r>
                        <a:rPr lang="en-IN" sz="1700" b="1">
                          <a:solidFill>
                            <a:srgbClr val="17375E"/>
                          </a:solidFill>
                          <a:effectLst/>
                        </a:rPr>
                        <a:t>Impact on Customer Experience</a:t>
                      </a:r>
                      <a:endParaRPr lang="en-IN" sz="1700">
                        <a:effectLst/>
                      </a:endParaRPr>
                    </a:p>
                  </a:txBody>
                  <a:tcPr marL="87312" marR="87312" marT="43656" marB="4365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r>
                        <a:rPr lang="en-US" sz="1700">
                          <a:effectLst/>
                        </a:rPr>
                        <a:t>Directly affects how customers perceive the brand based on their ordering experience, ease of payment, and communication frequency.</a:t>
                      </a:r>
                    </a:p>
                  </a:txBody>
                  <a:tcPr marL="87312" marR="87312" marT="43656" marB="4365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r>
                        <a:rPr lang="en-US" sz="1700" dirty="0">
                          <a:effectLst/>
                        </a:rPr>
                        <a:t>Impacts the customer's satisfaction based on delivery speed, product condition upon arrival, and accuracy of the order.</a:t>
                      </a:r>
                    </a:p>
                  </a:txBody>
                  <a:tcPr marL="87312" marR="87312" marT="43656" marB="43656"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extLst>
                  <a:ext uri="{0D108BD9-81ED-4DB2-BD59-A6C34878D82A}">
                    <a16:rowId xmlns:a16="http://schemas.microsoft.com/office/drawing/2014/main" val="343728307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31949904"/>
              </p:ext>
            </p:extLst>
          </p:nvPr>
        </p:nvGraphicFramePr>
        <p:xfrm>
          <a:off x="4562302" y="1917383"/>
          <a:ext cx="6117603" cy="640080"/>
        </p:xfrm>
        <a:graphic>
          <a:graphicData uri="http://schemas.openxmlformats.org/drawingml/2006/table">
            <a:tbl>
              <a:tblPr/>
              <a:tblGrid>
                <a:gridCol w="3060469">
                  <a:extLst>
                    <a:ext uri="{9D8B030D-6E8A-4147-A177-3AD203B41FA5}">
                      <a16:colId xmlns:a16="http://schemas.microsoft.com/office/drawing/2014/main" val="3628352167"/>
                    </a:ext>
                  </a:extLst>
                </a:gridCol>
                <a:gridCol w="3057134">
                  <a:extLst>
                    <a:ext uri="{9D8B030D-6E8A-4147-A177-3AD203B41FA5}">
                      <a16:colId xmlns:a16="http://schemas.microsoft.com/office/drawing/2014/main" val="3276483315"/>
                    </a:ext>
                  </a:extLst>
                </a:gridCol>
              </a:tblGrid>
              <a:tr h="0">
                <a:tc>
                  <a:txBody>
                    <a:bodyPr/>
                    <a:lstStyle/>
                    <a:p>
                      <a:pPr algn="ctr"/>
                      <a:r>
                        <a:rPr lang="en-IN" b="1" dirty="0">
                          <a:solidFill>
                            <a:srgbClr val="17375E"/>
                          </a:solidFill>
                          <a:effectLst/>
                        </a:rPr>
                        <a:t/>
                      </a:r>
                      <a:br>
                        <a:rPr lang="en-IN" b="1" dirty="0">
                          <a:solidFill>
                            <a:srgbClr val="17375E"/>
                          </a:solidFill>
                          <a:effectLst/>
                        </a:rPr>
                      </a:br>
                      <a:r>
                        <a:rPr lang="en-IN" b="1" dirty="0">
                          <a:solidFill>
                            <a:srgbClr val="17375E"/>
                          </a:solidFill>
                          <a:effectLst/>
                        </a:rPr>
                        <a:t>Order Management</a:t>
                      </a: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algn="ctr"/>
                      <a:r>
                        <a:rPr lang="en-IN" b="1" dirty="0">
                          <a:solidFill>
                            <a:srgbClr val="17375E"/>
                          </a:solidFill>
                          <a:effectLst/>
                        </a:rPr>
                        <a:t>Order </a:t>
                      </a:r>
                      <a:r>
                        <a:rPr lang="en-IN" b="1" dirty="0" err="1">
                          <a:solidFill>
                            <a:srgbClr val="17375E"/>
                          </a:solidFill>
                          <a:effectLst/>
                        </a:rPr>
                        <a:t>Fulfillment</a:t>
                      </a: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extLst>
                  <a:ext uri="{0D108BD9-81ED-4DB2-BD59-A6C34878D82A}">
                    <a16:rowId xmlns:a16="http://schemas.microsoft.com/office/drawing/2014/main" val="417135922"/>
                  </a:ext>
                </a:extLst>
              </a:tr>
            </a:tbl>
          </a:graphicData>
        </a:graphic>
      </p:graphicFrame>
    </p:spTree>
    <p:extLst>
      <p:ext uri="{BB962C8B-B14F-4D97-AF65-F5344CB8AC3E}">
        <p14:creationId xmlns:p14="http://schemas.microsoft.com/office/powerpoint/2010/main" val="4489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cap="all" dirty="0"/>
              <a:t> Order </a:t>
            </a:r>
            <a:r>
              <a:rPr lang="en-IN" cap="all" dirty="0" smtClean="0"/>
              <a:t>Management</a:t>
            </a:r>
            <a:endParaRPr lang="en-IN" dirty="0"/>
          </a:p>
        </p:txBody>
      </p:sp>
      <p:sp>
        <p:nvSpPr>
          <p:cNvPr id="3" name="Content Placeholder 2"/>
          <p:cNvSpPr>
            <a:spLocks noGrp="1"/>
          </p:cNvSpPr>
          <p:nvPr>
            <p:ph idx="1"/>
          </p:nvPr>
        </p:nvSpPr>
        <p:spPr/>
        <p:txBody>
          <a:bodyPr/>
          <a:lstStyle/>
          <a:p>
            <a:r>
              <a:rPr lang="en-US" dirty="0">
                <a:hlinkClick r:id="rId2"/>
              </a:rPr>
              <a:t>Order management</a:t>
            </a:r>
            <a:r>
              <a:rPr lang="en-US" dirty="0"/>
              <a:t> covers the full range of activities involved in receiving, handling, and monitoring customer orders from creation through delivery. It includes a variety of tasks, including order taking, inventory control, payment processing, and customer support. Order management’s key objectives are to improve customer happiness, expedite the order processing workflow, and keep accurate transaction records.</a:t>
            </a:r>
            <a:endParaRPr lang="en-IN" dirty="0"/>
          </a:p>
        </p:txBody>
      </p:sp>
    </p:spTree>
    <p:extLst>
      <p:ext uri="{BB962C8B-B14F-4D97-AF65-F5344CB8AC3E}">
        <p14:creationId xmlns:p14="http://schemas.microsoft.com/office/powerpoint/2010/main" val="385341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a:t>Key components of Order </a:t>
            </a:r>
            <a:r>
              <a:rPr lang="en-US" cap="all" dirty="0" smtClean="0"/>
              <a:t>Management</a:t>
            </a:r>
            <a:endParaRPr lang="en-IN" dirty="0"/>
          </a:p>
        </p:txBody>
      </p:sp>
      <p:sp>
        <p:nvSpPr>
          <p:cNvPr id="3" name="Content Placeholder 2"/>
          <p:cNvSpPr>
            <a:spLocks noGrp="1"/>
          </p:cNvSpPr>
          <p:nvPr>
            <p:ph idx="1"/>
          </p:nvPr>
        </p:nvSpPr>
        <p:spPr/>
        <p:txBody>
          <a:bodyPr>
            <a:normAutofit lnSpcReduction="10000"/>
          </a:bodyPr>
          <a:lstStyle/>
          <a:p>
            <a:pPr fontAlgn="base"/>
            <a:r>
              <a:rPr lang="en-US" dirty="0"/>
              <a:t>Order Capture: This involves </a:t>
            </a:r>
            <a:r>
              <a:rPr lang="en-US" dirty="0" err="1"/>
              <a:t>fulfiling</a:t>
            </a:r>
            <a:r>
              <a:rPr lang="en-US" dirty="0"/>
              <a:t> customer orders through a variety of channels, including websites, mobile applications, and physical storefronts.</a:t>
            </a:r>
          </a:p>
          <a:p>
            <a:pPr fontAlgn="base"/>
            <a:r>
              <a:rPr lang="en-US" dirty="0"/>
              <a:t>Inventory Management: Ensuring real-time stock visibility and inventory </a:t>
            </a:r>
            <a:r>
              <a:rPr lang="en-US" dirty="0" err="1"/>
              <a:t>optimisation</a:t>
            </a:r>
            <a:r>
              <a:rPr lang="en-US" dirty="0"/>
              <a:t> to avoid </a:t>
            </a:r>
            <a:r>
              <a:rPr lang="en-US" dirty="0" err="1"/>
              <a:t>stockouts</a:t>
            </a:r>
            <a:r>
              <a:rPr lang="en-US" dirty="0"/>
              <a:t> or overstock conditions.</a:t>
            </a:r>
          </a:p>
          <a:p>
            <a:pPr fontAlgn="base"/>
            <a:r>
              <a:rPr lang="en-US" dirty="0"/>
              <a:t>Payment Processing: </a:t>
            </a:r>
            <a:r>
              <a:rPr lang="en-US" dirty="0" err="1"/>
              <a:t>Utilising</a:t>
            </a:r>
            <a:r>
              <a:rPr lang="en-US" dirty="0"/>
              <a:t> effective and secure payment mechanisms to carry out transactions successfully.</a:t>
            </a:r>
          </a:p>
          <a:p>
            <a:pPr fontAlgn="base"/>
            <a:r>
              <a:rPr lang="en-US" dirty="0"/>
              <a:t>Customer Service: Answering customer questions, altering orders, and fixing order-related problems</a:t>
            </a:r>
            <a:r>
              <a:rPr lang="en-US" dirty="0" smtClean="0"/>
              <a:t>.</a:t>
            </a:r>
            <a:endParaRPr lang="en-US" dirty="0"/>
          </a:p>
        </p:txBody>
      </p:sp>
    </p:spTree>
    <p:extLst>
      <p:ext uri="{BB962C8B-B14F-4D97-AF65-F5344CB8AC3E}">
        <p14:creationId xmlns:p14="http://schemas.microsoft.com/office/powerpoint/2010/main" val="33368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463" y="1629294"/>
            <a:ext cx="9601196" cy="814646"/>
          </a:xfrm>
        </p:spPr>
        <p:txBody>
          <a:bodyPr>
            <a:normAutofit/>
          </a:bodyPr>
          <a:lstStyle/>
          <a:p>
            <a:r>
              <a:rPr lang="en-US" dirty="0" smtClean="0"/>
              <a:t>Importance of Order Management</a:t>
            </a:r>
            <a:endParaRPr lang="en-IN" dirty="0"/>
          </a:p>
        </p:txBody>
      </p:sp>
      <p:sp>
        <p:nvSpPr>
          <p:cNvPr id="4" name="Rectangle 1"/>
          <p:cNvSpPr>
            <a:spLocks noGrp="1" noChangeArrowheads="1"/>
          </p:cNvSpPr>
          <p:nvPr>
            <p:ph idx="1"/>
          </p:nvPr>
        </p:nvSpPr>
        <p:spPr bwMode="auto">
          <a:xfrm>
            <a:off x="1133300" y="2225238"/>
            <a:ext cx="98755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Order Management System (OMS) Impact</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Affects almost every aspect of supply chain operations.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Involves multiple partners (distributors, assembly/packaging companies, suppliers).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Risk of losing control over orders without proper systems.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Challenges</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Manual methods are expensive and prone to errors.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Necessitates automation to reduce mistakes, save costs, and boost revenue.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Customer Experience</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Directly influences how customers perceive a brand.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Customers expect seamless omnichannel experiences (e.g., online orders, call centers, emails, returns).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Opportunities for Growth</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Every customer touchpoint is an opportunity for excellent service, retention, and increased revenue.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Omnichannel journeys create potential for up-selling and cross-selling. </a:t>
            </a:r>
          </a:p>
        </p:txBody>
      </p:sp>
    </p:spTree>
    <p:extLst>
      <p:ext uri="{BB962C8B-B14F-4D97-AF65-F5344CB8AC3E}">
        <p14:creationId xmlns:p14="http://schemas.microsoft.com/office/powerpoint/2010/main" val="290252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cap="all" dirty="0"/>
              <a:t>Order Fulfilment</a:t>
            </a:r>
            <a:endParaRPr lang="en-IN" dirty="0"/>
          </a:p>
        </p:txBody>
      </p:sp>
      <p:sp>
        <p:nvSpPr>
          <p:cNvPr id="3" name="Content Placeholder 2"/>
          <p:cNvSpPr>
            <a:spLocks noGrp="1"/>
          </p:cNvSpPr>
          <p:nvPr>
            <p:ph idx="1"/>
          </p:nvPr>
        </p:nvSpPr>
        <p:spPr/>
        <p:txBody>
          <a:bodyPr/>
          <a:lstStyle/>
          <a:p>
            <a:r>
              <a:rPr lang="en-US" dirty="0"/>
              <a:t>The choosing, packaging, and shipping of orders to clients is referred to as order fulfilment, which is a part of order management. The operational part of the order processing cycle is what guarantees correct and timely delivery of the physical goods.</a:t>
            </a:r>
            <a:endParaRPr lang="en-IN" dirty="0"/>
          </a:p>
        </p:txBody>
      </p:sp>
    </p:spTree>
    <p:extLst>
      <p:ext uri="{BB962C8B-B14F-4D97-AF65-F5344CB8AC3E}">
        <p14:creationId xmlns:p14="http://schemas.microsoft.com/office/powerpoint/2010/main" val="335890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a:t>
            </a:r>
            <a:r>
              <a:rPr lang="en-US" dirty="0" smtClean="0"/>
              <a:t>of </a:t>
            </a:r>
            <a:r>
              <a:rPr lang="en-IN" cap="all" dirty="0"/>
              <a:t>Order Fulfilment</a:t>
            </a:r>
            <a:endParaRPr lang="en-IN" dirty="0"/>
          </a:p>
        </p:txBody>
      </p:sp>
      <p:sp>
        <p:nvSpPr>
          <p:cNvPr id="4" name="Rectangle 1"/>
          <p:cNvSpPr>
            <a:spLocks noGrp="1" noChangeArrowheads="1"/>
          </p:cNvSpPr>
          <p:nvPr>
            <p:ph idx="1"/>
          </p:nvPr>
        </p:nvSpPr>
        <p:spPr bwMode="auto">
          <a:xfrm>
            <a:off x="1295401" y="2231241"/>
            <a:ext cx="969887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Customer Expectations</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Two-day or next-day shipping is now standard.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Delayed or inconsistent delivery can harm the business and financial performance.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Impact of Bad Delivery</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43% of customers won’t shop with a merchant for at least a month after a poor delivery experience.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38% will stop shopping with that merchant altogether.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Influence of Delivery Options</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Delivery choices directly affect customer shopping preferences.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Customers seek options that align with their budget and time constraints (fast or delayed delivery).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rPr>
              <a:t>Risk for Businesses</a:t>
            </a:r>
            <a:r>
              <a:rPr kumimoji="0" lang="en-US" altLang="en-US" sz="1800" b="0" i="0" u="none" strike="noStrike" cap="none" normalizeH="0" baseline="0" dirty="0" smtClean="0">
                <a:ln>
                  <a:noFill/>
                </a:ln>
                <a:solidFill>
                  <a:schemeClr val="tx1"/>
                </a:solidFill>
                <a:effectLst/>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Companies without attractive delivery options risk losing customers.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58% of customers choose one business over another due to better delivery alternatives.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rPr>
              <a:t>45% abandon carts due to inadequate delivery options. </a:t>
            </a:r>
          </a:p>
        </p:txBody>
      </p:sp>
    </p:spTree>
    <p:extLst>
      <p:ext uri="{BB962C8B-B14F-4D97-AF65-F5344CB8AC3E}">
        <p14:creationId xmlns:p14="http://schemas.microsoft.com/office/powerpoint/2010/main" val="50605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a:t>Key components of Order </a:t>
            </a:r>
            <a:r>
              <a:rPr lang="en-US" cap="all" dirty="0" smtClean="0"/>
              <a:t>Fulfilment</a:t>
            </a:r>
            <a:endParaRPr lang="en-IN" dirty="0"/>
          </a:p>
        </p:txBody>
      </p:sp>
      <p:sp>
        <p:nvSpPr>
          <p:cNvPr id="3" name="Content Placeholder 2"/>
          <p:cNvSpPr>
            <a:spLocks noGrp="1"/>
          </p:cNvSpPr>
          <p:nvPr>
            <p:ph idx="1"/>
          </p:nvPr>
        </p:nvSpPr>
        <p:spPr/>
        <p:txBody>
          <a:bodyPr>
            <a:normAutofit lnSpcReduction="10000"/>
          </a:bodyPr>
          <a:lstStyle/>
          <a:p>
            <a:pPr fontAlgn="base"/>
            <a:r>
              <a:rPr lang="en-US" dirty="0"/>
              <a:t>Order Picking: Obtaining the goods from the stock shelves in the warehouse to fulfil client orders.</a:t>
            </a:r>
          </a:p>
          <a:p>
            <a:pPr fontAlgn="base"/>
            <a:r>
              <a:rPr lang="en-US" dirty="0"/>
              <a:t>Order Packing: Packing the things for transportation in a safe and secure manner while taking their fragility and size into consideration.</a:t>
            </a:r>
          </a:p>
          <a:p>
            <a:pPr fontAlgn="base"/>
            <a:r>
              <a:rPr lang="en-US" dirty="0"/>
              <a:t>Shipping: Selecting the best shipping options and carriers to ensure prompt arrival to the customer’s location.</a:t>
            </a:r>
          </a:p>
          <a:p>
            <a:pPr fontAlgn="base"/>
            <a:r>
              <a:rPr lang="en-US" dirty="0"/>
              <a:t>Order Tracking: Provide consumers with tracking details so they may keep track of the progress of their order until it gets to its destination.</a:t>
            </a:r>
          </a:p>
          <a:p>
            <a:endParaRPr lang="en-IN" dirty="0"/>
          </a:p>
        </p:txBody>
      </p:sp>
    </p:spTree>
    <p:extLst>
      <p:ext uri="{BB962C8B-B14F-4D97-AF65-F5344CB8AC3E}">
        <p14:creationId xmlns:p14="http://schemas.microsoft.com/office/powerpoint/2010/main" val="174843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order fulfillment proc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720" y="764771"/>
            <a:ext cx="10124902" cy="53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510768"/>
              </p:ext>
            </p:extLst>
          </p:nvPr>
        </p:nvGraphicFramePr>
        <p:xfrm>
          <a:off x="1237210" y="804026"/>
          <a:ext cx="9601200" cy="2103120"/>
        </p:xfrm>
        <a:graphic>
          <a:graphicData uri="http://schemas.openxmlformats.org/drawingml/2006/table">
            <a:tbl>
              <a:tblPr/>
              <a:tblGrid>
                <a:gridCol w="3200400">
                  <a:extLst>
                    <a:ext uri="{9D8B030D-6E8A-4147-A177-3AD203B41FA5}">
                      <a16:colId xmlns:a16="http://schemas.microsoft.com/office/drawing/2014/main" val="2896198271"/>
                    </a:ext>
                  </a:extLst>
                </a:gridCol>
                <a:gridCol w="3200400">
                  <a:extLst>
                    <a:ext uri="{9D8B030D-6E8A-4147-A177-3AD203B41FA5}">
                      <a16:colId xmlns:a16="http://schemas.microsoft.com/office/drawing/2014/main" val="1958662367"/>
                    </a:ext>
                  </a:extLst>
                </a:gridCol>
                <a:gridCol w="3200400">
                  <a:extLst>
                    <a:ext uri="{9D8B030D-6E8A-4147-A177-3AD203B41FA5}">
                      <a16:colId xmlns:a16="http://schemas.microsoft.com/office/drawing/2014/main" val="1571595091"/>
                    </a:ext>
                  </a:extLst>
                </a:gridCol>
              </a:tblGrid>
              <a:tr h="0">
                <a:tc>
                  <a:txBody>
                    <a:bodyPr/>
                    <a:lstStyle/>
                    <a:p>
                      <a:pPr algn="ctr"/>
                      <a:r>
                        <a:rPr lang="en-IN" b="1" dirty="0">
                          <a:solidFill>
                            <a:srgbClr val="17375E"/>
                          </a:solidFill>
                          <a:effectLst/>
                        </a:rPr>
                        <a:t/>
                      </a:r>
                      <a:br>
                        <a:rPr lang="en-IN" b="1" dirty="0">
                          <a:solidFill>
                            <a:srgbClr val="17375E"/>
                          </a:solidFill>
                          <a:effectLst/>
                        </a:rPr>
                      </a:b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b="1" dirty="0" smtClean="0">
                          <a:solidFill>
                            <a:srgbClr val="17375E"/>
                          </a:solidFill>
                          <a:effectLst/>
                        </a:rPr>
                        <a:t>Order Management</a:t>
                      </a:r>
                      <a:endParaRPr lang="en-IN" dirty="0" smtClean="0">
                        <a:effectLst/>
                      </a:endParaRPr>
                    </a:p>
                    <a:p>
                      <a:pPr algn="ct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b="1" dirty="0" smtClean="0">
                          <a:solidFill>
                            <a:srgbClr val="17375E"/>
                          </a:solidFill>
                          <a:effectLst/>
                        </a:rPr>
                        <a:t>Order </a:t>
                      </a:r>
                      <a:r>
                        <a:rPr lang="en-IN" b="1" dirty="0" err="1" smtClean="0">
                          <a:solidFill>
                            <a:srgbClr val="17375E"/>
                          </a:solidFill>
                          <a:effectLst/>
                        </a:rPr>
                        <a:t>Fulfillment</a:t>
                      </a:r>
                      <a:endParaRPr lang="en-IN" dirty="0" smtClean="0">
                        <a:effectLst/>
                      </a:endParaRPr>
                    </a:p>
                    <a:p>
                      <a:endParaRPr lang="en-IN" dirty="0"/>
                    </a:p>
                  </a:txBody>
                  <a:tcPr>
                    <a:lnL w="9525" cap="flat" cmpd="sng" algn="ctr">
                      <a:solidFill>
                        <a:srgbClr val="D9D9E3"/>
                      </a:solidFill>
                      <a:prstDash val="solid"/>
                      <a:round/>
                      <a:headEnd type="none" w="med" len="med"/>
                      <a:tailEnd type="none" w="med" len="med"/>
                    </a:lnL>
                    <a:lnB w="9525"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532296316"/>
                  </a:ext>
                </a:extLst>
              </a:tr>
              <a:tr h="0">
                <a:tc>
                  <a:txBody>
                    <a:bodyPr/>
                    <a:lstStyle/>
                    <a:p>
                      <a:r>
                        <a:rPr lang="en-IN" b="1" dirty="0">
                          <a:solidFill>
                            <a:srgbClr val="17375E"/>
                          </a:solidFill>
                          <a:effectLst/>
                        </a:rPr>
                        <a:t>Definition</a:t>
                      </a: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r>
                        <a:rPr lang="en-US">
                          <a:effectLst/>
                        </a:rPr>
                        <a:t>Overseeing and coordinating the end-to-end </a:t>
                      </a:r>
                      <a:r>
                        <a:rPr lang="en-US" u="sng">
                          <a:solidFill>
                            <a:srgbClr val="F79749"/>
                          </a:solidFill>
                          <a:effectLst/>
                          <a:hlinkClick r:id="rId2"/>
                        </a:rPr>
                        <a:t>lifecycle of an order</a:t>
                      </a:r>
                      <a:r>
                        <a:rPr lang="en-US">
                          <a:effectLst/>
                        </a:rPr>
                        <a:t>, starting from its initiation to its eventual delivery or potential return.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r>
                        <a:rPr lang="en-US" dirty="0">
                          <a:effectLst/>
                        </a:rPr>
                        <a:t>Specifically refers to the logistical processes, from picking items in a warehouse to their delivery to the customer's location.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extLst>
                  <a:ext uri="{0D108BD9-81ED-4DB2-BD59-A6C34878D82A}">
                    <a16:rowId xmlns:a16="http://schemas.microsoft.com/office/drawing/2014/main" val="132922978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19860897"/>
              </p:ext>
            </p:extLst>
          </p:nvPr>
        </p:nvGraphicFramePr>
        <p:xfrm>
          <a:off x="1237210" y="2907146"/>
          <a:ext cx="9601200" cy="2834640"/>
        </p:xfrm>
        <a:graphic>
          <a:graphicData uri="http://schemas.openxmlformats.org/drawingml/2006/table">
            <a:tbl>
              <a:tblPr/>
              <a:tblGrid>
                <a:gridCol w="3200400">
                  <a:extLst>
                    <a:ext uri="{9D8B030D-6E8A-4147-A177-3AD203B41FA5}">
                      <a16:colId xmlns:a16="http://schemas.microsoft.com/office/drawing/2014/main" val="1417508870"/>
                    </a:ext>
                  </a:extLst>
                </a:gridCol>
                <a:gridCol w="3200400">
                  <a:extLst>
                    <a:ext uri="{9D8B030D-6E8A-4147-A177-3AD203B41FA5}">
                      <a16:colId xmlns:a16="http://schemas.microsoft.com/office/drawing/2014/main" val="1703543877"/>
                    </a:ext>
                  </a:extLst>
                </a:gridCol>
                <a:gridCol w="3200400">
                  <a:extLst>
                    <a:ext uri="{9D8B030D-6E8A-4147-A177-3AD203B41FA5}">
                      <a16:colId xmlns:a16="http://schemas.microsoft.com/office/drawing/2014/main" val="806148375"/>
                    </a:ext>
                  </a:extLst>
                </a:gridCol>
              </a:tblGrid>
              <a:tr h="0">
                <a:tc>
                  <a:txBody>
                    <a:bodyPr/>
                    <a:lstStyle/>
                    <a:p>
                      <a:r>
                        <a:rPr lang="en-IN" b="1" dirty="0">
                          <a:solidFill>
                            <a:srgbClr val="17375E"/>
                          </a:solidFill>
                          <a:effectLst/>
                        </a:rPr>
                        <a:t>Core Components</a:t>
                      </a:r>
                      <a:endParaRPr lang="en-IN"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IN">
                          <a:effectLst/>
                        </a:rPr>
                        <a:t>Order capture across multiple channels (online, offline, phone, etc.)</a:t>
                      </a:r>
                    </a:p>
                    <a:p>
                      <a:pPr>
                        <a:buFont typeface="Arial" panose="020B0604020202020204" pitchFamily="34" charset="0"/>
                        <a:buChar char="•"/>
                      </a:pPr>
                      <a:r>
                        <a:rPr lang="en-IN">
                          <a:effectLst/>
                        </a:rPr>
                        <a:t>Payment processing &amp; verification</a:t>
                      </a:r>
                    </a:p>
                    <a:p>
                      <a:pPr>
                        <a:buFont typeface="Arial" panose="020B0604020202020204" pitchFamily="34" charset="0"/>
                        <a:buChar char="•"/>
                      </a:pPr>
                      <a:r>
                        <a:rPr lang="en-IN">
                          <a:effectLst/>
                        </a:rPr>
                        <a:t>Order tracking &amp; updates</a:t>
                      </a:r>
                    </a:p>
                    <a:p>
                      <a:pPr>
                        <a:buFont typeface="Arial" panose="020B0604020202020204" pitchFamily="34" charset="0"/>
                        <a:buChar char="•"/>
                      </a:pPr>
                      <a:r>
                        <a:rPr lang="en-IN">
                          <a:effectLst/>
                        </a:rPr>
                        <a:t>Inventory visibility &amp; synchronization</a:t>
                      </a:r>
                    </a:p>
                    <a:p>
                      <a:pPr>
                        <a:buFont typeface="Arial" panose="020B0604020202020204" pitchFamily="34" charset="0"/>
                        <a:buChar char="•"/>
                      </a:pPr>
                      <a:r>
                        <a:rPr lang="en-IN" u="sng">
                          <a:solidFill>
                            <a:srgbClr val="F79749"/>
                          </a:solidFill>
                          <a:effectLst/>
                          <a:hlinkClick r:id="rId3"/>
                        </a:rPr>
                        <a:t>Handling returns</a:t>
                      </a:r>
                      <a:r>
                        <a:rPr lang="en-IN">
                          <a:effectLst/>
                        </a:rPr>
                        <a:t>, exchanges &amp; customer queries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dirty="0">
                          <a:effectLst/>
                        </a:rPr>
                        <a:t>Product retrieval (picking) from inventory</a:t>
                      </a:r>
                    </a:p>
                    <a:p>
                      <a:pPr>
                        <a:buFont typeface="Arial" panose="020B0604020202020204" pitchFamily="34" charset="0"/>
                        <a:buChar char="•"/>
                      </a:pPr>
                      <a:r>
                        <a:rPr lang="en-US" dirty="0">
                          <a:effectLst/>
                        </a:rPr>
                        <a:t>Product packaging with necessary documentation</a:t>
                      </a:r>
                    </a:p>
                    <a:p>
                      <a:pPr>
                        <a:buFont typeface="Arial" panose="020B0604020202020204" pitchFamily="34" charset="0"/>
                        <a:buChar char="•"/>
                      </a:pPr>
                      <a:r>
                        <a:rPr lang="en-US" dirty="0">
                          <a:effectLst/>
                        </a:rPr>
                        <a:t>Shipping and handling logistics</a:t>
                      </a:r>
                    </a:p>
                    <a:p>
                      <a:pPr>
                        <a:buFont typeface="Arial" panose="020B0604020202020204" pitchFamily="34" charset="0"/>
                        <a:buChar char="•"/>
                      </a:pPr>
                      <a:r>
                        <a:rPr lang="en-US" dirty="0">
                          <a:effectLst/>
                        </a:rPr>
                        <a:t>Warehousing and storage optimization</a:t>
                      </a:r>
                    </a:p>
                    <a:p>
                      <a:pPr>
                        <a:buFont typeface="Arial" panose="020B0604020202020204" pitchFamily="34" charset="0"/>
                        <a:buChar char="•"/>
                      </a:pPr>
                      <a:r>
                        <a:rPr lang="en-US" dirty="0">
                          <a:effectLst/>
                        </a:rPr>
                        <a:t>Managing stock levels and restocking</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FFFFF"/>
                    </a:solidFill>
                  </a:tcPr>
                </a:tc>
                <a:extLst>
                  <a:ext uri="{0D108BD9-81ED-4DB2-BD59-A6C34878D82A}">
                    <a16:rowId xmlns:a16="http://schemas.microsoft.com/office/drawing/2014/main" val="1700601109"/>
                  </a:ext>
                </a:extLst>
              </a:tr>
            </a:tbl>
          </a:graphicData>
        </a:graphic>
      </p:graphicFrame>
    </p:spTree>
    <p:extLst>
      <p:ext uri="{BB962C8B-B14F-4D97-AF65-F5344CB8AC3E}">
        <p14:creationId xmlns:p14="http://schemas.microsoft.com/office/powerpoint/2010/main" val="821774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TotalTime>
  <Words>604</Words>
  <Application>Microsoft Office PowerPoint</Application>
  <PresentationFormat>Widescreen</PresentationFormat>
  <Paragraphs>92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Order Management &amp; Order Fulfilment</vt:lpstr>
      <vt:lpstr> Order Management</vt:lpstr>
      <vt:lpstr>Key components of Order Management</vt:lpstr>
      <vt:lpstr>Importance of Order Management</vt:lpstr>
      <vt:lpstr>Order Fulfilment</vt:lpstr>
      <vt:lpstr>Importance of Order Fulfilment</vt:lpstr>
      <vt:lpstr>Key components of Order Fulfilment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Management &amp; Order Fulfilment</dc:title>
  <dc:creator>admin</dc:creator>
  <cp:lastModifiedBy>admin</cp:lastModifiedBy>
  <cp:revision>3</cp:revision>
  <dcterms:created xsi:type="dcterms:W3CDTF">2025-01-03T09:07:34Z</dcterms:created>
  <dcterms:modified xsi:type="dcterms:W3CDTF">2025-01-04T04:02:29Z</dcterms:modified>
</cp:coreProperties>
</file>