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Economics of CRM &amp; Lifetime Value of a Customer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Armaan </a:t>
            </a:r>
            <a:r>
              <a:rPr lang="en-US" dirty="0" err="1" smtClean="0"/>
              <a:t>Salik</a:t>
            </a:r>
            <a:r>
              <a:rPr lang="en-US" dirty="0" smtClean="0"/>
              <a:t> j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252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Case Study - CLV in Action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581192" y="2543634"/>
            <a:ext cx="9657772" cy="295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Example: Amazon’s Customer-Centric Approach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Uses AI-driven recommendations to enhance purchase frequency.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Offers Prime membership to increase customer lifespan and spending.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Implements superior customer service and hassle-free returns to boost satisfaction.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Result: High customer retention and long-term profitability, reinforcing its leadership in e-commerce.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Learning: Businesses can apply similar strategies to maximize their customer lifetime value.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53156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CLV is a key metric for understanding and improving customer profitability.</a:t>
            </a:r>
          </a:p>
          <a:p>
            <a:r>
              <a:rPr lang="en-US" dirty="0"/>
              <a:t>Businesses should invest in CRM strategies to maximize CLV and drive sustainable growth.</a:t>
            </a:r>
          </a:p>
          <a:p>
            <a:r>
              <a:rPr lang="en-US" dirty="0"/>
              <a:t>Retaining customers through personalized engagement and superior service is more cost-effective than constant new customer acquisition.</a:t>
            </a:r>
          </a:p>
          <a:p>
            <a:r>
              <a:rPr lang="en-US" dirty="0"/>
              <a:t>Implementing AI-driven analytics, loyalty programs, and proactive service can significantly enhance customer lifetime value.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8255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Introduction to CRM Economics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 Relationship Management (CRM) focuses on acquiring, retaining, and maximizing customer relationships.</a:t>
            </a:r>
          </a:p>
          <a:p>
            <a:r>
              <a:rPr lang="en-US" dirty="0"/>
              <a:t>CRM economics involves understanding the financial impact of customer relationships on business profitability.</a:t>
            </a:r>
          </a:p>
          <a:p>
            <a:r>
              <a:rPr lang="en-US" dirty="0"/>
              <a:t>Helps businesses allocate resources effectively to optimize customer interactions.</a:t>
            </a:r>
          </a:p>
          <a:p>
            <a:r>
              <a:rPr lang="en-US" dirty="0"/>
              <a:t>Key concept: Lifetime Value of a Customer (CLV/LTV), which quantifies the revenue potential from each customer over time.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171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Importance of CRM in Business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Enhances customer loyalty and retention, leading to higher lifetime value.</a:t>
            </a:r>
          </a:p>
          <a:p>
            <a:r>
              <a:rPr lang="en-US" dirty="0"/>
              <a:t>Reduces acquisition costs by focusing on long-term relationships rather than continuous new customer acquisition.</a:t>
            </a:r>
          </a:p>
          <a:p>
            <a:r>
              <a:rPr lang="en-US" dirty="0"/>
              <a:t>Increases customer satisfaction and lifetime profitability by offering better services and engagement.</a:t>
            </a:r>
          </a:p>
          <a:p>
            <a:r>
              <a:rPr lang="en-US" dirty="0"/>
              <a:t>Enables data-driven decision-making through analytics and tracking customer behaviors.</a:t>
            </a:r>
          </a:p>
          <a:p>
            <a:r>
              <a:rPr lang="en-US" dirty="0"/>
              <a:t>Strengthens brand reputation and drives organic growth through positive customer experiences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650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Understanding Lifetime Value of a Customer (CLV/LTV)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CLV </a:t>
            </a:r>
            <a:r>
              <a:rPr lang="en-US" dirty="0" smtClean="0"/>
              <a:t>represents the total revenue a business can expect from a customer over their entire relationship.</a:t>
            </a:r>
          </a:p>
          <a:p>
            <a:r>
              <a:rPr lang="en-US" dirty="0" smtClean="0"/>
              <a:t>Helps </a:t>
            </a:r>
            <a:r>
              <a:rPr lang="en-US" dirty="0"/>
              <a:t>businesses determine how much to invest in acquiring and retaining customers profitably.</a:t>
            </a:r>
          </a:p>
          <a:p>
            <a:r>
              <a:rPr lang="en-US" dirty="0"/>
              <a:t>Provides insight into customer segments that contribute the most value, guiding marketing and service strategies.</a:t>
            </a:r>
          </a:p>
          <a:p>
            <a:r>
              <a:rPr lang="en-US" dirty="0"/>
              <a:t>Ensures businesses focus on high-value customers to maximize returns</a:t>
            </a:r>
            <a:r>
              <a:rPr lang="en-US" dirty="0" smtClean="0"/>
              <a:t>.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IN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5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293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Components of Customer Lifetime Value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Average Purchase Value</a:t>
            </a:r>
            <a:r>
              <a:rPr lang="en-US" dirty="0"/>
              <a:t> – The average revenue generated per transaction.</a:t>
            </a:r>
          </a:p>
          <a:p>
            <a:r>
              <a:rPr lang="en-US" b="1" dirty="0"/>
              <a:t>Purchase Frequency</a:t>
            </a:r>
            <a:r>
              <a:rPr lang="en-US" dirty="0"/>
              <a:t> – The number of times a customer makes a purchase in a given period.</a:t>
            </a:r>
          </a:p>
          <a:p>
            <a:r>
              <a:rPr lang="en-US" b="1" dirty="0"/>
              <a:t>Customer Lifespan</a:t>
            </a:r>
            <a:r>
              <a:rPr lang="en-US" dirty="0"/>
              <a:t> – The length of time a customer remains engaged with the business.</a:t>
            </a:r>
          </a:p>
          <a:p>
            <a:r>
              <a:rPr lang="en-US" b="1" dirty="0"/>
              <a:t>Profit Margin per Customer</a:t>
            </a:r>
            <a:r>
              <a:rPr lang="en-US" dirty="0"/>
              <a:t> – The net profit derived from each customer’s purchases after deducting costs.</a:t>
            </a:r>
          </a:p>
          <a:p>
            <a:r>
              <a:rPr lang="en-US" b="1" dirty="0"/>
              <a:t>Discount Rate</a:t>
            </a:r>
            <a:r>
              <a:rPr lang="en-US" dirty="0"/>
              <a:t> – Adjusts future cash flows for time value of money (used in more advanced CLV models).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2001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Formula for Customer Lifetime Value (CLV)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CLV = (Average Purchase Value) × (Purchase Frequency) × (Customer Lifespan) × (Profit Margin)</a:t>
            </a:r>
            <a:endParaRPr lang="en-US" dirty="0"/>
          </a:p>
          <a:p>
            <a:r>
              <a:rPr lang="en-US" dirty="0"/>
              <a:t>Example Calculation:</a:t>
            </a:r>
          </a:p>
          <a:p>
            <a:pPr lvl="1"/>
            <a:r>
              <a:rPr lang="en-US" dirty="0"/>
              <a:t>Average Purchase Value: $50</a:t>
            </a:r>
          </a:p>
          <a:p>
            <a:pPr lvl="1"/>
            <a:r>
              <a:rPr lang="en-US" dirty="0"/>
              <a:t>Purchase Frequency: 4 times per year</a:t>
            </a:r>
          </a:p>
          <a:p>
            <a:pPr lvl="1"/>
            <a:r>
              <a:rPr lang="en-US" dirty="0"/>
              <a:t>Customer Lifespan: 5 years</a:t>
            </a:r>
          </a:p>
          <a:p>
            <a:pPr lvl="1"/>
            <a:r>
              <a:rPr lang="en-US" dirty="0"/>
              <a:t>Profit Margin: 30%</a:t>
            </a:r>
          </a:p>
          <a:p>
            <a:pPr lvl="1"/>
            <a:r>
              <a:rPr lang="en-US" dirty="0"/>
              <a:t>CLV = $50 × 4 × 5 × 0.3 = </a:t>
            </a:r>
            <a:r>
              <a:rPr lang="en-US" b="1" dirty="0"/>
              <a:t>$300</a:t>
            </a:r>
            <a:endParaRPr lang="en-US" dirty="0"/>
          </a:p>
          <a:p>
            <a:r>
              <a:rPr lang="en-US" dirty="0"/>
              <a:t>Businesses use this formula to evaluate different customer segments and optimize retention strategies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583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Economic Impact of High CLV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Higher customer retention reduces marketing costs since acquiring new customers is more expensive than keeping existing ones.</a:t>
            </a:r>
          </a:p>
          <a:p>
            <a:r>
              <a:rPr lang="en-US" dirty="0"/>
              <a:t>Increases revenue through repeat purchases and customer advocacy.</a:t>
            </a:r>
          </a:p>
          <a:p>
            <a:r>
              <a:rPr lang="en-US" dirty="0"/>
              <a:t>Enhances brand reputation and encourages word-of-mouth referrals, leading to organic business </a:t>
            </a:r>
            <a:r>
              <a:rPr lang="en-US" dirty="0" smtClean="0"/>
              <a:t>growth</a:t>
            </a:r>
            <a:endParaRPr lang="en-US" dirty="0"/>
          </a:p>
          <a:p>
            <a:r>
              <a:rPr lang="en-US" dirty="0"/>
              <a:t>Improves overall business profitability by optimizing customer relationship strategies.</a:t>
            </a:r>
          </a:p>
          <a:p>
            <a:r>
              <a:rPr lang="en-US" dirty="0"/>
              <a:t>Enables businesses to predict future revenue and allocate budgets effectively.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323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Strategies to Improve CLV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Personalized Marketing</a:t>
            </a:r>
            <a:r>
              <a:rPr lang="en-US" dirty="0"/>
              <a:t> – Leverage customer data to tailor promotions and recommendations.</a:t>
            </a:r>
          </a:p>
          <a:p>
            <a:r>
              <a:rPr lang="en-US" b="1" dirty="0"/>
              <a:t>Customer Engagement</a:t>
            </a:r>
            <a:r>
              <a:rPr lang="en-US" dirty="0"/>
              <a:t> – Build strong relationships through loyalty programs, social media interactions, and regular communication.</a:t>
            </a:r>
          </a:p>
          <a:p>
            <a:r>
              <a:rPr lang="en-US" b="1" dirty="0"/>
              <a:t>Quality Customer Service</a:t>
            </a:r>
            <a:r>
              <a:rPr lang="en-US" dirty="0"/>
              <a:t> – Quick response times and effective problem resolution improve satisfaction and retention.</a:t>
            </a:r>
          </a:p>
          <a:p>
            <a:r>
              <a:rPr lang="en-US" b="1" dirty="0"/>
              <a:t>Cross-Selling &amp; Upselling</a:t>
            </a:r>
            <a:r>
              <a:rPr lang="en-US" dirty="0"/>
              <a:t> – Encourage customers to explore additional or premium offerings.</a:t>
            </a:r>
          </a:p>
          <a:p>
            <a:r>
              <a:rPr lang="en-US" b="1" dirty="0"/>
              <a:t>Retention Programs</a:t>
            </a:r>
            <a:r>
              <a:rPr lang="en-US" dirty="0"/>
              <a:t> – Implement discount offers, subscription models, or rewards programs to maintain customer interest.</a:t>
            </a:r>
          </a:p>
          <a:p>
            <a:r>
              <a:rPr lang="en-US" b="1" dirty="0"/>
              <a:t>Reducing Churn</a:t>
            </a:r>
            <a:r>
              <a:rPr lang="en-US" dirty="0"/>
              <a:t> – Identify at-risk customers early and take proactive steps to re-engage them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793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CRM Technologies &amp; CLV Optimization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CRM Software:</a:t>
            </a:r>
            <a:r>
              <a:rPr lang="en-US" dirty="0"/>
              <a:t> Helps track customer interactions, purchase history, and engagement levels.</a:t>
            </a:r>
          </a:p>
          <a:p>
            <a:r>
              <a:rPr lang="en-US" b="1" dirty="0"/>
              <a:t>AI &amp; Predictive Analytics:</a:t>
            </a:r>
            <a:r>
              <a:rPr lang="en-US" dirty="0"/>
              <a:t> Enhances customer segmentation and personalizes interactions based on behavior patterns.</a:t>
            </a:r>
          </a:p>
          <a:p>
            <a:r>
              <a:rPr lang="en-US" b="1" dirty="0"/>
              <a:t>Automated Marketing Tools:</a:t>
            </a:r>
            <a:r>
              <a:rPr lang="en-US" dirty="0"/>
              <a:t> Email campaigns, </a:t>
            </a:r>
            <a:r>
              <a:rPr lang="en-US" dirty="0" err="1"/>
              <a:t>chatbots</a:t>
            </a:r>
            <a:r>
              <a:rPr lang="en-US" dirty="0"/>
              <a:t>, and targeted ads keep customers engaged.</a:t>
            </a:r>
          </a:p>
          <a:p>
            <a:r>
              <a:rPr lang="en-US" b="1" dirty="0"/>
              <a:t>Customer Feedback Mechanisms:</a:t>
            </a:r>
            <a:r>
              <a:rPr lang="en-US" dirty="0"/>
              <a:t> Surveys and reviews help identify areas for improvement.</a:t>
            </a:r>
          </a:p>
          <a:p>
            <a:r>
              <a:rPr lang="en-US" b="1" dirty="0"/>
              <a:t>Data-Driven Decision Making:</a:t>
            </a:r>
            <a:r>
              <a:rPr lang="en-US" dirty="0"/>
              <a:t> Businesses use CRM insights to refine customer retention strategies and maximize profitability.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16068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4</TotalTime>
  <Words>754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Wingdings 2</vt:lpstr>
      <vt:lpstr>Dividend</vt:lpstr>
      <vt:lpstr>Economics of CRM &amp; Lifetime Value of a Customer</vt:lpstr>
      <vt:lpstr>Introduction to CRM Economics </vt:lpstr>
      <vt:lpstr>Importance of CRM in Business </vt:lpstr>
      <vt:lpstr>Understanding Lifetime Value of a Customer (CLV/LTV) </vt:lpstr>
      <vt:lpstr>Components of Customer Lifetime Value </vt:lpstr>
      <vt:lpstr>Formula for Customer Lifetime Value (CLV)  </vt:lpstr>
      <vt:lpstr>Economic Impact of High CLV </vt:lpstr>
      <vt:lpstr>Strategies to Improve CLV </vt:lpstr>
      <vt:lpstr>CRM Technologies &amp; CLV Optimization </vt:lpstr>
      <vt:lpstr>Case Study - CLV in Action 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of CRM &amp; Lifetime Value of a Customer</dc:title>
  <dc:creator>admin</dc:creator>
  <cp:lastModifiedBy>admin</cp:lastModifiedBy>
  <cp:revision>2</cp:revision>
  <dcterms:created xsi:type="dcterms:W3CDTF">2025-02-21T03:25:36Z</dcterms:created>
  <dcterms:modified xsi:type="dcterms:W3CDTF">2025-02-21T03:30:19Z</dcterms:modified>
</cp:coreProperties>
</file>