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Process Drivers of Supply Chain Performance</a:t>
            </a:r>
            <a:br>
              <a:rPr lang="en-US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82908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Conclusion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70180"/>
          </a:xfrm>
        </p:spPr>
        <p:txBody>
          <a:bodyPr>
            <a:normAutofit/>
          </a:bodyPr>
          <a:lstStyle/>
          <a:p>
            <a:r>
              <a:rPr lang="en-US" sz="2400" b="1" dirty="0"/>
              <a:t>Summary of Key Process Drivers:</a:t>
            </a:r>
            <a:r>
              <a:rPr lang="en-US" sz="2400" dirty="0"/>
              <a:t> Facilities, Inventory, Transportation, Information, Sourcing, and Pricing.</a:t>
            </a:r>
          </a:p>
          <a:p>
            <a:r>
              <a:rPr lang="en-US" sz="2400" b="1" dirty="0"/>
              <a:t>Importance of Alignment:</a:t>
            </a:r>
            <a:r>
              <a:rPr lang="en-US" sz="2400" dirty="0"/>
              <a:t> Supply chain drivers should align with overall business strategy.</a:t>
            </a:r>
          </a:p>
          <a:p>
            <a:r>
              <a:rPr lang="en-US" sz="2400" b="1" dirty="0"/>
              <a:t>Future Trends:</a:t>
            </a:r>
            <a:endParaRPr lang="en-US" sz="2400" dirty="0"/>
          </a:p>
          <a:p>
            <a:pPr lvl="1"/>
            <a:r>
              <a:rPr lang="en-US" sz="2000" dirty="0"/>
              <a:t>Increased automation and digitalization.</a:t>
            </a:r>
          </a:p>
          <a:p>
            <a:pPr lvl="1"/>
            <a:r>
              <a:rPr lang="en-US" sz="2000" dirty="0"/>
              <a:t>Greater emphasis on sustainability and resilience.</a:t>
            </a:r>
          </a:p>
          <a:p>
            <a:pPr lvl="1"/>
            <a:r>
              <a:rPr lang="en-US" sz="2000" dirty="0"/>
              <a:t>Enhanced collaboration and real-time data sharing.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526872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 to Supply Chain </a:t>
            </a:r>
            <a:r>
              <a:rPr lang="en-US" b="1" dirty="0" smtClean="0"/>
              <a:t>Performance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b="1" dirty="0"/>
              <a:t>Definition of Supply Chain Performance:</a:t>
            </a:r>
            <a:r>
              <a:rPr lang="en-US" sz="2400" dirty="0"/>
              <a:t> The ability of a supply chain to deliver products and services efficiently and effectively to meet customer demands.</a:t>
            </a:r>
          </a:p>
          <a:p>
            <a:pPr algn="just"/>
            <a:r>
              <a:rPr lang="en-US" sz="2400" b="1" dirty="0"/>
              <a:t>Importance of Performance Drivers:</a:t>
            </a:r>
            <a:r>
              <a:rPr lang="en-US" sz="2400" dirty="0"/>
              <a:t> These drivers determine how well the supply chain operates and how it balances cost and service levels.</a:t>
            </a:r>
          </a:p>
          <a:p>
            <a:pPr algn="just"/>
            <a:r>
              <a:rPr lang="en-US" sz="2400" b="1" dirty="0"/>
              <a:t>Balancing Efficiency and Responsiveness:</a:t>
            </a:r>
            <a:r>
              <a:rPr lang="en-US" sz="2400" dirty="0"/>
              <a:t> Efficiency focuses on minimizing costs, while responsiveness emphasizes quick adaptation to market demands.</a:t>
            </a:r>
          </a:p>
          <a:p>
            <a:pPr algn="just"/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841136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Key Process Drivers of Supply Chain Performance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921046"/>
          </a:xfrm>
        </p:spPr>
        <p:txBody>
          <a:bodyPr>
            <a:normAutofit/>
          </a:bodyPr>
          <a:lstStyle/>
          <a:p>
            <a:r>
              <a:rPr lang="en-US" sz="2400" b="1" dirty="0"/>
              <a:t>Facilities:</a:t>
            </a:r>
            <a:r>
              <a:rPr lang="en-US" sz="2400" dirty="0"/>
              <a:t> Where products are produced, stored, and distributed.</a:t>
            </a:r>
          </a:p>
          <a:p>
            <a:r>
              <a:rPr lang="en-US" sz="2400" b="1" dirty="0"/>
              <a:t>Inventory:</a:t>
            </a:r>
            <a:r>
              <a:rPr lang="en-US" sz="2400" dirty="0"/>
              <a:t> The stock of materials and products held at different points in the supply chain.</a:t>
            </a:r>
          </a:p>
          <a:p>
            <a:r>
              <a:rPr lang="en-US" sz="2400" b="1" dirty="0"/>
              <a:t>Transportation:</a:t>
            </a:r>
            <a:r>
              <a:rPr lang="en-US" sz="2400" dirty="0"/>
              <a:t> The movement of goods between facilities and customers.</a:t>
            </a:r>
          </a:p>
          <a:p>
            <a:r>
              <a:rPr lang="en-US" sz="2400" b="1" dirty="0"/>
              <a:t>Information:</a:t>
            </a:r>
            <a:r>
              <a:rPr lang="en-US" sz="2400" dirty="0"/>
              <a:t> Data exchange and communication within the supply chain.</a:t>
            </a:r>
          </a:p>
          <a:p>
            <a:r>
              <a:rPr lang="en-US" sz="2400" b="1" dirty="0"/>
              <a:t>Sourcing:</a:t>
            </a:r>
            <a:r>
              <a:rPr lang="en-US" sz="2400" dirty="0"/>
              <a:t> The process of procuring goods and services from suppliers.</a:t>
            </a:r>
          </a:p>
          <a:p>
            <a:r>
              <a:rPr lang="en-US" sz="2400" b="1" dirty="0"/>
              <a:t>Pricing:</a:t>
            </a:r>
            <a:r>
              <a:rPr lang="en-US" sz="2400" dirty="0"/>
              <a:t> Strategies for determining the cost of products and services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07852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Facilities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361620"/>
          </a:xfrm>
        </p:spPr>
        <p:txBody>
          <a:bodyPr>
            <a:normAutofit/>
          </a:bodyPr>
          <a:lstStyle/>
          <a:p>
            <a:r>
              <a:rPr lang="en-US" sz="2400" b="1" dirty="0"/>
              <a:t>Definition:</a:t>
            </a:r>
            <a:r>
              <a:rPr lang="en-US" sz="2400" dirty="0"/>
              <a:t> Physical locations for production, storage, and distribution.</a:t>
            </a:r>
          </a:p>
          <a:p>
            <a:r>
              <a:rPr lang="en-US" sz="2400" b="1" dirty="0"/>
              <a:t>Types:</a:t>
            </a:r>
            <a:endParaRPr lang="en-US" sz="2400" dirty="0"/>
          </a:p>
          <a:p>
            <a:pPr lvl="1"/>
            <a:r>
              <a:rPr lang="en-US" sz="2000" dirty="0"/>
              <a:t>Manufacturing plants: Where goods are produced.</a:t>
            </a:r>
          </a:p>
          <a:p>
            <a:pPr lvl="1"/>
            <a:r>
              <a:rPr lang="en-US" sz="2000" dirty="0"/>
              <a:t>Warehouses: Storage facilities for raw materials, work-in-progress, and finished goods.</a:t>
            </a:r>
          </a:p>
          <a:p>
            <a:pPr lvl="1"/>
            <a:r>
              <a:rPr lang="en-US" sz="2000" dirty="0"/>
              <a:t>Retail stores: Locations where customers purchase products.</a:t>
            </a:r>
          </a:p>
          <a:p>
            <a:r>
              <a:rPr lang="en-US" sz="2400" b="1" dirty="0"/>
              <a:t>Impact on Performance:</a:t>
            </a:r>
            <a:endParaRPr lang="en-US" sz="2400" dirty="0"/>
          </a:p>
          <a:p>
            <a:pPr lvl="1"/>
            <a:r>
              <a:rPr lang="en-US" sz="2000" dirty="0"/>
              <a:t>More facilities enhance responsiveness but increase operational costs.</a:t>
            </a:r>
          </a:p>
          <a:p>
            <a:pPr lvl="1"/>
            <a:r>
              <a:rPr lang="en-US" sz="2000" dirty="0"/>
              <a:t>Centralized facilities reduce costs but may slow delivery times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36216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Inventory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795550"/>
            <a:ext cx="11029615" cy="4771506"/>
          </a:xfrm>
        </p:spPr>
        <p:txBody>
          <a:bodyPr>
            <a:normAutofit/>
          </a:bodyPr>
          <a:lstStyle/>
          <a:p>
            <a:pPr marL="0" lvl="0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None/>
            </a:pPr>
            <a:r>
              <a:rPr lang="en-US" altLang="en-US" sz="2000" b="1" dirty="0" smtClean="0">
                <a:solidFill>
                  <a:schemeClr val="tx1"/>
                </a:solidFill>
              </a:rPr>
              <a:t>Definition</a:t>
            </a:r>
            <a:r>
              <a:rPr lang="en-US" altLang="en-US" sz="2000" b="1" dirty="0">
                <a:solidFill>
                  <a:schemeClr val="tx1"/>
                </a:solidFill>
              </a:rPr>
              <a:t>:</a:t>
            </a:r>
            <a:r>
              <a:rPr lang="en-US" altLang="en-US" sz="2000" dirty="0">
                <a:solidFill>
                  <a:schemeClr val="tx1"/>
                </a:solidFill>
              </a:rPr>
              <a:t> Stock of materials, components, and finished products held to meet customer demand.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US" altLang="en-US" sz="2000" b="1" dirty="0">
                <a:solidFill>
                  <a:schemeClr val="tx1"/>
                </a:solidFill>
              </a:rPr>
              <a:t>Types:</a:t>
            </a:r>
            <a:endParaRPr lang="en-US" altLang="en-US" sz="2000" dirty="0">
              <a:solidFill>
                <a:schemeClr val="tx1"/>
              </a:solidFill>
            </a:endParaRPr>
          </a:p>
          <a:p>
            <a:pPr marL="742950" lvl="1" indent="-28575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US" altLang="en-US" sz="2000" b="1" dirty="0">
                <a:solidFill>
                  <a:schemeClr val="tx1"/>
                </a:solidFill>
              </a:rPr>
              <a:t>Cycle Inventory:</a:t>
            </a:r>
            <a:r>
              <a:rPr lang="en-US" altLang="en-US" sz="2000" dirty="0">
                <a:solidFill>
                  <a:schemeClr val="tx1"/>
                </a:solidFill>
              </a:rPr>
              <a:t> Stock required to fulfill regular demand.</a:t>
            </a:r>
          </a:p>
          <a:p>
            <a:pPr marL="742950" lvl="1" indent="-28575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US" altLang="en-US" sz="2000" b="1" dirty="0">
                <a:solidFill>
                  <a:schemeClr val="tx1"/>
                </a:solidFill>
              </a:rPr>
              <a:t>Safety Stock:</a:t>
            </a:r>
            <a:r>
              <a:rPr lang="en-US" altLang="en-US" sz="2000" dirty="0">
                <a:solidFill>
                  <a:schemeClr val="tx1"/>
                </a:solidFill>
              </a:rPr>
              <a:t> Extra inventory kept to manage uncertainty.</a:t>
            </a:r>
          </a:p>
          <a:p>
            <a:pPr marL="742950" lvl="1" indent="-28575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US" altLang="en-US" sz="2000" b="1" dirty="0">
                <a:solidFill>
                  <a:schemeClr val="tx1"/>
                </a:solidFill>
              </a:rPr>
              <a:t>Seasonal Inventory:</a:t>
            </a:r>
            <a:r>
              <a:rPr lang="en-US" altLang="en-US" sz="2000" dirty="0">
                <a:solidFill>
                  <a:schemeClr val="tx1"/>
                </a:solidFill>
              </a:rPr>
              <a:t> Stock maintained for demand fluctuations due to seasonal trends.</a:t>
            </a:r>
          </a:p>
          <a:p>
            <a:pPr lvl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US" altLang="en-US" sz="2000" b="1" dirty="0">
                <a:solidFill>
                  <a:schemeClr val="tx1"/>
                </a:solidFill>
              </a:rPr>
              <a:t>Impact on Performance:</a:t>
            </a:r>
            <a:endParaRPr lang="en-US" altLang="en-US" sz="2000" dirty="0">
              <a:solidFill>
                <a:schemeClr val="tx1"/>
              </a:solidFill>
            </a:endParaRPr>
          </a:p>
          <a:p>
            <a:pPr marL="742950" lvl="1" indent="-28575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High inventory improves responsiveness but increases holding costs.</a:t>
            </a:r>
          </a:p>
          <a:p>
            <a:pPr marL="742950" lvl="1" indent="-28575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Lean inventory reduces costs but can risk </a:t>
            </a:r>
            <a:r>
              <a:rPr lang="en-US" altLang="en-US" sz="2000" dirty="0" err="1">
                <a:solidFill>
                  <a:schemeClr val="tx1"/>
                </a:solidFill>
              </a:rPr>
              <a:t>stockouts</a:t>
            </a:r>
            <a:r>
              <a:rPr lang="en-US" altLang="en-US" sz="2000" dirty="0">
                <a:solidFill>
                  <a:schemeClr val="tx1"/>
                </a:solidFill>
              </a:rPr>
              <a:t>.</a:t>
            </a:r>
          </a:p>
          <a:p>
            <a:pPr marL="742950" lvl="1" indent="-28575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Techniques like Just-in-Time (JIT) help optimize inventory management</a:t>
            </a:r>
            <a:r>
              <a:rPr lang="en-US" altLang="en-US" sz="2000" dirty="0" smtClean="0">
                <a:solidFill>
                  <a:schemeClr val="tx1"/>
                </a:solidFill>
              </a:rPr>
              <a:t>.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58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9227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Transportation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778924"/>
            <a:ext cx="11029615" cy="4671752"/>
          </a:xfrm>
        </p:spPr>
        <p:txBody>
          <a:bodyPr>
            <a:normAutofit/>
          </a:bodyPr>
          <a:lstStyle/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000" dirty="0" smtClean="0">
                <a:solidFill>
                  <a:schemeClr val="tx1"/>
                </a:solidFill>
              </a:rPr>
              <a:t>The </a:t>
            </a:r>
            <a:r>
              <a:rPr lang="en-US" altLang="en-US" sz="2000" dirty="0">
                <a:solidFill>
                  <a:schemeClr val="tx1"/>
                </a:solidFill>
              </a:rPr>
              <a:t>movement of goods across the supply chain.</a:t>
            </a:r>
          </a:p>
          <a:p>
            <a:pPr marL="0" lvl="0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2000" b="1" dirty="0">
                <a:solidFill>
                  <a:schemeClr val="tx1"/>
                </a:solidFill>
              </a:rPr>
              <a:t>Modes:</a:t>
            </a:r>
            <a:endParaRPr lang="en-US" altLang="en-US" sz="2000" dirty="0">
              <a:solidFill>
                <a:schemeClr val="tx1"/>
              </a:solidFill>
            </a:endParaRPr>
          </a:p>
          <a:p>
            <a:pPr marL="457200" lvl="1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2000" b="1" dirty="0">
                <a:solidFill>
                  <a:schemeClr val="tx1"/>
                </a:solidFill>
              </a:rPr>
              <a:t>Air:</a:t>
            </a:r>
            <a:r>
              <a:rPr lang="en-US" altLang="en-US" sz="2000" dirty="0">
                <a:solidFill>
                  <a:schemeClr val="tx1"/>
                </a:solidFill>
              </a:rPr>
              <a:t> Fast but expensive, used for urgent deliveries.</a:t>
            </a:r>
          </a:p>
          <a:p>
            <a:pPr marL="457200" lvl="1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2000" b="1" dirty="0">
                <a:solidFill>
                  <a:schemeClr val="tx1"/>
                </a:solidFill>
              </a:rPr>
              <a:t>Sea:</a:t>
            </a:r>
            <a:r>
              <a:rPr lang="en-US" altLang="en-US" sz="2000" dirty="0">
                <a:solidFill>
                  <a:schemeClr val="tx1"/>
                </a:solidFill>
              </a:rPr>
              <a:t> Cost-effective for bulk transport but slow.</a:t>
            </a:r>
          </a:p>
          <a:p>
            <a:pPr marL="457200" lvl="1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2000" b="1" dirty="0">
                <a:solidFill>
                  <a:schemeClr val="tx1"/>
                </a:solidFill>
              </a:rPr>
              <a:t>Road:</a:t>
            </a:r>
            <a:r>
              <a:rPr lang="en-US" altLang="en-US" sz="2000" dirty="0">
                <a:solidFill>
                  <a:schemeClr val="tx1"/>
                </a:solidFill>
              </a:rPr>
              <a:t> Flexible and widely used for short- to medium-distance transport.</a:t>
            </a:r>
          </a:p>
          <a:p>
            <a:pPr marL="457200" lvl="1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2000" b="1" dirty="0">
                <a:solidFill>
                  <a:schemeClr val="tx1"/>
                </a:solidFill>
              </a:rPr>
              <a:t>Rail:</a:t>
            </a:r>
            <a:r>
              <a:rPr lang="en-US" altLang="en-US" sz="2000" dirty="0">
                <a:solidFill>
                  <a:schemeClr val="tx1"/>
                </a:solidFill>
              </a:rPr>
              <a:t> Efficient for long-distance freight.</a:t>
            </a:r>
          </a:p>
          <a:p>
            <a:pPr marL="0" lvl="0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2000" b="1" dirty="0">
                <a:solidFill>
                  <a:schemeClr val="tx1"/>
                </a:solidFill>
              </a:rPr>
              <a:t>Impact on Performance:</a:t>
            </a:r>
            <a:endParaRPr lang="en-US" altLang="en-US" sz="2000" dirty="0">
              <a:solidFill>
                <a:schemeClr val="tx1"/>
              </a:solidFill>
            </a:endParaRPr>
          </a:p>
          <a:p>
            <a:pPr marL="457200" lvl="1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Faster transportation increases responsiveness but raises costs.</a:t>
            </a:r>
          </a:p>
          <a:p>
            <a:pPr marL="457200" lvl="1" indent="0"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en-US" altLang="en-US" sz="2000" dirty="0">
                <a:solidFill>
                  <a:schemeClr val="tx1"/>
                </a:solidFill>
              </a:rPr>
              <a:t>Optimizing routes and consolidating shipments can improve efficiency</a:t>
            </a:r>
            <a:r>
              <a:rPr lang="en-US" altLang="en-US" sz="2000" dirty="0" smtClean="0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  <a:endParaRPr lang="en-US" altLang="en-US" sz="20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IN" sz="20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158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4171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Information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Definition:</a:t>
            </a:r>
            <a:r>
              <a:rPr lang="en-US" sz="2400" dirty="0" smtClean="0"/>
              <a:t> Data </a:t>
            </a:r>
            <a:r>
              <a:rPr lang="en-US" sz="2400" dirty="0"/>
              <a:t>exchange and communication across the supply chain.</a:t>
            </a:r>
          </a:p>
          <a:p>
            <a:r>
              <a:rPr lang="en-US" sz="2400" b="1" dirty="0"/>
              <a:t>Importance:</a:t>
            </a:r>
            <a:endParaRPr lang="en-US" sz="2400" dirty="0"/>
          </a:p>
          <a:p>
            <a:pPr lvl="1"/>
            <a:r>
              <a:rPr lang="en-US" sz="2000" dirty="0"/>
              <a:t>Enables demand forecasting and better decision-making.</a:t>
            </a:r>
          </a:p>
          <a:p>
            <a:pPr lvl="1"/>
            <a:r>
              <a:rPr lang="en-US" sz="2000" dirty="0"/>
              <a:t>Enhances coordination between suppliers, manufacturers, and retailers.</a:t>
            </a:r>
          </a:p>
          <a:p>
            <a:r>
              <a:rPr lang="en-US" sz="2400" b="1" dirty="0"/>
              <a:t>Impact on Performance:</a:t>
            </a:r>
            <a:endParaRPr lang="en-US" sz="2400" dirty="0"/>
          </a:p>
          <a:p>
            <a:pPr lvl="1"/>
            <a:r>
              <a:rPr lang="en-US" sz="2000" dirty="0"/>
              <a:t>Real-time data sharing improves responsiveness.</a:t>
            </a:r>
          </a:p>
          <a:p>
            <a:pPr lvl="1"/>
            <a:r>
              <a:rPr lang="en-US" sz="2000" dirty="0"/>
              <a:t>Advanced technologies such as ERP, </a:t>
            </a:r>
            <a:r>
              <a:rPr lang="en-US" sz="2000" dirty="0" err="1"/>
              <a:t>IoT</a:t>
            </a:r>
            <a:r>
              <a:rPr lang="en-US" sz="2000" dirty="0"/>
              <a:t>, AI, and </a:t>
            </a:r>
            <a:r>
              <a:rPr lang="en-US" sz="2000" dirty="0" err="1"/>
              <a:t>blockchain</a:t>
            </a:r>
            <a:r>
              <a:rPr lang="en-US" sz="2000" dirty="0"/>
              <a:t> enhance transparency and efficiency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14374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Sourcing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/>
              <a:t>Definition:</a:t>
            </a:r>
            <a:r>
              <a:rPr lang="en-US" sz="2400" dirty="0"/>
              <a:t> The process of selecting suppliers and procuring raw materials.</a:t>
            </a:r>
          </a:p>
          <a:p>
            <a:r>
              <a:rPr lang="en-US" sz="2400" b="1" dirty="0"/>
              <a:t>Types:</a:t>
            </a:r>
            <a:endParaRPr lang="en-US" sz="2400" dirty="0"/>
          </a:p>
          <a:p>
            <a:pPr lvl="1"/>
            <a:r>
              <a:rPr lang="en-US" sz="2000" b="1" dirty="0"/>
              <a:t>Single Sourcing:</a:t>
            </a:r>
            <a:r>
              <a:rPr lang="en-US" sz="2000" dirty="0"/>
              <a:t> Dependence on one supplier for a product.</a:t>
            </a:r>
          </a:p>
          <a:p>
            <a:pPr lvl="1"/>
            <a:r>
              <a:rPr lang="en-US" sz="2000" b="1" dirty="0"/>
              <a:t>Multiple Sourcing:</a:t>
            </a:r>
            <a:r>
              <a:rPr lang="en-US" sz="2000" dirty="0"/>
              <a:t> Using several suppliers to reduce risk.</a:t>
            </a:r>
          </a:p>
          <a:p>
            <a:r>
              <a:rPr lang="en-US" sz="2400" b="1" dirty="0"/>
              <a:t>Impact on Performance:</a:t>
            </a:r>
            <a:endParaRPr lang="en-US" sz="2400" dirty="0"/>
          </a:p>
          <a:p>
            <a:pPr lvl="1"/>
            <a:r>
              <a:rPr lang="en-US" sz="2000" dirty="0"/>
              <a:t>Reliable suppliers improve efficiency and reduce disruptions.</a:t>
            </a:r>
          </a:p>
          <a:p>
            <a:pPr lvl="1"/>
            <a:r>
              <a:rPr lang="en-US" sz="2000" dirty="0"/>
              <a:t>Balancing cost, quality, and reliability is key.</a:t>
            </a:r>
          </a:p>
          <a:p>
            <a:pPr lvl="1"/>
            <a:r>
              <a:rPr lang="en-US" sz="2000" dirty="0"/>
              <a:t>Global sourcing offers cost advantages but increases risks related to logistics and political factors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60769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Pricing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53802"/>
          </a:xfrm>
        </p:spPr>
        <p:txBody>
          <a:bodyPr>
            <a:noAutofit/>
          </a:bodyPr>
          <a:lstStyle/>
          <a:p>
            <a:r>
              <a:rPr lang="en-US" sz="2400" b="1" dirty="0"/>
              <a:t>Definition:</a:t>
            </a:r>
            <a:r>
              <a:rPr lang="en-US" sz="2400" dirty="0"/>
              <a:t> Strategy used to determine product prices.</a:t>
            </a:r>
          </a:p>
          <a:p>
            <a:r>
              <a:rPr lang="en-US" sz="2400" b="1" dirty="0"/>
              <a:t>Types:</a:t>
            </a:r>
            <a:endParaRPr lang="en-US" sz="2400" dirty="0"/>
          </a:p>
          <a:p>
            <a:pPr lvl="1"/>
            <a:r>
              <a:rPr lang="en-US" sz="2000" b="1" dirty="0"/>
              <a:t>Cost-Based Pricing:</a:t>
            </a:r>
            <a:r>
              <a:rPr lang="en-US" sz="2000" dirty="0"/>
              <a:t> Setting prices based on production costs plus a profit margin.</a:t>
            </a:r>
          </a:p>
          <a:p>
            <a:pPr lvl="1"/>
            <a:r>
              <a:rPr lang="en-US" sz="2000" b="1" dirty="0"/>
              <a:t>Demand-Based Pricing:</a:t>
            </a:r>
            <a:r>
              <a:rPr lang="en-US" sz="2000" dirty="0"/>
              <a:t> Adjusting prices based on market demand.</a:t>
            </a:r>
          </a:p>
          <a:p>
            <a:pPr lvl="1"/>
            <a:r>
              <a:rPr lang="en-US" sz="2000" b="1" dirty="0"/>
              <a:t>Competition-Based Pricing:</a:t>
            </a:r>
            <a:r>
              <a:rPr lang="en-US" sz="2000" dirty="0"/>
              <a:t> Setting prices in response to competitors.</a:t>
            </a:r>
          </a:p>
          <a:p>
            <a:r>
              <a:rPr lang="en-US" sz="2400" b="1" dirty="0"/>
              <a:t>Impact on Performance:</a:t>
            </a:r>
            <a:endParaRPr lang="en-US" sz="2400" dirty="0"/>
          </a:p>
          <a:p>
            <a:pPr lvl="1"/>
            <a:r>
              <a:rPr lang="en-US" sz="2000" dirty="0"/>
              <a:t>Dynamic pricing enhances responsiveness by adjusting based on demand.</a:t>
            </a:r>
          </a:p>
          <a:p>
            <a:pPr lvl="1"/>
            <a:r>
              <a:rPr lang="en-US" sz="2000" dirty="0"/>
              <a:t>Volume discounts encourage bulk purchases and optimize supply chain operations.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61033760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3</TotalTime>
  <Words>646</Words>
  <Application>Microsoft Office PowerPoint</Application>
  <PresentationFormat>Widescreen</PresentationFormat>
  <Paragraphs>75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Gill Sans MT</vt:lpstr>
      <vt:lpstr>Wingdings 2</vt:lpstr>
      <vt:lpstr>Dividend</vt:lpstr>
      <vt:lpstr>Process Drivers of Supply Chain Performance </vt:lpstr>
      <vt:lpstr>Introduction to Supply Chain Performance</vt:lpstr>
      <vt:lpstr>Key Process Drivers of Supply Chain Performance </vt:lpstr>
      <vt:lpstr>Facilities </vt:lpstr>
      <vt:lpstr>Inventory </vt:lpstr>
      <vt:lpstr>Transportation </vt:lpstr>
      <vt:lpstr>Information </vt:lpstr>
      <vt:lpstr>Sourcing </vt:lpstr>
      <vt:lpstr>Pricing </vt:lpstr>
      <vt:lpstr>Conclusion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Drivers of Supply Chain Performance </dc:title>
  <dc:creator>admin</dc:creator>
  <cp:lastModifiedBy>admin</cp:lastModifiedBy>
  <cp:revision>1</cp:revision>
  <dcterms:created xsi:type="dcterms:W3CDTF">2025-02-21T09:15:44Z</dcterms:created>
  <dcterms:modified xsi:type="dcterms:W3CDTF">2025-02-21T09:19:40Z</dcterms:modified>
</cp:coreProperties>
</file>