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65" r:id="rId4"/>
    <p:sldId id="266" r:id="rId5"/>
    <p:sldId id="267" r:id="rId6"/>
    <p:sldId id="268" r:id="rId7"/>
    <p:sldId id="26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664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13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67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217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78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74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08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589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269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849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466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8A87-C807-4658-A819-DB7D238FD220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129CB-7848-4F6D-9EDA-A883A427E7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295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8291" y="955964"/>
            <a:ext cx="8354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</a:rPr>
              <a:t>INTRODUCTION TO BANKING</a:t>
            </a:r>
            <a:endParaRPr lang="en-IN" sz="5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873" y="3061855"/>
            <a:ext cx="99337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00B050"/>
                </a:solidFill>
              </a:rPr>
              <a:t>Dr.M.A.SHAKILA</a:t>
            </a:r>
            <a:r>
              <a:rPr lang="en-US" sz="5000" b="1" dirty="0" smtClean="0">
                <a:solidFill>
                  <a:srgbClr val="00B050"/>
                </a:solidFill>
              </a:rPr>
              <a:t> BANU</a:t>
            </a:r>
          </a:p>
          <a:p>
            <a:pPr algn="ctr"/>
            <a:r>
              <a:rPr lang="en-US" sz="5000" dirty="0" smtClean="0"/>
              <a:t>ASSOCIATE PROFESSOR</a:t>
            </a:r>
          </a:p>
          <a:p>
            <a:pPr algn="ctr"/>
            <a:r>
              <a:rPr lang="en-US" sz="5000" dirty="0" smtClean="0"/>
              <a:t>JAMAL INSTITUTE OF MANAGEMENT</a:t>
            </a:r>
          </a:p>
          <a:p>
            <a:pPr algn="ctr"/>
            <a:r>
              <a:rPr lang="en-US" sz="5000" dirty="0" smtClean="0"/>
              <a:t>JAMAL MOHAMED COLLEGE</a:t>
            </a:r>
            <a:endParaRPr lang="en-IN" sz="5000" dirty="0"/>
          </a:p>
        </p:txBody>
      </p:sp>
    </p:spTree>
    <p:extLst>
      <p:ext uri="{BB962C8B-B14F-4D97-AF65-F5344CB8AC3E}">
        <p14:creationId xmlns:p14="http://schemas.microsoft.com/office/powerpoint/2010/main" val="81785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11" t="40625" r="40204" b="10132"/>
          <a:stretch/>
        </p:blipFill>
        <p:spPr>
          <a:xfrm>
            <a:off x="-1" y="290945"/>
            <a:ext cx="8506691" cy="656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16982" y="346364"/>
            <a:ext cx="1052945" cy="1773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380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86" t="37405" r="38819" b="8049"/>
          <a:stretch/>
        </p:blipFill>
        <p:spPr>
          <a:xfrm>
            <a:off x="249381" y="415637"/>
            <a:ext cx="9836728" cy="6064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0982" y="512618"/>
            <a:ext cx="665018" cy="1316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62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25" t="32671" r="38287" b="12216"/>
          <a:stretch/>
        </p:blipFill>
        <p:spPr>
          <a:xfrm>
            <a:off x="581890" y="249382"/>
            <a:ext cx="7633855" cy="6293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5200" y="263236"/>
            <a:ext cx="803564" cy="141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54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16" t="35511" r="37009" b="7102"/>
          <a:stretch/>
        </p:blipFill>
        <p:spPr>
          <a:xfrm>
            <a:off x="471054" y="138544"/>
            <a:ext cx="7869382" cy="67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71" t="33996" r="37327" b="9943"/>
          <a:stretch/>
        </p:blipFill>
        <p:spPr>
          <a:xfrm>
            <a:off x="193963" y="207818"/>
            <a:ext cx="7855527" cy="65499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4364" y="180109"/>
            <a:ext cx="471054" cy="1385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218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45" t="26013" r="39442" b="17121"/>
          <a:stretch/>
        </p:blipFill>
        <p:spPr>
          <a:xfrm>
            <a:off x="0" y="0"/>
            <a:ext cx="11462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30" t="27421" r="38848" b="15889"/>
          <a:stretch/>
        </p:blipFill>
        <p:spPr>
          <a:xfrm>
            <a:off x="321973" y="218942"/>
            <a:ext cx="5563672" cy="5972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8294"/>
          <a:stretch/>
        </p:blipFill>
        <p:spPr>
          <a:xfrm>
            <a:off x="5656309" y="399243"/>
            <a:ext cx="6335400" cy="52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0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244" t="33026" r="39914" b="27532"/>
          <a:stretch/>
        </p:blipFill>
        <p:spPr>
          <a:xfrm>
            <a:off x="117217" y="0"/>
            <a:ext cx="6837375" cy="6001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2" y="117066"/>
            <a:ext cx="5355229" cy="57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33" t="35695" r="40332" b="31911"/>
          <a:stretch/>
        </p:blipFill>
        <p:spPr>
          <a:xfrm>
            <a:off x="141667" y="-1"/>
            <a:ext cx="6065114" cy="4275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-136" b="58483"/>
          <a:stretch/>
        </p:blipFill>
        <p:spPr>
          <a:xfrm>
            <a:off x="0" y="4275786"/>
            <a:ext cx="7557842" cy="207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9024"/>
          <a:stretch/>
        </p:blipFill>
        <p:spPr>
          <a:xfrm>
            <a:off x="6348448" y="180303"/>
            <a:ext cx="5841170" cy="28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1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28" t="34815" r="39244" b="23988"/>
          <a:stretch/>
        </p:blipFill>
        <p:spPr>
          <a:xfrm>
            <a:off x="0" y="0"/>
            <a:ext cx="6062317" cy="5293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78" y="193183"/>
            <a:ext cx="6193007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" y="1443841"/>
            <a:ext cx="10668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smtClean="0"/>
              <a:t>Meaning of Banking</a:t>
            </a:r>
          </a:p>
          <a:p>
            <a:pPr algn="just"/>
            <a:r>
              <a:rPr lang="en-US" sz="2500" dirty="0" smtClean="0"/>
              <a:t>Banking refers to the activities and services provided by financial institutions, primarily banks, that involve managing money and other financial assets. The core functions of banking typically include: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500" b="1" dirty="0" smtClean="0"/>
              <a:t>Accepting Deposits:</a:t>
            </a:r>
            <a:r>
              <a:rPr lang="en-US" sz="2500" dirty="0" smtClean="0"/>
              <a:t> Banks accept money from customers in the form of deposits, which can be savings accounts, current accounts, or fixed deposits.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500" b="1" dirty="0" smtClean="0"/>
              <a:t>Lending Money:</a:t>
            </a:r>
            <a:r>
              <a:rPr lang="en-US" sz="2500" dirty="0" smtClean="0"/>
              <a:t> Banks lend money to individuals, businesses, and governments at an interest rate, thereby providing credit to fuel economic activities.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500" b="1" dirty="0" smtClean="0"/>
              <a:t>Facilitating Payments:</a:t>
            </a:r>
            <a:r>
              <a:rPr lang="en-US" sz="2500" dirty="0" smtClean="0"/>
              <a:t> Banks facilitate payments through various channels like </a:t>
            </a:r>
            <a:r>
              <a:rPr lang="en-US" sz="2500" dirty="0" err="1" smtClean="0"/>
              <a:t>cheques</a:t>
            </a:r>
            <a:r>
              <a:rPr lang="en-US" sz="2500" dirty="0" smtClean="0"/>
              <a:t>, electronic transfers, credit/debit cards, and online banking.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4653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" y="131546"/>
            <a:ext cx="5161799" cy="4144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52" y="-1"/>
            <a:ext cx="6504524" cy="54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8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35" t="31294" r="41323" b="25924"/>
          <a:stretch/>
        </p:blipFill>
        <p:spPr>
          <a:xfrm>
            <a:off x="-115911" y="0"/>
            <a:ext cx="4687911" cy="4443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81" y="180304"/>
            <a:ext cx="3709115" cy="3850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296" y="180304"/>
            <a:ext cx="4142704" cy="48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9" y="157303"/>
            <a:ext cx="11069336" cy="6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883" t="27773" r="37660" b="25044"/>
          <a:stretch/>
        </p:blipFill>
        <p:spPr>
          <a:xfrm>
            <a:off x="0" y="0"/>
            <a:ext cx="5490052" cy="4353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791" y="0"/>
            <a:ext cx="6403831" cy="50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4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95" t="22139" r="36669" b="22931"/>
          <a:stretch/>
        </p:blipFill>
        <p:spPr>
          <a:xfrm>
            <a:off x="-1" y="206062"/>
            <a:ext cx="7534141" cy="65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237" y="446221"/>
            <a:ext cx="1176250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Evolution of Banking</a:t>
            </a:r>
          </a:p>
          <a:p>
            <a:r>
              <a:rPr lang="en-US" sz="2500" dirty="0" smtClean="0"/>
              <a:t>The evolution of banking can be understood in stages from ancient times to the present.</a:t>
            </a:r>
          </a:p>
          <a:p>
            <a:r>
              <a:rPr lang="en-US" sz="2500" b="1" dirty="0" smtClean="0"/>
              <a:t>1. Early Forms of Banking (Ancient Civilizations)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Mesopotamia (c. 2000 BCE):</a:t>
            </a:r>
            <a:r>
              <a:rPr lang="en-US" sz="2500" dirty="0" smtClean="0"/>
              <a:t> One of the first forms of banking emerged in ancient Sumer (modern-day Iraq), where temples and palaces acted as financial centers, storing wealth and making loans.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Ancient Greece and Rome (500 BCE - 400 CE):</a:t>
            </a:r>
            <a:r>
              <a:rPr lang="en-US" sz="2500" dirty="0" smtClean="0"/>
              <a:t> Banking activities included lending, deposit-taking, and currency exchange. Moneylenders or "</a:t>
            </a:r>
            <a:r>
              <a:rPr lang="en-US" sz="2500" dirty="0" err="1" smtClean="0"/>
              <a:t>argentarii</a:t>
            </a:r>
            <a:r>
              <a:rPr lang="en-US" sz="2500" dirty="0" smtClean="0"/>
              <a:t>" were popular in Rome, who also engaged in foreign exchange.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7732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309" y="501548"/>
            <a:ext cx="1070956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Medieval Banking (5th to 15th Century)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Italy – The Birth of Modern Banking (12th Century):</a:t>
            </a:r>
            <a:r>
              <a:rPr lang="en-US" sz="2500" dirty="0" smtClean="0"/>
              <a:t> The rise of banking families like the Medici in Florence laid the foundation for modern banking. They created early forms of bills of exchange, promissory notes, and letters of credit.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The Role of Guilds:</a:t>
            </a:r>
            <a:r>
              <a:rPr lang="en-US" sz="2500" dirty="0" smtClean="0"/>
              <a:t> In medieval Europe, trading guilds played a significant role in facilitating credit and trade financing.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Banks in the Islamic World:</a:t>
            </a:r>
            <a:r>
              <a:rPr lang="en-US" sz="2500" dirty="0" smtClean="0"/>
              <a:t> Islamic banking evolved in the medieval period, based on principles of profit-sharing and risk-sharing instead of charging interest (usury), as per Sharia law.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1893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181" y="612845"/>
            <a:ext cx="1104207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3.Renaissance and Early Modern Banking (16th to 18th Century)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The Rise of Joint-Stock Banks (17th Century):</a:t>
            </a:r>
            <a:r>
              <a:rPr lang="en-US" sz="2500" dirty="0" smtClean="0"/>
              <a:t> This period saw the rise of joint-stock banks, where investors pooled resources to finance projects and engage in foreign trade. The Bank of England, founded in 1694, is one of the earliest examples of a central bank.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Development of Bills of Exchange and Credit:</a:t>
            </a:r>
            <a:r>
              <a:rPr lang="en-US" sz="2500" dirty="0" smtClean="0"/>
              <a:t> The growth of international trade in Europe led to the development of bills of exchange, which facilitated international trade by allowing merchants to settle debts without physical money.</a:t>
            </a:r>
          </a:p>
          <a:p>
            <a:r>
              <a:rPr lang="en-US" sz="2500" b="1" dirty="0" smtClean="0"/>
              <a:t>4. Industrial Revolution (18th to 19th Century)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Commercial Banks as Key Players in Industrialization:</a:t>
            </a:r>
            <a:r>
              <a:rPr lang="en-US" sz="2500" dirty="0" smtClean="0"/>
              <a:t> As the Industrial Revolution gathered pace, the demand for capital increased. Banks played a crucial role in financing new industrial ventures, infrastructure development, and the growth of cities.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Establishment of Central Banks:</a:t>
            </a:r>
            <a:r>
              <a:rPr lang="en-US" sz="2500" dirty="0" smtClean="0"/>
              <a:t> Many countries began to establish central banks to regulate currency, manage inflation, and ensure economic stability. The Federal Reserve (1913) in the U.S. is one of the most prominent examples.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5584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1" y="142113"/>
            <a:ext cx="12067309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5. 20th Century and the Modern Banking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Technological Innovations:</a:t>
            </a:r>
            <a:r>
              <a:rPr lang="en-US" sz="2500" dirty="0" smtClean="0"/>
              <a:t> The 20th century saw significant technological advancements in banking, including the introduction of ATMs, electronic funds transfer (EFT), and online banking.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Globalization and Digital Banking:</a:t>
            </a:r>
            <a:r>
              <a:rPr lang="en-US" sz="2500" dirty="0" smtClean="0"/>
              <a:t> The global expansion of financial markets and advances in technology led to the rise of online banking, digital payments, and the globalization of financial transactions.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Deregulation and Financial Crises:</a:t>
            </a:r>
            <a:r>
              <a:rPr lang="en-US" sz="2500" dirty="0" smtClean="0"/>
              <a:t> In the latter part of the 20th century, deregulation of banking laws and financial markets occurred in many countries. However, this also led to financial crises such as the 2007-2008 global financial crisis.</a:t>
            </a:r>
          </a:p>
          <a:p>
            <a:r>
              <a:rPr lang="en-US" sz="2500" b="1" dirty="0" smtClean="0"/>
              <a:t>6. </a:t>
            </a:r>
            <a:r>
              <a:rPr lang="en-US" sz="2000" b="1" dirty="0" smtClean="0"/>
              <a:t>21st Century: Digital Banking &amp; Fintech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Rise of Digital Banking:</a:t>
            </a:r>
            <a:r>
              <a:rPr lang="en-US" sz="2000" dirty="0" smtClean="0"/>
              <a:t> Online and mobile banking became mainstream, with customers able to access banking services from anywhere at any time. </a:t>
            </a:r>
            <a:r>
              <a:rPr lang="en-US" sz="2000" dirty="0" err="1" smtClean="0"/>
              <a:t>Neobanks</a:t>
            </a:r>
            <a:r>
              <a:rPr lang="en-US" sz="2000" dirty="0" smtClean="0"/>
              <a:t> (banks without physical branches) have gained popularity.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Fintech and Cryptocurrencies:</a:t>
            </a:r>
            <a:r>
              <a:rPr lang="en-US" sz="2000" dirty="0" smtClean="0"/>
              <a:t> The financial technology (</a:t>
            </a:r>
            <a:r>
              <a:rPr lang="en-US" sz="2000" dirty="0" err="1" smtClean="0"/>
              <a:t>fintech</a:t>
            </a:r>
            <a:r>
              <a:rPr lang="en-US" sz="2000" dirty="0" smtClean="0"/>
              <a:t>) industry and digital currencies like Bitcoin have radically transformed how people manage money, make payments, and invest.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Artificial Intelligence and </a:t>
            </a:r>
            <a:r>
              <a:rPr lang="en-US" sz="2000" b="1" dirty="0" err="1" smtClean="0"/>
              <a:t>Blockchain</a:t>
            </a:r>
            <a:r>
              <a:rPr lang="en-US" sz="2000" b="1" dirty="0" smtClean="0"/>
              <a:t>:</a:t>
            </a:r>
            <a:r>
              <a:rPr lang="en-US" sz="2000" dirty="0" smtClean="0"/>
              <a:t> AI is now being used for customer service (</a:t>
            </a:r>
            <a:r>
              <a:rPr lang="en-US" sz="2000" dirty="0" err="1" smtClean="0"/>
              <a:t>chatbots</a:t>
            </a:r>
            <a:r>
              <a:rPr lang="en-US" sz="2000" dirty="0" smtClean="0"/>
              <a:t>), credit scoring, and fraud detection. </a:t>
            </a:r>
            <a:r>
              <a:rPr lang="en-US" sz="2000" dirty="0" err="1" smtClean="0"/>
              <a:t>Blockchain</a:t>
            </a:r>
            <a:r>
              <a:rPr lang="en-US" sz="2000" dirty="0" smtClean="0"/>
              <a:t> technology is revolutionizing payments and banking transactions by offering decentralized, secure, and transparent systems.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67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745" y="1582341"/>
            <a:ext cx="1126374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Challenges and Trends in Modern Banking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Cybersecurity Threats:</a:t>
            </a:r>
            <a:r>
              <a:rPr lang="en-US" sz="2500" dirty="0" smtClean="0"/>
              <a:t> With increasing reliance on digital banking, cybersecurity has become a major concern. Banks face the risk of hacking, data breaches, and fraud.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Regulation and Compliance:</a:t>
            </a:r>
            <a:r>
              <a:rPr lang="en-US" sz="2500" dirty="0" smtClean="0"/>
              <a:t> Banks must comply with evolving regulatory frameworks aimed at ensuring financial stability, protecting consumers, and preventing money laundering.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Sustainability and Ethical Banking:</a:t>
            </a:r>
            <a:r>
              <a:rPr lang="en-US" sz="2500" dirty="0" smtClean="0"/>
              <a:t> There is growing focus on green banking, ethical investments, and corporate social responsibility in banking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500" b="1" dirty="0" smtClean="0"/>
              <a:t>AI and Automation:</a:t>
            </a:r>
            <a:r>
              <a:rPr lang="en-US" sz="2500" dirty="0" smtClean="0"/>
              <a:t> The use of artificial intelligence and automation in credit assessment, risk management, and customer service is transforming the banking sector.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61559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60" t="28692" r="39352" b="19225"/>
          <a:stretch/>
        </p:blipFill>
        <p:spPr>
          <a:xfrm>
            <a:off x="0" y="96983"/>
            <a:ext cx="11208327" cy="647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49345" y="96983"/>
            <a:ext cx="858982" cy="1413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150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99" t="31346" r="37541" b="9564"/>
          <a:stretch/>
        </p:blipFill>
        <p:spPr>
          <a:xfrm>
            <a:off x="207817" y="207817"/>
            <a:ext cx="9975273" cy="6353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7018" y="1246909"/>
            <a:ext cx="623455" cy="554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9144000" y="387927"/>
            <a:ext cx="526473" cy="54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369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871</Words>
  <Application>Microsoft Office PowerPoint</Application>
  <PresentationFormat>Widescreen</PresentationFormat>
  <Paragraphs>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2024-12-09T03:20:34Z</dcterms:created>
  <dcterms:modified xsi:type="dcterms:W3CDTF">2025-03-17T06:30:39Z</dcterms:modified>
</cp:coreProperties>
</file>