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Designing a Resilient Supply Chain &amp; Its </a:t>
            </a:r>
            <a:r>
              <a:rPr lang="en-US" dirty="0" smtClean="0"/>
              <a:t>Principles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Armaan </a:t>
            </a:r>
            <a:r>
              <a:rPr lang="en-US" dirty="0" err="1" smtClean="0"/>
              <a:t>Salik</a:t>
            </a:r>
            <a:r>
              <a:rPr lang="en-US" dirty="0" smtClean="0"/>
              <a:t> J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307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Supply Chain Resilience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23049"/>
            <a:ext cx="11029615" cy="4677504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Definition of a Resilient Supply Chain:</a:t>
            </a:r>
            <a:r>
              <a:rPr lang="en-US" sz="2400" dirty="0"/>
              <a:t> The ability of a supply chain to anticipate, prepare for, respond to, and recover from disruptions while maintaining continuous operations.</a:t>
            </a:r>
          </a:p>
          <a:p>
            <a:r>
              <a:rPr lang="en-US" sz="2400" b="1" dirty="0"/>
              <a:t>Importance of Resilience:</a:t>
            </a:r>
            <a:endParaRPr lang="en-US" sz="2400" dirty="0"/>
          </a:p>
          <a:p>
            <a:pPr lvl="1"/>
            <a:r>
              <a:rPr lang="en-US" sz="2000" dirty="0"/>
              <a:t>Helps businesses survive and thrive despite uncertainties.</a:t>
            </a:r>
          </a:p>
          <a:p>
            <a:pPr lvl="1"/>
            <a:r>
              <a:rPr lang="en-US" sz="2000" dirty="0"/>
              <a:t>Reduces financial losses and operational </a:t>
            </a:r>
            <a:r>
              <a:rPr lang="en-US" sz="2000" dirty="0" smtClean="0"/>
              <a:t>delays.</a:t>
            </a:r>
          </a:p>
          <a:p>
            <a:pPr lvl="1"/>
            <a:r>
              <a:rPr lang="en-US" sz="2000" dirty="0" smtClean="0"/>
              <a:t>Improves customer trust and brand reputation.</a:t>
            </a:r>
          </a:p>
          <a:p>
            <a:pPr marL="324000" lvl="1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</a:rPr>
              <a:t>Examples of Recent Disruptions: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COVID-19 Pandemic: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 Impact on global logistics, labor shortages, and supply-demand mismatches.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Geopolitical Tensions: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 Trade wars, sanctions, and regional conflicts affecting supply chains.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Natural Disasters: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 Earthquakes, hurricanes, and floods disrupting logistics and production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0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Elements of a Resilient Supply Chain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1804"/>
            <a:ext cx="5370721" cy="467175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Agility:</a:t>
            </a:r>
            <a:endParaRPr lang="en-US" dirty="0"/>
          </a:p>
          <a:p>
            <a:pPr lvl="1"/>
            <a:r>
              <a:rPr lang="en-US" dirty="0"/>
              <a:t>Ability to respond quickly to unexpected changes.</a:t>
            </a:r>
          </a:p>
          <a:p>
            <a:pPr lvl="1"/>
            <a:r>
              <a:rPr lang="en-US" dirty="0"/>
              <a:t>Real-time monitoring of demand fluctuations.</a:t>
            </a:r>
          </a:p>
          <a:p>
            <a:pPr lvl="1"/>
            <a:r>
              <a:rPr lang="en-US" dirty="0"/>
              <a:t>Shorter lead times and adaptable production lines.</a:t>
            </a:r>
          </a:p>
          <a:p>
            <a:r>
              <a:rPr lang="en-US" b="1" dirty="0"/>
              <a:t>Visibility:</a:t>
            </a:r>
            <a:endParaRPr lang="en-US" dirty="0"/>
          </a:p>
          <a:p>
            <a:pPr lvl="1"/>
            <a:r>
              <a:rPr lang="en-US" dirty="0"/>
              <a:t>End-to-end tracking of goods and raw materials.</a:t>
            </a:r>
          </a:p>
          <a:p>
            <a:pPr lvl="1"/>
            <a:r>
              <a:rPr lang="en-US" dirty="0"/>
              <a:t>Use of </a:t>
            </a:r>
            <a:r>
              <a:rPr lang="en-US" dirty="0" err="1"/>
              <a:t>IoT</a:t>
            </a:r>
            <a:r>
              <a:rPr lang="en-US" dirty="0"/>
              <a:t> sensors, AI, and </a:t>
            </a:r>
            <a:r>
              <a:rPr lang="en-US" dirty="0" err="1"/>
              <a:t>blockchain</a:t>
            </a:r>
            <a:r>
              <a:rPr lang="en-US" dirty="0"/>
              <a:t> to enhance transparency.</a:t>
            </a:r>
          </a:p>
          <a:p>
            <a:pPr lvl="1"/>
            <a:r>
              <a:rPr lang="en-US" dirty="0"/>
              <a:t>Supplier and logistics network monitoring.</a:t>
            </a:r>
          </a:p>
          <a:p>
            <a:r>
              <a:rPr lang="en-US" b="1" dirty="0"/>
              <a:t>Flexibility:</a:t>
            </a:r>
            <a:endParaRPr lang="en-US" dirty="0"/>
          </a:p>
          <a:p>
            <a:pPr lvl="1"/>
            <a:r>
              <a:rPr lang="en-US" dirty="0"/>
              <a:t>Ability to switch suppliers, production locations, and transport modes.</a:t>
            </a:r>
          </a:p>
          <a:p>
            <a:pPr lvl="1"/>
            <a:r>
              <a:rPr lang="en-US" dirty="0"/>
              <a:t>Multi-sourcing strategies to avoid dependence on a single vendor.</a:t>
            </a:r>
          </a:p>
          <a:p>
            <a:pPr lvl="1"/>
            <a:r>
              <a:rPr lang="en-US" dirty="0"/>
              <a:t>Dynamic inventory management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12669" y="1862051"/>
            <a:ext cx="5370721" cy="4671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Collaboration:</a:t>
            </a:r>
            <a:endParaRPr lang="en-US" dirty="0" smtClean="0"/>
          </a:p>
          <a:p>
            <a:pPr lvl="1"/>
            <a:r>
              <a:rPr lang="en-US" dirty="0" smtClean="0"/>
              <a:t>Strong supplier relationships ensure mutual support during crises.</a:t>
            </a:r>
          </a:p>
          <a:p>
            <a:pPr lvl="1"/>
            <a:r>
              <a:rPr lang="en-US" dirty="0" smtClean="0"/>
              <a:t>Strategic alliances with logistics providers and technology partners.</a:t>
            </a:r>
          </a:p>
          <a:p>
            <a:pPr lvl="1"/>
            <a:r>
              <a:rPr lang="en-US" dirty="0" smtClean="0"/>
              <a:t>Sharing data and insights across the supply chain.</a:t>
            </a:r>
          </a:p>
          <a:p>
            <a:r>
              <a:rPr lang="en-US" b="1" dirty="0" smtClean="0"/>
              <a:t>Redundancy:</a:t>
            </a:r>
            <a:endParaRPr lang="en-US" dirty="0" smtClean="0"/>
          </a:p>
          <a:p>
            <a:pPr lvl="1"/>
            <a:r>
              <a:rPr lang="en-US" dirty="0" smtClean="0"/>
              <a:t>Maintaining safety stock for critical components.</a:t>
            </a:r>
          </a:p>
          <a:p>
            <a:pPr lvl="1"/>
            <a:r>
              <a:rPr lang="en-US" dirty="0" smtClean="0"/>
              <a:t>Having backup production facilities and alternative logistics routes.</a:t>
            </a:r>
          </a:p>
          <a:p>
            <a:pPr lvl="1"/>
            <a:r>
              <a:rPr lang="en-US" dirty="0" smtClean="0"/>
              <a:t>Investing in dual-sourcing strategies.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04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Designing a Resilient Supply Chain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86989"/>
            <a:ext cx="5004961" cy="485463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Risk Identification &amp; Assessment:</a:t>
            </a:r>
            <a:endParaRPr lang="en-US" dirty="0"/>
          </a:p>
          <a:p>
            <a:pPr lvl="1"/>
            <a:r>
              <a:rPr lang="en-US" dirty="0"/>
              <a:t>Conducting regular risk assessments and supply chain audits.</a:t>
            </a:r>
          </a:p>
          <a:p>
            <a:pPr lvl="1"/>
            <a:r>
              <a:rPr lang="en-US" dirty="0"/>
              <a:t>Using predictive analytics to anticipate disruptions.</a:t>
            </a:r>
          </a:p>
          <a:p>
            <a:pPr lvl="1"/>
            <a:r>
              <a:rPr lang="en-US" dirty="0"/>
              <a:t>Mapping critical vulnerabilities across the network.</a:t>
            </a:r>
          </a:p>
          <a:p>
            <a:r>
              <a:rPr lang="en-US" b="1" dirty="0"/>
              <a:t>Diversification:</a:t>
            </a:r>
            <a:endParaRPr lang="en-US" dirty="0"/>
          </a:p>
          <a:p>
            <a:pPr lvl="1"/>
            <a:r>
              <a:rPr lang="en-US" dirty="0"/>
              <a:t>Expanding supplier base to reduce dependency on specific regions.</a:t>
            </a:r>
          </a:p>
          <a:p>
            <a:pPr lvl="1"/>
            <a:r>
              <a:rPr lang="en-US" dirty="0"/>
              <a:t>Nearshoring and reshoring strategies for local production.</a:t>
            </a:r>
          </a:p>
          <a:p>
            <a:pPr lvl="1"/>
            <a:r>
              <a:rPr lang="en-US" dirty="0"/>
              <a:t>Investing in multiple logistics providers.</a:t>
            </a:r>
          </a:p>
          <a:p>
            <a:r>
              <a:rPr lang="en-US" b="1" dirty="0"/>
              <a:t>Digitization &amp; Data Analytics:</a:t>
            </a:r>
            <a:endParaRPr lang="en-US" dirty="0"/>
          </a:p>
          <a:p>
            <a:pPr lvl="1"/>
            <a:r>
              <a:rPr lang="en-US" dirty="0"/>
              <a:t>Implementing AI-driven demand forecasting.</a:t>
            </a:r>
          </a:p>
          <a:p>
            <a:pPr lvl="1"/>
            <a:r>
              <a:rPr lang="en-US" dirty="0"/>
              <a:t>Using </a:t>
            </a:r>
            <a:r>
              <a:rPr lang="en-US" dirty="0" err="1"/>
              <a:t>blockchain</a:t>
            </a:r>
            <a:r>
              <a:rPr lang="en-US" dirty="0"/>
              <a:t> for secure and transparent transactions.</a:t>
            </a:r>
          </a:p>
          <a:p>
            <a:pPr lvl="1"/>
            <a:r>
              <a:rPr lang="en-US" dirty="0"/>
              <a:t>Employing </a:t>
            </a:r>
            <a:r>
              <a:rPr lang="en-US" dirty="0" err="1"/>
              <a:t>IoT</a:t>
            </a:r>
            <a:r>
              <a:rPr lang="en-US" dirty="0"/>
              <a:t> for real-time tracking and monitoring</a:t>
            </a:r>
            <a:r>
              <a:rPr lang="en-US" dirty="0" smtClean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721229" y="1886989"/>
            <a:ext cx="5004961" cy="4854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Inventory Optimization:</a:t>
            </a:r>
            <a:endParaRPr lang="en-US" dirty="0" smtClean="0"/>
          </a:p>
          <a:p>
            <a:pPr lvl="1"/>
            <a:r>
              <a:rPr lang="en-US" dirty="0" smtClean="0"/>
              <a:t>Balancing Just-in-Time (JIT) and buffer stock approaches.</a:t>
            </a:r>
          </a:p>
          <a:p>
            <a:pPr lvl="1"/>
            <a:r>
              <a:rPr lang="en-US" dirty="0" smtClean="0"/>
              <a:t>Implementing smart warehousing solutions.</a:t>
            </a:r>
          </a:p>
          <a:p>
            <a:pPr lvl="1"/>
            <a:r>
              <a:rPr lang="en-US" dirty="0" smtClean="0"/>
              <a:t>Creating contingency stock for critical items.</a:t>
            </a:r>
          </a:p>
          <a:p>
            <a:r>
              <a:rPr lang="en-US" b="1" dirty="0" smtClean="0"/>
              <a:t>Sustainability &amp; Compliance:</a:t>
            </a:r>
            <a:endParaRPr lang="en-US" dirty="0" smtClean="0"/>
          </a:p>
          <a:p>
            <a:pPr lvl="1"/>
            <a:r>
              <a:rPr lang="en-US" dirty="0" smtClean="0"/>
              <a:t>Ensuring ethical sourcing and responsible production.</a:t>
            </a:r>
          </a:p>
          <a:p>
            <a:pPr lvl="1"/>
            <a:r>
              <a:rPr lang="en-US" dirty="0" smtClean="0"/>
              <a:t>Meeting environmental, social, and governance (ESG) criteria.</a:t>
            </a:r>
          </a:p>
          <a:p>
            <a:pPr lvl="1"/>
            <a:r>
              <a:rPr lang="en-US" dirty="0" smtClean="0"/>
              <a:t>Adhering to international trade and regulatory standards.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541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Risk Management Strategies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78430"/>
            <a:ext cx="11029615" cy="4779818"/>
          </a:xfrm>
        </p:spPr>
        <p:txBody>
          <a:bodyPr>
            <a:normAutofit/>
          </a:bodyPr>
          <a:lstStyle/>
          <a:p>
            <a:r>
              <a:rPr lang="en-US" b="1" dirty="0"/>
              <a:t>Proactive vs. Reactive Strategies:</a:t>
            </a:r>
            <a:endParaRPr lang="en-US" dirty="0"/>
          </a:p>
          <a:p>
            <a:pPr lvl="1"/>
            <a:r>
              <a:rPr lang="en-US" dirty="0"/>
              <a:t>Proactive: Predicting risks and implementing preventive measures.</a:t>
            </a:r>
          </a:p>
          <a:p>
            <a:pPr lvl="1"/>
            <a:r>
              <a:rPr lang="en-US" dirty="0"/>
              <a:t>Reactive: Quick response plans to minimize damage when disruptions occur.</a:t>
            </a:r>
          </a:p>
          <a:p>
            <a:r>
              <a:rPr lang="en-US" b="1" dirty="0"/>
              <a:t>Implementing Contingency Plans:</a:t>
            </a:r>
            <a:endParaRPr lang="en-US" dirty="0"/>
          </a:p>
          <a:p>
            <a:pPr lvl="1"/>
            <a:r>
              <a:rPr lang="en-US" dirty="0"/>
              <a:t>Creating business continuity plans (BCPs).</a:t>
            </a:r>
          </a:p>
          <a:p>
            <a:pPr lvl="1"/>
            <a:r>
              <a:rPr lang="en-US" dirty="0"/>
              <a:t>Establishing crisis response teams.</a:t>
            </a:r>
          </a:p>
          <a:p>
            <a:r>
              <a:rPr lang="en-US" b="1" dirty="0"/>
              <a:t>Conducting Regular Stress Tests &amp; Scenario Planning:</a:t>
            </a:r>
            <a:endParaRPr lang="en-US" dirty="0"/>
          </a:p>
          <a:p>
            <a:pPr lvl="1"/>
            <a:r>
              <a:rPr lang="en-US" dirty="0"/>
              <a:t>Simulating potential disruptions to test readiness.</a:t>
            </a:r>
          </a:p>
          <a:p>
            <a:pPr lvl="1"/>
            <a:r>
              <a:rPr lang="en-US" dirty="0"/>
              <a:t>Evaluating supply chain performance under different conditions.</a:t>
            </a:r>
          </a:p>
          <a:p>
            <a:r>
              <a:rPr lang="en-US" b="1" dirty="0"/>
              <a:t>Insurance &amp; Financial Risk Mitigation:</a:t>
            </a:r>
            <a:endParaRPr lang="en-US" dirty="0"/>
          </a:p>
          <a:p>
            <a:pPr lvl="1"/>
            <a:r>
              <a:rPr lang="en-US" dirty="0"/>
              <a:t>Ensuring coverage for supply chain interruptions.</a:t>
            </a:r>
          </a:p>
          <a:p>
            <a:pPr lvl="1"/>
            <a:r>
              <a:rPr lang="en-US" dirty="0"/>
              <a:t>Hedging currency fluctuations and commodity price risks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9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Technology and Digitalization in Supply Chain </a:t>
            </a:r>
            <a:r>
              <a:rPr lang="en-US" b="1" dirty="0" smtClean="0"/>
              <a:t>Resilience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78676"/>
            <a:ext cx="11029615" cy="4804757"/>
          </a:xfrm>
        </p:spPr>
        <p:txBody>
          <a:bodyPr>
            <a:normAutofit/>
          </a:bodyPr>
          <a:lstStyle/>
          <a:p>
            <a:r>
              <a:rPr lang="en-IN" b="1" dirty="0" err="1"/>
              <a:t>IoT</a:t>
            </a:r>
            <a:r>
              <a:rPr lang="en-IN" b="1" dirty="0"/>
              <a:t> &amp; AI:</a:t>
            </a:r>
            <a:endParaRPr lang="en-IN" dirty="0"/>
          </a:p>
          <a:p>
            <a:pPr lvl="1"/>
            <a:r>
              <a:rPr lang="en-IN" dirty="0"/>
              <a:t>Predictive analytics for demand and supply fluctuations.</a:t>
            </a:r>
          </a:p>
          <a:p>
            <a:pPr lvl="1"/>
            <a:r>
              <a:rPr lang="en-IN" dirty="0"/>
              <a:t>Automated alert systems for potential disruptions.</a:t>
            </a:r>
          </a:p>
          <a:p>
            <a:r>
              <a:rPr lang="en-IN" b="1" dirty="0" err="1"/>
              <a:t>Blockchain</a:t>
            </a:r>
            <a:r>
              <a:rPr lang="en-IN" b="1" dirty="0"/>
              <a:t>:</a:t>
            </a:r>
            <a:endParaRPr lang="en-IN" dirty="0"/>
          </a:p>
          <a:p>
            <a:pPr lvl="1"/>
            <a:r>
              <a:rPr lang="en-IN" dirty="0"/>
              <a:t>Enhancing traceability and accountability in transactions.</a:t>
            </a:r>
          </a:p>
          <a:p>
            <a:pPr lvl="1"/>
            <a:r>
              <a:rPr lang="en-IN" dirty="0"/>
              <a:t>Reducing fraud and counterfeit risks.</a:t>
            </a:r>
          </a:p>
          <a:p>
            <a:r>
              <a:rPr lang="en-IN" b="1" dirty="0"/>
              <a:t>Cloud-based Supply Chain Management (SCM) Software:</a:t>
            </a:r>
            <a:endParaRPr lang="en-IN" dirty="0"/>
          </a:p>
          <a:p>
            <a:pPr lvl="1"/>
            <a:r>
              <a:rPr lang="en-IN" dirty="0"/>
              <a:t>Centralized data sharing and decision-making.</a:t>
            </a:r>
          </a:p>
          <a:p>
            <a:pPr lvl="1"/>
            <a:r>
              <a:rPr lang="en-IN" dirty="0"/>
              <a:t>Enabling real-time collaboration among stakeholders.</a:t>
            </a:r>
          </a:p>
          <a:p>
            <a:r>
              <a:rPr lang="en-IN" b="1" dirty="0"/>
              <a:t>Automation &amp; Robotics:</a:t>
            </a:r>
            <a:endParaRPr lang="en-IN" dirty="0"/>
          </a:p>
          <a:p>
            <a:pPr lvl="1"/>
            <a:r>
              <a:rPr lang="en-IN" dirty="0"/>
              <a:t>Smart warehouses using automated guided vehicles (AGVs).</a:t>
            </a:r>
          </a:p>
          <a:p>
            <a:pPr lvl="1"/>
            <a:r>
              <a:rPr lang="en-IN" dirty="0"/>
              <a:t>AI-driven robotics for manufacturing and logistics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2351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Case Studies of Resilient Supply Chains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28554"/>
            <a:ext cx="10773993" cy="4596938"/>
          </a:xfrm>
        </p:spPr>
        <p:txBody>
          <a:bodyPr>
            <a:normAutofit/>
          </a:bodyPr>
          <a:lstStyle/>
          <a:p>
            <a:r>
              <a:rPr lang="en-US" sz="2000" b="1" dirty="0"/>
              <a:t>Toyota’s Just-in-Time Strategy &amp; its Shift Post-2011 Earthquake:</a:t>
            </a:r>
            <a:endParaRPr lang="en-US" sz="2000" dirty="0"/>
          </a:p>
          <a:p>
            <a:pPr lvl="1"/>
            <a:r>
              <a:rPr lang="en-US" sz="1800" dirty="0"/>
              <a:t>Before: Lean manufacturing with minimal inventory.</a:t>
            </a:r>
          </a:p>
          <a:p>
            <a:pPr lvl="1"/>
            <a:r>
              <a:rPr lang="en-US" sz="1800" dirty="0"/>
              <a:t>After: Adoption of backup suppliers and increased safety stock for critical components.</a:t>
            </a:r>
          </a:p>
          <a:p>
            <a:r>
              <a:rPr lang="en-US" sz="2000" b="1" dirty="0"/>
              <a:t>Amazon’s Supply Chain Innovations:</a:t>
            </a:r>
            <a:endParaRPr lang="en-US" sz="2000" dirty="0"/>
          </a:p>
          <a:p>
            <a:pPr lvl="1"/>
            <a:r>
              <a:rPr lang="en-US" sz="1800" dirty="0"/>
              <a:t>Investment in AI-driven forecasting and robotics.</a:t>
            </a:r>
          </a:p>
          <a:p>
            <a:pPr lvl="1"/>
            <a:r>
              <a:rPr lang="en-US" sz="1800" dirty="0"/>
              <a:t>Diversification of fulfillment centers for rapid delivery.</a:t>
            </a:r>
          </a:p>
          <a:p>
            <a:r>
              <a:rPr lang="en-US" sz="2000" b="1" dirty="0"/>
              <a:t>COVID-19 Response: Pharmaceutical &amp; Food Supply Chain Adaptations:</a:t>
            </a:r>
            <a:endParaRPr lang="en-US" sz="2000" dirty="0"/>
          </a:p>
          <a:p>
            <a:pPr lvl="1"/>
            <a:r>
              <a:rPr lang="en-US" sz="1800" dirty="0"/>
              <a:t>Increased local sourcing and nearshoring.</a:t>
            </a:r>
          </a:p>
          <a:p>
            <a:pPr lvl="1"/>
            <a:r>
              <a:rPr lang="en-US" sz="1800" dirty="0"/>
              <a:t>Rapid digitalization to manage supply-demand mismatches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8647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 &amp; Future Trends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Continuous improvement &amp; adaptability in supply chain strategies.</a:t>
            </a:r>
          </a:p>
          <a:p>
            <a:r>
              <a:rPr lang="en-US" dirty="0"/>
              <a:t>Importance of investing in resilient infrastructure and technologies.</a:t>
            </a:r>
          </a:p>
          <a:p>
            <a:r>
              <a:rPr lang="en-US" b="1" dirty="0"/>
              <a:t>Future Trends:</a:t>
            </a:r>
            <a:endParaRPr lang="en-US" dirty="0"/>
          </a:p>
          <a:p>
            <a:pPr lvl="1"/>
            <a:r>
              <a:rPr lang="en-US" dirty="0"/>
              <a:t>AI-driven supply chain automation.</a:t>
            </a:r>
          </a:p>
          <a:p>
            <a:pPr lvl="1"/>
            <a:r>
              <a:rPr lang="en-US" dirty="0"/>
              <a:t>Sustainability and green supply chain initiatives.</a:t>
            </a:r>
          </a:p>
          <a:p>
            <a:pPr lvl="1"/>
            <a:r>
              <a:rPr lang="en-US" dirty="0"/>
              <a:t>Regionalization and reshoring of critical manufacturing operations.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54378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5</TotalTime>
  <Words>653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 2</vt:lpstr>
      <vt:lpstr>Dividend</vt:lpstr>
      <vt:lpstr>Designing a Resilient Supply Chain &amp; Its Principles</vt:lpstr>
      <vt:lpstr>Introduction to Supply Chain Resilience </vt:lpstr>
      <vt:lpstr>Key Elements of a Resilient Supply Chain </vt:lpstr>
      <vt:lpstr>Principles of Designing a Resilient Supply Chain </vt:lpstr>
      <vt:lpstr>Risk Management Strategies </vt:lpstr>
      <vt:lpstr>Technology and Digitalization in Supply Chain Resilience</vt:lpstr>
      <vt:lpstr>Case Studies of Resilient Supply Chains </vt:lpstr>
      <vt:lpstr>Conclusion &amp; Future Trends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 Resilient Supply Chain &amp; Its Principles</dc:title>
  <dc:creator>admin</dc:creator>
  <cp:lastModifiedBy>admin</cp:lastModifiedBy>
  <cp:revision>1</cp:revision>
  <dcterms:created xsi:type="dcterms:W3CDTF">2025-03-03T03:26:36Z</dcterms:created>
  <dcterms:modified xsi:type="dcterms:W3CDTF">2025-03-03T03:32:09Z</dcterms:modified>
</cp:coreProperties>
</file>