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0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246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401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69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87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825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884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338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459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160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115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91F1F2D-295C-4940-BA1C-0A997F0119DC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38044E-DBFC-469F-B08C-7ACD7E392B3F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4A450-D29A-4E98-9BFD-6FB8A98CD9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Concept of Minimum Wage, Living Wage, and Fair Wage</a:t>
            </a:r>
            <a:endParaRPr lang="en-IN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56F55B-BAA1-ECB6-FE9F-6EA1AB4F3C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4562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FDB86-DDED-BDF8-4D2C-98CC19BEF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Minimum, Living, and Fair Wages</a:t>
            </a:r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6D51B34-F784-2E17-95C9-6AA7EE52DC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788"/>
          <a:stretch/>
        </p:blipFill>
        <p:spPr>
          <a:xfrm>
            <a:off x="1246040" y="1866282"/>
            <a:ext cx="9909640" cy="433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51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27EA2-688C-BD31-A177-ACA48BC96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Challenges and 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1FDD5-4CCF-C04C-F8C5-3619C6614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Challenges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Inflation &amp; Wage Adjustments</a:t>
            </a:r>
            <a:r>
              <a:rPr lang="en-US" dirty="0"/>
              <a:t>: Rising costs may make wages outdated.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Employer Compliance</a:t>
            </a:r>
            <a:r>
              <a:rPr lang="en-US" dirty="0"/>
              <a:t>: Some companies avoid wage policies to cut costs.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Global Wage Disparities</a:t>
            </a:r>
            <a:r>
              <a:rPr lang="en-US" dirty="0"/>
              <a:t>: Developing nations struggle with wage fairness.</a:t>
            </a:r>
          </a:p>
          <a:p>
            <a:r>
              <a:rPr lang="en-US" b="1" dirty="0"/>
              <a:t>Future Directions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Stronger Wage Policies</a:t>
            </a:r>
            <a:r>
              <a:rPr lang="en-US" dirty="0"/>
              <a:t>: Governments and organizations should revise wages frequently.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Corporate Responsibility</a:t>
            </a:r>
            <a:r>
              <a:rPr lang="en-US" dirty="0"/>
              <a:t>: Businesses should promote fair and living wages.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Technological Solutions</a:t>
            </a:r>
            <a:r>
              <a:rPr lang="en-US"/>
              <a:t>: Data analytics can help determine fair wages based on industry trends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57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C6F48-4496-45BF-819A-EC6C3A782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Overview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0AD0E-8A71-769D-9AB5-458520643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31776"/>
          </a:xfrm>
        </p:spPr>
        <p:txBody>
          <a:bodyPr>
            <a:normAutofit fontScale="925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/>
              <a:t>Wages are a fundamental aspect of labor economics and play a crucial role in determining the standard of living for workers.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/>
              <a:t>Governments, labor organizations, and businesses implement wage policies to balance fair worker compensation and economic sustainability.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/>
              <a:t>Three major wage concepts are widely discussed: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400" b="1" dirty="0"/>
              <a:t>Minimum Wage</a:t>
            </a:r>
            <a:r>
              <a:rPr lang="en-US" sz="2400" dirty="0"/>
              <a:t> – The lowest legally mandated wage an employer can pay an employee.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400" b="1" dirty="0"/>
              <a:t>Living Wage</a:t>
            </a:r>
            <a:r>
              <a:rPr lang="en-US" sz="2400" dirty="0"/>
              <a:t> – A wage that allows workers to afford basic necessities and maintain a decent quality of life.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400" b="1" dirty="0"/>
              <a:t>Fair Wage</a:t>
            </a:r>
            <a:r>
              <a:rPr lang="en-US" sz="2400" dirty="0"/>
              <a:t> – A wage that considers worker contribution, industry standards, and ethical compensation.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4034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9DD5-2BDB-748D-9F43-65305D355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Wage – Definition and Purpose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CC771-7B5C-CCD3-5D73-60A394C75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095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b="1" dirty="0"/>
              <a:t>Definition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Minimum Wage</a:t>
            </a:r>
            <a:r>
              <a:rPr lang="en-US" sz="2400" dirty="0"/>
              <a:t> is the legally mandated lowest amount an employer must pay an employee for work performed.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It is typically set by government authorities and varies by country, industry, and sometimes region.</a:t>
            </a:r>
          </a:p>
          <a:p>
            <a:pPr algn="just"/>
            <a:r>
              <a:rPr lang="en-US" sz="2400" b="1" dirty="0"/>
              <a:t>Purpose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To protect workers from exploitation and ensure they receive a basic level of income.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To provide a baseline standard of living, though not necessarily sufficient for all essential needs.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To reduce income inequality and promote economic stability.</a:t>
            </a:r>
          </a:p>
        </p:txBody>
      </p:sp>
    </p:spTree>
    <p:extLst>
      <p:ext uri="{BB962C8B-B14F-4D97-AF65-F5344CB8AC3E}">
        <p14:creationId xmlns:p14="http://schemas.microsoft.com/office/powerpoint/2010/main" val="289244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57EEC-31F0-69E0-30E3-E67A2213E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Key Characteristics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084E39B-2692-AA95-C02D-42493CDA23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86324" y="1820352"/>
            <a:ext cx="9680311" cy="4430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Fixed by </a:t>
            </a:r>
            <a:r>
              <a:rPr kumimoji="0" lang="en-US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law</a:t>
            </a:r>
            <a:r>
              <a:rPr kumimoji="0" lang="en-US" alt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and </a:t>
            </a:r>
            <a:r>
              <a:rPr kumimoji="0" lang="en-US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government regulation</a:t>
            </a:r>
            <a:r>
              <a:rPr kumimoji="0" lang="en-US" alt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Adjusted periodically based on </a:t>
            </a:r>
            <a:r>
              <a:rPr kumimoji="0" lang="en-US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inflation</a:t>
            </a:r>
            <a:r>
              <a:rPr kumimoji="0" lang="en-US" alt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and </a:t>
            </a:r>
            <a:r>
              <a:rPr kumimoji="0" lang="en-US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economic conditions</a:t>
            </a:r>
            <a:r>
              <a:rPr kumimoji="0" lang="en-US" alt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Different countries have </a:t>
            </a:r>
            <a:r>
              <a:rPr kumimoji="0" lang="en-US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different minimum wage policies</a:t>
            </a:r>
            <a:r>
              <a:rPr kumimoji="0" lang="en-US" alt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—some apply a national wage, while others vary by industry or state. </a:t>
            </a:r>
          </a:p>
          <a:p>
            <a:r>
              <a:rPr lang="en-US" sz="2300" b="1" dirty="0"/>
              <a:t>Example of Minimum Wages in Different Countries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00" b="1" dirty="0"/>
              <a:t>United States:</a:t>
            </a:r>
            <a:r>
              <a:rPr lang="en-US" sz="2300" dirty="0"/>
              <a:t> Federal minimum wage of $7.25 per hour, but states can set higher wages.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00" b="1" dirty="0"/>
              <a:t>United Kingdom:</a:t>
            </a:r>
            <a:r>
              <a:rPr lang="en-US" sz="2300" dirty="0"/>
              <a:t> £11.44 per hour (as of April 2024) for workers aged 23 and over.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00" b="1" dirty="0"/>
              <a:t>India:</a:t>
            </a:r>
            <a:r>
              <a:rPr lang="en-US" sz="2300" dirty="0"/>
              <a:t> Minimum wage varies by state and occupation, ranging from ₹176 to ₹500 per day.</a:t>
            </a:r>
          </a:p>
        </p:txBody>
      </p:sp>
    </p:spTree>
    <p:extLst>
      <p:ext uri="{BB962C8B-B14F-4D97-AF65-F5344CB8AC3E}">
        <p14:creationId xmlns:p14="http://schemas.microsoft.com/office/powerpoint/2010/main" val="2004527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FBDB-9848-4476-823C-83F43B456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Wage – Pros and Cons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FCDBB-E7CA-88A0-9E17-D078A78B6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Pros (Advantages)</a:t>
            </a:r>
          </a:p>
          <a:p>
            <a:r>
              <a:rPr lang="en-US" dirty="0"/>
              <a:t>✅ Protects low-income workers from </a:t>
            </a:r>
            <a:r>
              <a:rPr lang="en-US" b="1" dirty="0"/>
              <a:t>exploitation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✅ Helps reduce </a:t>
            </a:r>
            <a:r>
              <a:rPr lang="en-US" b="1" dirty="0"/>
              <a:t>poverty</a:t>
            </a:r>
            <a:r>
              <a:rPr lang="en-US" dirty="0"/>
              <a:t> and ensures a basic level of income.</a:t>
            </a:r>
            <a:br>
              <a:rPr lang="en-US" dirty="0"/>
            </a:br>
            <a:r>
              <a:rPr lang="en-US" dirty="0"/>
              <a:t>✅ Boosts </a:t>
            </a:r>
            <a:r>
              <a:rPr lang="en-US" b="1" dirty="0"/>
              <a:t>worker morale</a:t>
            </a:r>
            <a:r>
              <a:rPr lang="en-US" dirty="0"/>
              <a:t> and productivity.</a:t>
            </a:r>
            <a:br>
              <a:rPr lang="en-US" dirty="0"/>
            </a:br>
            <a:r>
              <a:rPr lang="en-US" dirty="0"/>
              <a:t>✅ Reduces reliance on </a:t>
            </a:r>
            <a:r>
              <a:rPr lang="en-US" b="1" dirty="0"/>
              <a:t>social welfare programs</a:t>
            </a:r>
            <a:r>
              <a:rPr lang="en-US" dirty="0"/>
              <a:t>.</a:t>
            </a:r>
          </a:p>
          <a:p>
            <a:r>
              <a:rPr lang="en-US" b="1" dirty="0"/>
              <a:t>Cons (Disadvantages)</a:t>
            </a:r>
          </a:p>
          <a:p>
            <a:r>
              <a:rPr lang="en-US" dirty="0"/>
              <a:t>❌ Can lead to </a:t>
            </a:r>
            <a:r>
              <a:rPr lang="en-US" b="1" dirty="0"/>
              <a:t>higher unemployment</a:t>
            </a:r>
            <a:r>
              <a:rPr lang="en-US" dirty="0"/>
              <a:t> if businesses cannot afford to pay workers.</a:t>
            </a:r>
            <a:br>
              <a:rPr lang="en-US" dirty="0"/>
            </a:br>
            <a:r>
              <a:rPr lang="en-US" dirty="0"/>
              <a:t>❌ May cause businesses to </a:t>
            </a:r>
            <a:r>
              <a:rPr lang="en-US" b="1" dirty="0"/>
              <a:t>cut hours or reduce benefits</a:t>
            </a:r>
            <a:r>
              <a:rPr lang="en-US" dirty="0"/>
              <a:t> to compensate for wage increases.</a:t>
            </a:r>
            <a:br>
              <a:rPr lang="en-US" dirty="0"/>
            </a:br>
            <a:r>
              <a:rPr lang="en-US" dirty="0"/>
              <a:t>❌ Some </a:t>
            </a:r>
            <a:r>
              <a:rPr lang="en-US" b="1" dirty="0"/>
              <a:t>minimum wages do not align with the cost of living</a:t>
            </a:r>
            <a:r>
              <a:rPr lang="en-US" dirty="0"/>
              <a:t>, making them insufficient for workers.</a:t>
            </a:r>
            <a:br>
              <a:rPr lang="en-US" dirty="0"/>
            </a:br>
            <a:r>
              <a:rPr lang="en-US" dirty="0"/>
              <a:t>❌ Encourages </a:t>
            </a:r>
            <a:r>
              <a:rPr lang="en-US" b="1" dirty="0"/>
              <a:t>informal employment</a:t>
            </a:r>
            <a:r>
              <a:rPr lang="en-US" dirty="0"/>
              <a:t>, where businesses may avoid regulations.</a:t>
            </a:r>
          </a:p>
        </p:txBody>
      </p:sp>
    </p:spTree>
    <p:extLst>
      <p:ext uri="{BB962C8B-B14F-4D97-AF65-F5344CB8AC3E}">
        <p14:creationId xmlns:p14="http://schemas.microsoft.com/office/powerpoint/2010/main" val="316721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5E409-1EF0-6811-FB3C-146AFFFAF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Wage – Definition and Components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A67D9-1C18-E471-C12C-7C01D9B45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0954"/>
          </a:xfrm>
        </p:spPr>
        <p:txBody>
          <a:bodyPr>
            <a:normAutofit/>
          </a:bodyPr>
          <a:lstStyle/>
          <a:p>
            <a:r>
              <a:rPr lang="en-US" sz="2800" b="1" dirty="0"/>
              <a:t>Definition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 </a:t>
            </a:r>
            <a:r>
              <a:rPr lang="en-US" sz="2800" b="1" dirty="0"/>
              <a:t>Living Wage</a:t>
            </a:r>
            <a:r>
              <a:rPr lang="en-US" sz="2800" dirty="0"/>
              <a:t> is a wage that enables workers to afford a decent standard of living, including essential expenses like: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Housing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Food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Healthcare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Education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Transportation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Unlike the </a:t>
            </a:r>
            <a:r>
              <a:rPr lang="en-US" sz="2800" b="1" dirty="0"/>
              <a:t>minimum wage</a:t>
            </a:r>
            <a:r>
              <a:rPr lang="en-US" sz="2800" dirty="0"/>
              <a:t>, which is legally enforced, the living wage is often a </a:t>
            </a:r>
            <a:r>
              <a:rPr lang="en-US" sz="2800" b="1" dirty="0"/>
              <a:t>benchmark</a:t>
            </a:r>
            <a:r>
              <a:rPr lang="en-US" sz="2800" dirty="0"/>
              <a:t> suggested by social and economic researchers.</a:t>
            </a:r>
          </a:p>
        </p:txBody>
      </p:sp>
    </p:spTree>
    <p:extLst>
      <p:ext uri="{BB962C8B-B14F-4D97-AF65-F5344CB8AC3E}">
        <p14:creationId xmlns:p14="http://schemas.microsoft.com/office/powerpoint/2010/main" val="2708980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04667-C479-478C-415E-865285D9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Components of a Living Wage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A4ADD-6AD2-0D6F-5475-DA69BB2C6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📌 </a:t>
            </a:r>
            <a:r>
              <a:rPr lang="en-US" sz="2800" b="1" dirty="0"/>
              <a:t>Housing Costs</a:t>
            </a:r>
            <a:r>
              <a:rPr lang="en-US" sz="2800" dirty="0"/>
              <a:t> – Rent or mortgage payments.</a:t>
            </a:r>
            <a:br>
              <a:rPr lang="en-US" sz="2800" dirty="0"/>
            </a:br>
            <a:r>
              <a:rPr lang="en-US" sz="2800" dirty="0"/>
              <a:t>📌 </a:t>
            </a:r>
            <a:r>
              <a:rPr lang="en-US" sz="2800" b="1" dirty="0"/>
              <a:t>Food Costs</a:t>
            </a:r>
            <a:r>
              <a:rPr lang="en-US" sz="2800" dirty="0"/>
              <a:t> – Nutritious food and household groceries.</a:t>
            </a:r>
            <a:br>
              <a:rPr lang="en-US" sz="2800" dirty="0"/>
            </a:br>
            <a:r>
              <a:rPr lang="en-US" sz="2800" dirty="0"/>
              <a:t>📌 </a:t>
            </a:r>
            <a:r>
              <a:rPr lang="en-US" sz="2800" b="1" dirty="0"/>
              <a:t>Healthcare Costs</a:t>
            </a:r>
            <a:r>
              <a:rPr lang="en-US" sz="2800" dirty="0"/>
              <a:t> – Medical expenses, insurance, and emergency care.</a:t>
            </a:r>
            <a:br>
              <a:rPr lang="en-US" sz="2800" dirty="0"/>
            </a:br>
            <a:r>
              <a:rPr lang="en-US" sz="2800" dirty="0"/>
              <a:t>📌 </a:t>
            </a:r>
            <a:r>
              <a:rPr lang="en-US" sz="2800" b="1" dirty="0"/>
              <a:t>Transportation Costs</a:t>
            </a:r>
            <a:r>
              <a:rPr lang="en-US" sz="2800" dirty="0"/>
              <a:t> – Public or private transport expenses.</a:t>
            </a:r>
            <a:br>
              <a:rPr lang="en-US" sz="2800" dirty="0"/>
            </a:br>
            <a:r>
              <a:rPr lang="en-US" sz="2800" dirty="0"/>
              <a:t>📌 </a:t>
            </a:r>
            <a:r>
              <a:rPr lang="en-US" sz="2800" b="1" dirty="0"/>
              <a:t>Childcare and Education</a:t>
            </a:r>
            <a:r>
              <a:rPr lang="en-US" sz="2800" dirty="0"/>
              <a:t> – School fees, childcare, and tuition.</a:t>
            </a:r>
            <a:br>
              <a:rPr lang="en-US" sz="2800" dirty="0"/>
            </a:br>
            <a:r>
              <a:rPr lang="en-US" sz="2800" dirty="0"/>
              <a:t>📌 </a:t>
            </a:r>
            <a:r>
              <a:rPr lang="en-US" sz="2800" b="1" dirty="0"/>
              <a:t>Savings &amp; Miscellaneous</a:t>
            </a:r>
            <a:r>
              <a:rPr lang="en-US" sz="2800" dirty="0"/>
              <a:t> – Emergency savings, leisure, and unforeseen expenses.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642777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E0AEA-30C9-8882-CC37-BA786504C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Wage – Importance and Implications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BFE86-5B25-F7DF-4F31-875990948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0848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Importance</a:t>
            </a:r>
          </a:p>
          <a:p>
            <a:r>
              <a:rPr lang="en-US" dirty="0"/>
              <a:t>✅ Ensures workers can meet their </a:t>
            </a:r>
            <a:r>
              <a:rPr lang="en-US" b="1" dirty="0"/>
              <a:t>basic needs</a:t>
            </a:r>
            <a:r>
              <a:rPr lang="en-US" dirty="0"/>
              <a:t> and live with </a:t>
            </a:r>
            <a:r>
              <a:rPr lang="en-US" b="1" dirty="0"/>
              <a:t>dignity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✅ Reduces </a:t>
            </a:r>
            <a:r>
              <a:rPr lang="en-US" b="1" dirty="0"/>
              <a:t>income inequality</a:t>
            </a:r>
            <a:r>
              <a:rPr lang="en-US" dirty="0"/>
              <a:t> and improves economic stability.</a:t>
            </a:r>
            <a:br>
              <a:rPr lang="en-US" dirty="0"/>
            </a:br>
            <a:r>
              <a:rPr lang="en-US" dirty="0"/>
              <a:t>✅ Enhances </a:t>
            </a:r>
            <a:r>
              <a:rPr lang="en-US" b="1" dirty="0"/>
              <a:t>employee motivation</a:t>
            </a:r>
            <a:r>
              <a:rPr lang="en-US" dirty="0"/>
              <a:t> and reduces turnover rates.</a:t>
            </a:r>
            <a:br>
              <a:rPr lang="en-US" dirty="0"/>
            </a:br>
            <a:r>
              <a:rPr lang="en-US" dirty="0"/>
              <a:t>✅ Strengthens </a:t>
            </a:r>
            <a:r>
              <a:rPr lang="en-US" b="1" dirty="0"/>
              <a:t>local economies</a:t>
            </a:r>
            <a:r>
              <a:rPr lang="en-US" dirty="0"/>
              <a:t> by increasing purchasing power.</a:t>
            </a:r>
          </a:p>
          <a:p>
            <a:r>
              <a:rPr lang="en-US" b="1" dirty="0"/>
              <a:t>Implications for Businesses &amp; Government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Companies that offer a </a:t>
            </a:r>
            <a:r>
              <a:rPr lang="en-US" b="1" dirty="0"/>
              <a:t>living wage</a:t>
            </a:r>
            <a:r>
              <a:rPr lang="en-US" dirty="0"/>
              <a:t> often experience </a:t>
            </a:r>
            <a:r>
              <a:rPr lang="en-US" b="1" dirty="0"/>
              <a:t>higher employee retention</a:t>
            </a:r>
            <a:r>
              <a:rPr lang="en-US" dirty="0"/>
              <a:t> and </a:t>
            </a:r>
            <a:r>
              <a:rPr lang="en-US" b="1" dirty="0"/>
              <a:t>better job satisfaction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Governments may use </a:t>
            </a:r>
            <a:r>
              <a:rPr lang="en-US" b="1" dirty="0"/>
              <a:t>tax incentives</a:t>
            </a:r>
            <a:r>
              <a:rPr lang="en-US" dirty="0"/>
              <a:t> to encourage businesses to adopt living wage policies.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Helps reduce the burden on </a:t>
            </a:r>
            <a:r>
              <a:rPr lang="en-US" b="1" dirty="0"/>
              <a:t>social welfare programs</a:t>
            </a:r>
            <a:r>
              <a:rPr lang="en-US" dirty="0"/>
              <a:t> by enabling workers to sustain themselves.</a:t>
            </a:r>
          </a:p>
          <a:p>
            <a:r>
              <a:rPr lang="en-US" b="1" dirty="0"/>
              <a:t>Example of Living Wage Policies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United Kingdom:</a:t>
            </a:r>
            <a:r>
              <a:rPr lang="en-US" dirty="0"/>
              <a:t> The Real Living Wage (£12.00 per hour outside London, £13.15 in London).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Canada:</a:t>
            </a:r>
            <a:r>
              <a:rPr lang="en-US" dirty="0"/>
              <a:t> Living wage varies by province, e.g., CAD 20 per hour in Vancouver.</a:t>
            </a:r>
          </a:p>
        </p:txBody>
      </p:sp>
    </p:spTree>
    <p:extLst>
      <p:ext uri="{BB962C8B-B14F-4D97-AF65-F5344CB8AC3E}">
        <p14:creationId xmlns:p14="http://schemas.microsoft.com/office/powerpoint/2010/main" val="236085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F71CA-EC23-EB2E-6A18-D4BD7E8A5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Wage – Definition and Ethical Considerations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2ABBE-88AA-1EE0-8C22-B2D189ACF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39309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900" dirty="0"/>
              <a:t>A </a:t>
            </a:r>
            <a:r>
              <a:rPr lang="en-US" sz="2900" b="1" dirty="0"/>
              <a:t>Fair Wage</a:t>
            </a:r>
            <a:r>
              <a:rPr lang="en-US" sz="2900" dirty="0"/>
              <a:t> is a wage that is </a:t>
            </a:r>
            <a:r>
              <a:rPr lang="en-US" sz="2900" b="1" dirty="0"/>
              <a:t>ethically justified</a:t>
            </a:r>
            <a:r>
              <a:rPr lang="en-US" sz="2900" dirty="0"/>
              <a:t> and takes into account: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300" b="1" dirty="0"/>
              <a:t>Worker productivity and contribution</a:t>
            </a:r>
            <a:r>
              <a:rPr lang="en-US" sz="23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300" b="1" dirty="0"/>
              <a:t>Industry wage standards</a:t>
            </a:r>
            <a:r>
              <a:rPr lang="en-US" sz="23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300" b="1" dirty="0"/>
              <a:t>Employer profitability and ability to pay</a:t>
            </a:r>
            <a:r>
              <a:rPr lang="en-US" sz="23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300" b="1" dirty="0"/>
              <a:t>Economic and social fairness</a:t>
            </a:r>
            <a:r>
              <a:rPr lang="en-US" sz="2300" dirty="0"/>
              <a:t>.</a:t>
            </a:r>
          </a:p>
          <a:p>
            <a:r>
              <a:rPr lang="en-US" sz="2900" b="1" dirty="0"/>
              <a:t>Fair Wage vs. Minimum &amp; Living Wage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00" dirty="0"/>
              <a:t>A </a:t>
            </a:r>
            <a:r>
              <a:rPr lang="en-US" sz="2900" b="1" dirty="0"/>
              <a:t>minimum wage</a:t>
            </a:r>
            <a:r>
              <a:rPr lang="en-US" sz="2900" dirty="0"/>
              <a:t> is the lowest legal pay.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00" dirty="0"/>
              <a:t>A </a:t>
            </a:r>
            <a:r>
              <a:rPr lang="en-US" sz="2900" b="1" dirty="0"/>
              <a:t>living wage</a:t>
            </a:r>
            <a:r>
              <a:rPr lang="en-US" sz="2900" dirty="0"/>
              <a:t> ensures basic living costs are covered.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00" dirty="0"/>
              <a:t>A </a:t>
            </a:r>
            <a:r>
              <a:rPr lang="en-US" sz="2900" b="1" dirty="0"/>
              <a:t>fair wage</a:t>
            </a:r>
            <a:r>
              <a:rPr lang="en-US" sz="2900" dirty="0"/>
              <a:t> considers </a:t>
            </a:r>
            <a:r>
              <a:rPr lang="en-US" sz="2900" b="1" dirty="0"/>
              <a:t>equity, fairness, and market conditions</a:t>
            </a:r>
            <a:r>
              <a:rPr lang="en-US" sz="2900" dirty="0"/>
              <a:t>.</a:t>
            </a:r>
          </a:p>
          <a:p>
            <a:r>
              <a:rPr lang="en-US" sz="2900" b="1" dirty="0"/>
              <a:t>Ethical Considerations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00" dirty="0"/>
              <a:t>Ensuring </a:t>
            </a:r>
            <a:r>
              <a:rPr lang="en-US" sz="2900" b="1" dirty="0"/>
              <a:t>equal pay for equal work</a:t>
            </a:r>
            <a:r>
              <a:rPr lang="en-US" sz="29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00" dirty="0"/>
              <a:t>Promoting </a:t>
            </a:r>
            <a:r>
              <a:rPr lang="en-US" sz="2900" b="1" dirty="0"/>
              <a:t>worker dignity and recognition</a:t>
            </a:r>
            <a:r>
              <a:rPr lang="en-US" sz="29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00" dirty="0"/>
              <a:t>Balancing </a:t>
            </a:r>
            <a:r>
              <a:rPr lang="en-US" sz="2900" b="1" dirty="0"/>
              <a:t>employer financial capability</a:t>
            </a:r>
            <a:r>
              <a:rPr lang="en-US" sz="2900" dirty="0"/>
              <a:t> with fair compensation.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27198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</TotalTime>
  <Words>892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Retrospect</vt:lpstr>
      <vt:lpstr>Concept of Minimum Wage, Living Wage, and Fair Wage</vt:lpstr>
      <vt:lpstr>Overview</vt:lpstr>
      <vt:lpstr>Minimum Wage – Definition and Purpose</vt:lpstr>
      <vt:lpstr>Key Characteristics</vt:lpstr>
      <vt:lpstr>Minimum Wage – Pros and Cons</vt:lpstr>
      <vt:lpstr>Living Wage – Definition and Components</vt:lpstr>
      <vt:lpstr>Components of a Living Wage </vt:lpstr>
      <vt:lpstr>Living Wage – Importance and Implications</vt:lpstr>
      <vt:lpstr>Fair Wage – Definition and Ethical Considerations</vt:lpstr>
      <vt:lpstr>Comparison of Minimum, Living, and Fair Wages</vt:lpstr>
      <vt:lpstr>Challenges and Future Directions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ARMAAN SALIK .</dc:creator>
  <cp:lastModifiedBy>ARMAAN SALIK .</cp:lastModifiedBy>
  <cp:revision>1</cp:revision>
  <dcterms:created xsi:type="dcterms:W3CDTF">2025-02-27T04:58:24Z</dcterms:created>
  <dcterms:modified xsi:type="dcterms:W3CDTF">2025-02-27T05:28:02Z</dcterms:modified>
</cp:coreProperties>
</file>