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7/16/2024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6835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7/16/2024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1291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7/16/2024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10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7/16/2024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153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8DFA1846-DA80-1C48-A609-854EA85C59AD}" type="datetimeFigureOut">
              <a:rPr lang="en-US" smtClean="0"/>
              <a:pPr/>
              <a:t>7/16/2024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724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7/16/2024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428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7/16/2024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4131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7/16/2024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501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7/16/2024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286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7/16/2024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6992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7/16/2024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555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9B482E8-6E0E-1B4F-B1FD-C69DB9E858D9}" type="datetimeFigureOut">
              <a:rPr lang="en-US" smtClean="0"/>
              <a:pPr/>
              <a:t>7/16/2024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703150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Search Engine optimization 	</a:t>
            </a:r>
            <a:r>
              <a:rPr lang="en-IN" dirty="0" smtClean="0"/>
              <a:t>SEO</a:t>
            </a:r>
            <a:endParaRPr lang="en-IN" dirty="0"/>
          </a:p>
        </p:txBody>
      </p:sp>
      <p:sp>
        <p:nvSpPr>
          <p:cNvPr id="3" name="Subtitle 2"/>
          <p:cNvSpPr>
            <a:spLocks noGrp="1"/>
          </p:cNvSpPr>
          <p:nvPr>
            <p:ph type="subTitle" idx="1"/>
          </p:nvPr>
        </p:nvSpPr>
        <p:spPr/>
        <p:txBody>
          <a:bodyPr/>
          <a:lstStyle/>
          <a:p>
            <a:r>
              <a:rPr lang="en-US" dirty="0" smtClean="0"/>
              <a:t>ARMAAN SALIK J</a:t>
            </a:r>
            <a:br>
              <a:rPr lang="en-US" dirty="0" smtClean="0"/>
            </a:br>
            <a:r>
              <a:rPr lang="en-US" dirty="0" smtClean="0"/>
              <a:t>Assistant Professor</a:t>
            </a:r>
            <a:br>
              <a:rPr lang="en-US" dirty="0" smtClean="0"/>
            </a:br>
            <a:r>
              <a:rPr lang="en-US" dirty="0" smtClean="0"/>
              <a:t>Jamal Institute of Management</a:t>
            </a:r>
            <a:endParaRPr lang="en-IN" dirty="0"/>
          </a:p>
        </p:txBody>
      </p:sp>
    </p:spTree>
    <p:extLst>
      <p:ext uri="{BB962C8B-B14F-4D97-AF65-F5344CB8AC3E}">
        <p14:creationId xmlns:p14="http://schemas.microsoft.com/office/powerpoint/2010/main" val="143040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Keyword Strategy Development</a:t>
            </a:r>
          </a:p>
        </p:txBody>
      </p:sp>
      <p:sp>
        <p:nvSpPr>
          <p:cNvPr id="4" name="Rectangle 1"/>
          <p:cNvSpPr>
            <a:spLocks noGrp="1" noChangeArrowheads="1"/>
          </p:cNvSpPr>
          <p:nvPr>
            <p:ph idx="1"/>
          </p:nvPr>
        </p:nvSpPr>
        <p:spPr bwMode="auto">
          <a:xfrm>
            <a:off x="1069848" y="2069315"/>
            <a:ext cx="10551345"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2400" b="1" i="0" u="none" strike="noStrike" cap="none" normalizeH="0" baseline="0" dirty="0" smtClean="0">
                <a:ln>
                  <a:noFill/>
                </a:ln>
                <a:solidFill>
                  <a:srgbClr val="0070C0"/>
                </a:solidFill>
                <a:effectLst/>
                <a:latin typeface="Arial" panose="020B0604020202020204" pitchFamily="34" charset="0"/>
              </a:rPr>
              <a:t>Identify Your Target Audience:</a:t>
            </a:r>
            <a:endParaRPr kumimoji="0" lang="en-US" altLang="en-US" sz="2400" b="0" i="0" u="none" strike="noStrike" cap="none" normalizeH="0" baseline="0" dirty="0" smtClean="0">
              <a:ln>
                <a:noFill/>
              </a:ln>
              <a:solidFill>
                <a:srgbClr val="0070C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Understand who your potential customers are.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Determine their needs, preferences, and search behavior.</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2400" b="1" i="0" u="none" strike="noStrike" cap="none" normalizeH="0" baseline="0" dirty="0" smtClean="0">
                <a:ln>
                  <a:noFill/>
                </a:ln>
                <a:solidFill>
                  <a:srgbClr val="0070C0"/>
                </a:solidFill>
                <a:effectLst/>
                <a:latin typeface="Arial" panose="020B0604020202020204" pitchFamily="34" charset="0"/>
              </a:rPr>
              <a:t>Create a Keyword List:</a:t>
            </a:r>
            <a:endParaRPr kumimoji="0" lang="en-US" altLang="en-US" sz="2400" b="0" i="0" u="none" strike="noStrike" cap="none" normalizeH="0" baseline="0" dirty="0" smtClean="0">
              <a:ln>
                <a:noFill/>
              </a:ln>
              <a:solidFill>
                <a:srgbClr val="0070C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Compile a list of primary and secondary keywords.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Include variations and synonyms to cover different search queries.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2400" b="1" i="0" u="none" strike="noStrike" cap="none" normalizeH="0" baseline="0" dirty="0" smtClean="0">
                <a:ln>
                  <a:noFill/>
                </a:ln>
                <a:solidFill>
                  <a:srgbClr val="0070C0"/>
                </a:solidFill>
                <a:effectLst/>
                <a:latin typeface="Arial" panose="020B0604020202020204" pitchFamily="34" charset="0"/>
              </a:rPr>
              <a:t>Group Keywords:</a:t>
            </a:r>
            <a:endParaRPr kumimoji="0" lang="en-US" altLang="en-US" sz="2400" b="0" i="0" u="none" strike="noStrike" cap="none" normalizeH="0" baseline="0" dirty="0" smtClean="0">
              <a:ln>
                <a:noFill/>
              </a:ln>
              <a:solidFill>
                <a:srgbClr val="0070C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Organize keywords into thematic clusters.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Plan content around these clusters to improve relevance and SEO performance.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3761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Optimizing Content with Keywords</a:t>
            </a:r>
          </a:p>
        </p:txBody>
      </p:sp>
      <p:sp>
        <p:nvSpPr>
          <p:cNvPr id="4" name="Rectangle 1"/>
          <p:cNvSpPr>
            <a:spLocks noGrp="1" noChangeArrowheads="1"/>
          </p:cNvSpPr>
          <p:nvPr>
            <p:ph idx="1"/>
          </p:nvPr>
        </p:nvSpPr>
        <p:spPr bwMode="auto">
          <a:xfrm>
            <a:off x="959782" y="1954671"/>
            <a:ext cx="958121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On-page SEO:</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Integrate keywords naturally into titles, meta descriptions, headers, and body text.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Ensure content is valuable and engaging to keep users on the page.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Content Creation:</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Develop high-quality content around targeted keywords.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Use long-tail keywords to answer specific questions and capture niche traffic.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986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Keyword Research Process</a:t>
            </a:r>
          </a:p>
        </p:txBody>
      </p:sp>
      <p:sp>
        <p:nvSpPr>
          <p:cNvPr id="3" name="Content Placeholder 2"/>
          <p:cNvSpPr>
            <a:spLocks noGrp="1"/>
          </p:cNvSpPr>
          <p:nvPr>
            <p:ph idx="1"/>
          </p:nvPr>
        </p:nvSpPr>
        <p:spPr>
          <a:xfrm>
            <a:off x="1069848" y="1812175"/>
            <a:ext cx="10058400" cy="4646814"/>
          </a:xfrm>
        </p:spPr>
        <p:txBody>
          <a:bodyPr>
            <a:normAutofit fontScale="92500" lnSpcReduction="10000"/>
          </a:bodyPr>
          <a:lstStyle/>
          <a:p>
            <a:pPr marL="0" indent="0">
              <a:buNone/>
            </a:pPr>
            <a:r>
              <a:rPr lang="en-US" b="1" dirty="0">
                <a:solidFill>
                  <a:srgbClr val="0070C0"/>
                </a:solidFill>
              </a:rPr>
              <a:t>1. Identifying Your Target Audience</a:t>
            </a:r>
            <a:endParaRPr lang="en-US" dirty="0">
              <a:solidFill>
                <a:srgbClr val="0070C0"/>
              </a:solidFill>
            </a:endParaRPr>
          </a:p>
          <a:p>
            <a:r>
              <a:rPr lang="en-US" b="1" dirty="0"/>
              <a:t>Understanding Demographics</a:t>
            </a:r>
            <a:r>
              <a:rPr lang="en-US" dirty="0"/>
              <a:t>: Determine the age, gender, location, and interests of your target audience.</a:t>
            </a:r>
          </a:p>
          <a:p>
            <a:r>
              <a:rPr lang="en-US" b="1" dirty="0"/>
              <a:t>Behavioral Insights</a:t>
            </a:r>
            <a:r>
              <a:rPr lang="en-US" dirty="0"/>
              <a:t>: Analyze the online behavior, preferences, and pain points of your audience.</a:t>
            </a:r>
          </a:p>
          <a:p>
            <a:r>
              <a:rPr lang="en-US" b="1" dirty="0"/>
              <a:t>Persona Development</a:t>
            </a:r>
            <a:r>
              <a:rPr lang="en-US" dirty="0"/>
              <a:t>: Create detailed buyer personas to better understand and target your audience.</a:t>
            </a:r>
          </a:p>
          <a:p>
            <a:pPr marL="0" indent="0">
              <a:buNone/>
            </a:pPr>
            <a:r>
              <a:rPr lang="en-US" b="1" dirty="0">
                <a:solidFill>
                  <a:srgbClr val="0070C0"/>
                </a:solidFill>
              </a:rPr>
              <a:t>2. Understanding User Intent</a:t>
            </a:r>
            <a:endParaRPr lang="en-US" dirty="0">
              <a:solidFill>
                <a:srgbClr val="0070C0"/>
              </a:solidFill>
            </a:endParaRPr>
          </a:p>
          <a:p>
            <a:r>
              <a:rPr lang="en-US" b="1" dirty="0"/>
              <a:t>Types of User Intent</a:t>
            </a:r>
            <a:r>
              <a:rPr lang="en-US" dirty="0"/>
              <a:t>: Differentiate between informational, navigational, transactional, and commercial investigation intents.</a:t>
            </a:r>
          </a:p>
          <a:p>
            <a:r>
              <a:rPr lang="en-US" b="1" dirty="0"/>
              <a:t>Mapping Intent to Keywords</a:t>
            </a:r>
            <a:r>
              <a:rPr lang="en-US" dirty="0"/>
              <a:t>: Align your keywords with the intent of your audience. For example, "buy running shoes" indicates transactional intent.</a:t>
            </a:r>
          </a:p>
          <a:p>
            <a:r>
              <a:rPr lang="en-US" b="1" dirty="0"/>
              <a:t>Content Strategy</a:t>
            </a:r>
            <a:r>
              <a:rPr lang="en-US" dirty="0"/>
              <a:t>: Develop content that matches the user's intent, providing relevant and valuable information.</a:t>
            </a:r>
          </a:p>
          <a:p>
            <a:endParaRPr lang="en-IN" dirty="0"/>
          </a:p>
        </p:txBody>
      </p:sp>
    </p:spTree>
    <p:extLst>
      <p:ext uri="{BB962C8B-B14F-4D97-AF65-F5344CB8AC3E}">
        <p14:creationId xmlns:p14="http://schemas.microsoft.com/office/powerpoint/2010/main" val="1988583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268501"/>
            <a:ext cx="10058400" cy="1609344"/>
          </a:xfrm>
        </p:spPr>
        <p:txBody>
          <a:bodyPr/>
          <a:lstStyle/>
          <a:p>
            <a:r>
              <a:rPr lang="en-IN" dirty="0"/>
              <a:t>Keyword Research Process</a:t>
            </a:r>
          </a:p>
        </p:txBody>
      </p:sp>
      <p:sp>
        <p:nvSpPr>
          <p:cNvPr id="3" name="Content Placeholder 2"/>
          <p:cNvSpPr>
            <a:spLocks noGrp="1"/>
          </p:cNvSpPr>
          <p:nvPr>
            <p:ph idx="1"/>
          </p:nvPr>
        </p:nvSpPr>
        <p:spPr>
          <a:xfrm>
            <a:off x="1069848" y="1587731"/>
            <a:ext cx="10058400" cy="4584469"/>
          </a:xfrm>
        </p:spPr>
        <p:txBody>
          <a:bodyPr>
            <a:normAutofit fontScale="92500" lnSpcReduction="10000"/>
          </a:bodyPr>
          <a:lstStyle/>
          <a:p>
            <a:pPr marL="0" indent="0">
              <a:buNone/>
            </a:pPr>
            <a:r>
              <a:rPr lang="en-US" b="1" dirty="0">
                <a:solidFill>
                  <a:srgbClr val="0070C0"/>
                </a:solidFill>
              </a:rPr>
              <a:t>3. Analyzing Competitor Keywords</a:t>
            </a:r>
            <a:endParaRPr lang="en-US" dirty="0">
              <a:solidFill>
                <a:srgbClr val="0070C0"/>
              </a:solidFill>
            </a:endParaRPr>
          </a:p>
          <a:p>
            <a:r>
              <a:rPr lang="en-US" b="1" dirty="0"/>
              <a:t>Competitor Identification</a:t>
            </a:r>
            <a:r>
              <a:rPr lang="en-US" dirty="0"/>
              <a:t>: Identify your main competitors in the industry.</a:t>
            </a:r>
          </a:p>
          <a:p>
            <a:r>
              <a:rPr lang="en-US" b="1" dirty="0"/>
              <a:t>Keyword Analysis Tools</a:t>
            </a:r>
            <a:r>
              <a:rPr lang="en-US" dirty="0"/>
              <a:t>: Use tools like SEMrush, </a:t>
            </a:r>
            <a:r>
              <a:rPr lang="en-US" dirty="0" err="1"/>
              <a:t>Ahrefs</a:t>
            </a:r>
            <a:r>
              <a:rPr lang="en-US" dirty="0"/>
              <a:t>, or </a:t>
            </a:r>
            <a:r>
              <a:rPr lang="en-US" dirty="0" err="1"/>
              <a:t>Moz</a:t>
            </a:r>
            <a:r>
              <a:rPr lang="en-US" dirty="0"/>
              <a:t> to analyze the keywords your competitors are ranking for.</a:t>
            </a:r>
          </a:p>
          <a:p>
            <a:r>
              <a:rPr lang="en-US" b="1" dirty="0"/>
              <a:t>Gap Analysis</a:t>
            </a:r>
            <a:r>
              <a:rPr lang="en-US" dirty="0"/>
              <a:t>: Identify keyword gaps where your competitors are ranking but you are not, and vice </a:t>
            </a:r>
            <a:r>
              <a:rPr lang="en-US" dirty="0" smtClean="0"/>
              <a:t>versa.</a:t>
            </a:r>
          </a:p>
          <a:p>
            <a:pPr marL="0" indent="0">
              <a:buNone/>
            </a:pPr>
            <a:r>
              <a:rPr lang="en-US" b="1" dirty="0" smtClean="0">
                <a:solidFill>
                  <a:srgbClr val="0070C0"/>
                </a:solidFill>
              </a:rPr>
              <a:t>4. Creating </a:t>
            </a:r>
            <a:r>
              <a:rPr lang="en-US" b="1" dirty="0">
                <a:solidFill>
                  <a:srgbClr val="0070C0"/>
                </a:solidFill>
              </a:rPr>
              <a:t>a Keyword List</a:t>
            </a:r>
            <a:endParaRPr lang="en-US" dirty="0">
              <a:solidFill>
                <a:srgbClr val="0070C0"/>
              </a:solidFill>
            </a:endParaRPr>
          </a:p>
          <a:p>
            <a:r>
              <a:rPr lang="en-US" b="1" dirty="0" smtClean="0"/>
              <a:t>Seed </a:t>
            </a:r>
            <a:r>
              <a:rPr lang="en-US" b="1" dirty="0"/>
              <a:t>Keywords</a:t>
            </a:r>
            <a:r>
              <a:rPr lang="en-US" dirty="0"/>
              <a:t>: Start with broad, basic keywords related to your business.</a:t>
            </a:r>
          </a:p>
          <a:p>
            <a:r>
              <a:rPr lang="en-US" b="1" dirty="0"/>
              <a:t>Long-Tail Keywords</a:t>
            </a:r>
            <a:r>
              <a:rPr lang="en-US" dirty="0"/>
              <a:t>: Expand your list with long-tail keywords that are more specific and have less competition.</a:t>
            </a:r>
          </a:p>
          <a:p>
            <a:r>
              <a:rPr lang="en-US" b="1" dirty="0"/>
              <a:t>Keyword Grouping</a:t>
            </a:r>
            <a:r>
              <a:rPr lang="en-US" dirty="0"/>
              <a:t>: Organize your keywords into groups based on topics or themes for better content planning.</a:t>
            </a:r>
          </a:p>
          <a:p>
            <a:r>
              <a:rPr lang="en-US" b="1" dirty="0"/>
              <a:t>Prioritization</a:t>
            </a:r>
            <a:r>
              <a:rPr lang="en-US" dirty="0"/>
              <a:t>: Rank your keywords based on search volume, competition, and relevance to your business.</a:t>
            </a:r>
          </a:p>
          <a:p>
            <a:endParaRPr lang="en-IN" dirty="0"/>
          </a:p>
        </p:txBody>
      </p:sp>
    </p:spTree>
    <p:extLst>
      <p:ext uri="{BB962C8B-B14F-4D97-AF65-F5344CB8AC3E}">
        <p14:creationId xmlns:p14="http://schemas.microsoft.com/office/powerpoint/2010/main" val="3233882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Keyword Research Process</a:t>
            </a:r>
          </a:p>
        </p:txBody>
      </p:sp>
      <p:sp>
        <p:nvSpPr>
          <p:cNvPr id="3" name="Content Placeholder 2"/>
          <p:cNvSpPr>
            <a:spLocks noGrp="1"/>
          </p:cNvSpPr>
          <p:nvPr>
            <p:ph idx="1"/>
          </p:nvPr>
        </p:nvSpPr>
        <p:spPr>
          <a:xfrm>
            <a:off x="1069848" y="1753985"/>
            <a:ext cx="10058400" cy="4418215"/>
          </a:xfrm>
        </p:spPr>
        <p:txBody>
          <a:bodyPr>
            <a:normAutofit fontScale="92500" lnSpcReduction="10000"/>
          </a:bodyPr>
          <a:lstStyle/>
          <a:p>
            <a:pPr marL="0" indent="0">
              <a:buNone/>
            </a:pPr>
            <a:r>
              <a:rPr lang="en-US" b="1" dirty="0">
                <a:solidFill>
                  <a:srgbClr val="0070C0"/>
                </a:solidFill>
              </a:rPr>
              <a:t>5. Using Keyword Research Tools</a:t>
            </a:r>
            <a:endParaRPr lang="en-US" dirty="0">
              <a:solidFill>
                <a:srgbClr val="0070C0"/>
              </a:solidFill>
            </a:endParaRPr>
          </a:p>
          <a:p>
            <a:r>
              <a:rPr lang="en-US" b="1" dirty="0"/>
              <a:t>Google Keyword Planner</a:t>
            </a:r>
            <a:r>
              <a:rPr lang="en-US" dirty="0"/>
              <a:t>: Free tool to find keyword ideas and get search volume data.</a:t>
            </a:r>
          </a:p>
          <a:p>
            <a:r>
              <a:rPr lang="en-US" b="1" dirty="0"/>
              <a:t>SEMrush</a:t>
            </a:r>
            <a:r>
              <a:rPr lang="en-US" dirty="0"/>
              <a:t>: Comprehensive tool for competitor analysis and keyword research.</a:t>
            </a:r>
          </a:p>
          <a:p>
            <a:r>
              <a:rPr lang="en-US" b="1" dirty="0" err="1"/>
              <a:t>Ahrefs</a:t>
            </a:r>
            <a:r>
              <a:rPr lang="en-US" dirty="0"/>
              <a:t>: Excellent for backlink analysis and finding keyword opportunities.</a:t>
            </a:r>
          </a:p>
          <a:p>
            <a:r>
              <a:rPr lang="en-US" b="1" dirty="0" err="1"/>
              <a:t>Ubersuggest</a:t>
            </a:r>
            <a:r>
              <a:rPr lang="en-US" dirty="0"/>
              <a:t>: Free tool for keyword ideas and competitive analysis.</a:t>
            </a:r>
          </a:p>
          <a:p>
            <a:pPr marL="0" indent="0">
              <a:buNone/>
            </a:pPr>
            <a:r>
              <a:rPr lang="en-US" b="1" dirty="0">
                <a:solidFill>
                  <a:srgbClr val="0070C0"/>
                </a:solidFill>
              </a:rPr>
              <a:t>6. Refining and Updating Your Keywords</a:t>
            </a:r>
            <a:endParaRPr lang="en-US" dirty="0">
              <a:solidFill>
                <a:srgbClr val="0070C0"/>
              </a:solidFill>
            </a:endParaRPr>
          </a:p>
          <a:p>
            <a:r>
              <a:rPr lang="en-US" b="1" dirty="0"/>
              <a:t>Performance Tracking</a:t>
            </a:r>
            <a:r>
              <a:rPr lang="en-US" dirty="0"/>
              <a:t>: Regularly track the performance of your keywords in terms of rankings and traffic.</a:t>
            </a:r>
          </a:p>
          <a:p>
            <a:r>
              <a:rPr lang="en-US" b="1" dirty="0"/>
              <a:t>Seasonal Trends</a:t>
            </a:r>
            <a:r>
              <a:rPr lang="en-US" dirty="0"/>
              <a:t>: Adjust your keyword strategy based on seasonal trends and changes in user behavior.</a:t>
            </a:r>
          </a:p>
          <a:p>
            <a:r>
              <a:rPr lang="en-US" b="1" dirty="0"/>
              <a:t>Continuous Optimization</a:t>
            </a:r>
            <a:r>
              <a:rPr lang="en-US" dirty="0"/>
              <a:t>: Continuously refine and update your keyword list to adapt to the changing search landscape.</a:t>
            </a:r>
          </a:p>
          <a:p>
            <a:endParaRPr lang="en-IN" dirty="0"/>
          </a:p>
        </p:txBody>
      </p:sp>
    </p:spTree>
    <p:extLst>
      <p:ext uri="{BB962C8B-B14F-4D97-AF65-F5344CB8AC3E}">
        <p14:creationId xmlns:p14="http://schemas.microsoft.com/office/powerpoint/2010/main" val="215700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Implementing Keywords</a:t>
            </a:r>
          </a:p>
        </p:txBody>
      </p:sp>
      <p:sp>
        <p:nvSpPr>
          <p:cNvPr id="3" name="Content Placeholder 2"/>
          <p:cNvSpPr>
            <a:spLocks noGrp="1"/>
          </p:cNvSpPr>
          <p:nvPr>
            <p:ph idx="1"/>
          </p:nvPr>
        </p:nvSpPr>
        <p:spPr>
          <a:xfrm>
            <a:off x="1069848" y="1895303"/>
            <a:ext cx="10058400" cy="4605250"/>
          </a:xfrm>
        </p:spPr>
        <p:txBody>
          <a:bodyPr>
            <a:normAutofit fontScale="92500" lnSpcReduction="20000"/>
          </a:bodyPr>
          <a:lstStyle/>
          <a:p>
            <a:r>
              <a:rPr lang="en-US" b="1" dirty="0"/>
              <a:t>On-page SEO: </a:t>
            </a:r>
            <a:endParaRPr lang="en-US" b="1" dirty="0" smtClean="0"/>
          </a:p>
          <a:p>
            <a:r>
              <a:rPr lang="en-US" b="1" dirty="0" smtClean="0"/>
              <a:t>Title </a:t>
            </a:r>
            <a:r>
              <a:rPr lang="en-US" b="1" dirty="0"/>
              <a:t>Tags</a:t>
            </a:r>
            <a:r>
              <a:rPr lang="en-US" dirty="0"/>
              <a:t>: The title tag is a critical on-page SEO element that helps search engines understand the content of a page. It should be unique, descriptive, and include the primary keyword.</a:t>
            </a:r>
          </a:p>
          <a:p>
            <a:pPr lvl="1"/>
            <a:r>
              <a:rPr lang="en-US" dirty="0"/>
              <a:t>Example: "SEO Best Practices: How to Optimize Your Website"</a:t>
            </a:r>
          </a:p>
          <a:p>
            <a:r>
              <a:rPr lang="en-US" b="1" dirty="0"/>
              <a:t>Meta Descriptions</a:t>
            </a:r>
            <a:r>
              <a:rPr lang="en-US" dirty="0"/>
              <a:t>: These are brief summaries of the webpage content that appear in search engine results. Including keywords in meta descriptions can improve click-through rates.</a:t>
            </a:r>
          </a:p>
          <a:p>
            <a:pPr lvl="1"/>
            <a:r>
              <a:rPr lang="en-US" dirty="0"/>
              <a:t>Example: "Learn the top SEO best practices to optimize your website and improve your search engine rankings."</a:t>
            </a:r>
          </a:p>
          <a:p>
            <a:r>
              <a:rPr lang="en-US" b="1" dirty="0"/>
              <a:t>Headers (H1, H2, H3, etc.)</a:t>
            </a:r>
            <a:r>
              <a:rPr lang="en-US" dirty="0"/>
              <a:t>: Using headers not only makes the content more readable but also helps search engines understand the structure and main topics of your content. The primary keyword should appear in the H1 tag, and related keywords can be used in H2 and H3 tags.</a:t>
            </a:r>
          </a:p>
          <a:p>
            <a:pPr lvl="1"/>
            <a:r>
              <a:rPr lang="en-US" dirty="0"/>
              <a:t>Example:</a:t>
            </a:r>
          </a:p>
          <a:p>
            <a:pPr lvl="2"/>
            <a:r>
              <a:rPr lang="en-US" dirty="0"/>
              <a:t>H1: "Ultimate Guide to SEO"</a:t>
            </a:r>
          </a:p>
          <a:p>
            <a:pPr lvl="2"/>
            <a:r>
              <a:rPr lang="en-US" dirty="0"/>
              <a:t>H2: "Importance of Keyword Research"</a:t>
            </a:r>
          </a:p>
          <a:p>
            <a:pPr lvl="2"/>
            <a:r>
              <a:rPr lang="en-US" dirty="0"/>
              <a:t>H3: "Using Long-tail Keywords"</a:t>
            </a:r>
          </a:p>
          <a:p>
            <a:endParaRPr lang="en-IN" dirty="0"/>
          </a:p>
        </p:txBody>
      </p:sp>
    </p:spTree>
    <p:extLst>
      <p:ext uri="{BB962C8B-B14F-4D97-AF65-F5344CB8AC3E}">
        <p14:creationId xmlns:p14="http://schemas.microsoft.com/office/powerpoint/2010/main" val="2335498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Implementing Keywords</a:t>
            </a:r>
          </a:p>
        </p:txBody>
      </p:sp>
      <p:sp>
        <p:nvSpPr>
          <p:cNvPr id="3" name="Content Placeholder 2"/>
          <p:cNvSpPr>
            <a:spLocks noGrp="1"/>
          </p:cNvSpPr>
          <p:nvPr>
            <p:ph idx="1"/>
          </p:nvPr>
        </p:nvSpPr>
        <p:spPr/>
        <p:txBody>
          <a:bodyPr/>
          <a:lstStyle/>
          <a:p>
            <a:r>
              <a:rPr lang="en-US" b="1" dirty="0"/>
              <a:t>Off-page SEO: Backlinks and Anchor Text</a:t>
            </a:r>
            <a:endParaRPr lang="en-US" dirty="0"/>
          </a:p>
          <a:p>
            <a:r>
              <a:rPr lang="en-US" b="1" dirty="0"/>
              <a:t>Backlinks</a:t>
            </a:r>
            <a:r>
              <a:rPr lang="en-US" dirty="0"/>
              <a:t>: These are links from other websites to your site. High-quality backlinks from reputable sites can significantly boost your site's authority and search rankings.</a:t>
            </a:r>
          </a:p>
          <a:p>
            <a:pPr lvl="1"/>
            <a:r>
              <a:rPr lang="en-US" dirty="0"/>
              <a:t>Example: A blog post on a well-known marketing site linking to your article on SEO strategies.</a:t>
            </a:r>
          </a:p>
          <a:p>
            <a:r>
              <a:rPr lang="en-US" b="1" dirty="0"/>
              <a:t>Anchor Text</a:t>
            </a:r>
            <a:r>
              <a:rPr lang="en-US" dirty="0"/>
              <a:t>: This is the clickable text in a hyperlink. Using descriptive anchor text that includes relevant keywords helps search engines understand the context of the linked page.</a:t>
            </a:r>
          </a:p>
          <a:p>
            <a:pPr lvl="1"/>
            <a:r>
              <a:rPr lang="en-US" dirty="0"/>
              <a:t>Example: "For more detailed information, check out our comprehensive SEO guide."</a:t>
            </a:r>
          </a:p>
          <a:p>
            <a:endParaRPr lang="en-IN" dirty="0"/>
          </a:p>
        </p:txBody>
      </p:sp>
    </p:spTree>
    <p:extLst>
      <p:ext uri="{BB962C8B-B14F-4D97-AF65-F5344CB8AC3E}">
        <p14:creationId xmlns:p14="http://schemas.microsoft.com/office/powerpoint/2010/main" val="932862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Implementing Keywords</a:t>
            </a:r>
          </a:p>
        </p:txBody>
      </p:sp>
      <p:sp>
        <p:nvSpPr>
          <p:cNvPr id="3" name="Content Placeholder 2"/>
          <p:cNvSpPr>
            <a:spLocks noGrp="1"/>
          </p:cNvSpPr>
          <p:nvPr>
            <p:ph idx="1"/>
          </p:nvPr>
        </p:nvSpPr>
        <p:spPr/>
        <p:txBody>
          <a:bodyPr/>
          <a:lstStyle/>
          <a:p>
            <a:r>
              <a:rPr lang="en-US" b="1" dirty="0"/>
              <a:t>Keyword Density and Placement</a:t>
            </a:r>
            <a:endParaRPr lang="en-US" dirty="0"/>
          </a:p>
          <a:p>
            <a:r>
              <a:rPr lang="en-US" b="1" dirty="0"/>
              <a:t>Keyword Density</a:t>
            </a:r>
            <a:r>
              <a:rPr lang="en-US" dirty="0"/>
              <a:t>: This refers to the percentage of times a keyword appears on a page compared to the total word count. Maintaining a natural keyword density is crucial; keyword stuffing can lead to penalties.</a:t>
            </a:r>
          </a:p>
          <a:p>
            <a:pPr lvl="1"/>
            <a:r>
              <a:rPr lang="en-US" dirty="0"/>
              <a:t>Best practice: Aim for a keyword density of around 1-2%.</a:t>
            </a:r>
          </a:p>
          <a:p>
            <a:r>
              <a:rPr lang="en-US" b="1" dirty="0"/>
              <a:t>Placement</a:t>
            </a:r>
            <a:r>
              <a:rPr lang="en-US" dirty="0"/>
              <a:t>: Strategic placement of keywords in the title, headers, first paragraph, and throughout the content ensures relevance without overloading the text.</a:t>
            </a:r>
          </a:p>
          <a:p>
            <a:pPr lvl="1"/>
            <a:r>
              <a:rPr lang="en-US" dirty="0"/>
              <a:t>Example: "SEO strategies are essential for improving your website's visibility. This guide will cover various SEO techniques, including keyword optimization, to help you rank higher in search results."</a:t>
            </a:r>
          </a:p>
          <a:p>
            <a:endParaRPr lang="en-IN" dirty="0"/>
          </a:p>
        </p:txBody>
      </p:sp>
    </p:spTree>
    <p:extLst>
      <p:ext uri="{BB962C8B-B14F-4D97-AF65-F5344CB8AC3E}">
        <p14:creationId xmlns:p14="http://schemas.microsoft.com/office/powerpoint/2010/main" val="136722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Implementing Keywords</a:t>
            </a:r>
          </a:p>
        </p:txBody>
      </p:sp>
      <p:sp>
        <p:nvSpPr>
          <p:cNvPr id="3" name="Content Placeholder 2"/>
          <p:cNvSpPr>
            <a:spLocks noGrp="1"/>
          </p:cNvSpPr>
          <p:nvPr>
            <p:ph idx="1"/>
          </p:nvPr>
        </p:nvSpPr>
        <p:spPr/>
        <p:txBody>
          <a:bodyPr/>
          <a:lstStyle/>
          <a:p>
            <a:r>
              <a:rPr lang="en-US" b="1" dirty="0"/>
              <a:t>Avoiding Keyword Stuffing</a:t>
            </a:r>
            <a:endParaRPr lang="en-US" dirty="0"/>
          </a:p>
          <a:p>
            <a:r>
              <a:rPr lang="en-US" dirty="0" smtClean="0"/>
              <a:t>Keyword </a:t>
            </a:r>
            <a:r>
              <a:rPr lang="en-US" dirty="0"/>
              <a:t>stuffing involves overloading a webpage with keywords in an attempt to manipulate search rankings. This practice is frowned upon by search engines and can lead to penalties.</a:t>
            </a:r>
          </a:p>
          <a:p>
            <a:pPr lvl="1"/>
            <a:r>
              <a:rPr lang="en-US" dirty="0"/>
              <a:t>Example of keyword stuffing: "SEO </a:t>
            </a:r>
            <a:r>
              <a:rPr lang="en-US" dirty="0" err="1"/>
              <a:t>SEO</a:t>
            </a:r>
            <a:r>
              <a:rPr lang="en-US" dirty="0"/>
              <a:t> </a:t>
            </a:r>
            <a:r>
              <a:rPr lang="en-US" dirty="0" err="1"/>
              <a:t>SEO</a:t>
            </a:r>
            <a:r>
              <a:rPr lang="en-US" dirty="0"/>
              <a:t> strategies </a:t>
            </a:r>
            <a:r>
              <a:rPr lang="en-US" dirty="0" err="1"/>
              <a:t>strategies</a:t>
            </a:r>
            <a:r>
              <a:rPr lang="en-US" dirty="0"/>
              <a:t> </a:t>
            </a:r>
            <a:r>
              <a:rPr lang="en-US" dirty="0" err="1"/>
              <a:t>strategies</a:t>
            </a:r>
            <a:r>
              <a:rPr lang="en-US" dirty="0"/>
              <a:t> are </a:t>
            </a:r>
            <a:r>
              <a:rPr lang="en-US" dirty="0" err="1"/>
              <a:t>are</a:t>
            </a:r>
            <a:r>
              <a:rPr lang="en-US" dirty="0"/>
              <a:t> </a:t>
            </a:r>
            <a:r>
              <a:rPr lang="en-US" dirty="0" err="1"/>
              <a:t>are</a:t>
            </a:r>
            <a:r>
              <a:rPr lang="en-US" dirty="0"/>
              <a:t> essential </a:t>
            </a:r>
            <a:r>
              <a:rPr lang="en-US" dirty="0" err="1"/>
              <a:t>essential</a:t>
            </a:r>
            <a:r>
              <a:rPr lang="en-US" dirty="0"/>
              <a:t> </a:t>
            </a:r>
            <a:r>
              <a:rPr lang="en-US" dirty="0" err="1"/>
              <a:t>essential</a:t>
            </a:r>
            <a:r>
              <a:rPr lang="en-US" dirty="0"/>
              <a:t> for </a:t>
            </a:r>
            <a:r>
              <a:rPr lang="en-US" dirty="0" err="1"/>
              <a:t>for</a:t>
            </a:r>
            <a:r>
              <a:rPr lang="en-US" dirty="0"/>
              <a:t> </a:t>
            </a:r>
            <a:r>
              <a:rPr lang="en-US" dirty="0" err="1"/>
              <a:t>for</a:t>
            </a:r>
            <a:r>
              <a:rPr lang="en-US" dirty="0"/>
              <a:t> improving </a:t>
            </a:r>
            <a:r>
              <a:rPr lang="en-US" dirty="0" err="1"/>
              <a:t>improving</a:t>
            </a:r>
            <a:r>
              <a:rPr lang="en-US" dirty="0"/>
              <a:t> </a:t>
            </a:r>
            <a:r>
              <a:rPr lang="en-US" dirty="0" err="1"/>
              <a:t>improving</a:t>
            </a:r>
            <a:r>
              <a:rPr lang="en-US" dirty="0"/>
              <a:t> your </a:t>
            </a:r>
            <a:r>
              <a:rPr lang="en-US" dirty="0" err="1"/>
              <a:t>your</a:t>
            </a:r>
            <a:r>
              <a:rPr lang="en-US" dirty="0"/>
              <a:t> </a:t>
            </a:r>
            <a:r>
              <a:rPr lang="en-US" dirty="0" err="1"/>
              <a:t>your</a:t>
            </a:r>
            <a:r>
              <a:rPr lang="en-US" dirty="0"/>
              <a:t> website's </a:t>
            </a:r>
            <a:r>
              <a:rPr lang="en-US" dirty="0" err="1"/>
              <a:t>website's</a:t>
            </a:r>
            <a:r>
              <a:rPr lang="en-US" dirty="0"/>
              <a:t> </a:t>
            </a:r>
            <a:r>
              <a:rPr lang="en-US" dirty="0" err="1"/>
              <a:t>website's</a:t>
            </a:r>
            <a:r>
              <a:rPr lang="en-US" dirty="0"/>
              <a:t> visibility </a:t>
            </a:r>
            <a:r>
              <a:rPr lang="en-US" dirty="0" err="1"/>
              <a:t>visibility</a:t>
            </a:r>
            <a:r>
              <a:rPr lang="en-US" dirty="0"/>
              <a:t> </a:t>
            </a:r>
            <a:r>
              <a:rPr lang="en-US" dirty="0" err="1"/>
              <a:t>visibility</a:t>
            </a:r>
            <a:r>
              <a:rPr lang="en-US" dirty="0"/>
              <a:t>."</a:t>
            </a:r>
          </a:p>
          <a:p>
            <a:r>
              <a:rPr lang="en-US" b="1" dirty="0"/>
              <a:t>Best Practices</a:t>
            </a:r>
            <a:r>
              <a:rPr lang="en-US" dirty="0"/>
              <a:t>: Use keywords naturally within the content. Focus on providing valuable, readable, and user-friendly content rather than forcing keywords into the text.</a:t>
            </a:r>
          </a:p>
          <a:p>
            <a:pPr lvl="1"/>
            <a:r>
              <a:rPr lang="en-US" dirty="0"/>
              <a:t>Example: "SEO strategies are crucial for improving your website's visibility. By implementing these techniques, you can achieve higher search rankings and attract more visitors."</a:t>
            </a:r>
          </a:p>
          <a:p>
            <a:endParaRPr lang="en-IN" dirty="0"/>
          </a:p>
        </p:txBody>
      </p:sp>
    </p:spTree>
    <p:extLst>
      <p:ext uri="{BB962C8B-B14F-4D97-AF65-F5344CB8AC3E}">
        <p14:creationId xmlns:p14="http://schemas.microsoft.com/office/powerpoint/2010/main" val="3578696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SEO Strategy</a:t>
            </a:r>
          </a:p>
        </p:txBody>
      </p:sp>
      <p:sp>
        <p:nvSpPr>
          <p:cNvPr id="4" name="Rectangle 1"/>
          <p:cNvSpPr>
            <a:spLocks noGrp="1" noChangeArrowheads="1"/>
          </p:cNvSpPr>
          <p:nvPr>
            <p:ph idx="1"/>
          </p:nvPr>
        </p:nvSpPr>
        <p:spPr bwMode="auto">
          <a:xfrm>
            <a:off x="1069848" y="1946204"/>
            <a:ext cx="10058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An SEO strategy is a comprehensive plan designed to improve a website’s search engine rankings, increase organic traffic, and achieve long-term online success.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Importance</a:t>
            </a:r>
            <a:r>
              <a:rPr kumimoji="0" lang="en-US" altLang="en-US" sz="2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Enhances visibility and credibility.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Drives targeted traffic to your website.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Supports business goals by increasing conversions and revenue.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1069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186226" y="1236254"/>
            <a:ext cx="995375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1" i="0" u="none" strike="noStrike" cap="none" normalizeH="0" baseline="0" dirty="0" smtClean="0">
                <a:ln>
                  <a:noFill/>
                </a:ln>
                <a:solidFill>
                  <a:srgbClr val="0070C0"/>
                </a:solidFill>
                <a:effectLst/>
                <a:latin typeface="Arial" panose="020B0604020202020204" pitchFamily="34" charset="0"/>
              </a:rPr>
              <a:t>Search Engine Optimization (SEO)</a:t>
            </a:r>
            <a:r>
              <a:rPr kumimoji="0" lang="en-US" altLang="en-US" sz="3600" b="0" i="0" u="none" strike="noStrike" cap="none" normalizeH="0" baseline="0" dirty="0" smtClean="0">
                <a:ln>
                  <a:noFill/>
                </a:ln>
                <a:solidFill>
                  <a:srgbClr val="0070C0"/>
                </a:solidFill>
                <a:effectLst/>
                <a:latin typeface="Arial" panose="020B0604020202020204" pitchFamily="34" charset="0"/>
              </a:rPr>
              <a:t>: </a:t>
            </a:r>
            <a:r>
              <a:rPr kumimoji="0" lang="en-US" altLang="en-US" sz="3600" b="0" i="0" u="none" strike="noStrike" cap="none" normalizeH="0" baseline="0" dirty="0" smtClean="0">
                <a:ln>
                  <a:noFill/>
                </a:ln>
                <a:solidFill>
                  <a:schemeClr val="tx1"/>
                </a:solidFill>
                <a:effectLst/>
                <a:latin typeface="Arial" panose="020B0604020202020204" pitchFamily="34" charset="0"/>
              </a:rPr>
              <a:t>The practice of optimizing a website to improve its visibility and ranking on search engine results pages (SERPs).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SEO encompasses both technical and creative elements required to improve rankings, drive traffic, and increase awareness in search engines. </a:t>
            </a:r>
          </a:p>
        </p:txBody>
      </p:sp>
    </p:spTree>
    <p:extLst>
      <p:ext uri="{BB962C8B-B14F-4D97-AF65-F5344CB8AC3E}">
        <p14:creationId xmlns:p14="http://schemas.microsoft.com/office/powerpoint/2010/main" val="3924979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7" y="484632"/>
            <a:ext cx="10559657" cy="1609344"/>
          </a:xfrm>
        </p:spPr>
        <p:txBody>
          <a:bodyPr>
            <a:normAutofit/>
          </a:bodyPr>
          <a:lstStyle/>
          <a:p>
            <a:r>
              <a:rPr lang="en-US" sz="4800" dirty="0"/>
              <a:t>Elements of a Successful SEO Strategy</a:t>
            </a:r>
            <a:endParaRPr lang="en-IN" sz="4800" dirty="0"/>
          </a:p>
        </p:txBody>
      </p:sp>
      <p:sp>
        <p:nvSpPr>
          <p:cNvPr id="3" name="Content Placeholder 2"/>
          <p:cNvSpPr>
            <a:spLocks noGrp="1"/>
          </p:cNvSpPr>
          <p:nvPr>
            <p:ph idx="1"/>
          </p:nvPr>
        </p:nvSpPr>
        <p:spPr/>
        <p:txBody>
          <a:bodyPr/>
          <a:lstStyle/>
          <a:p>
            <a:pPr marL="0" indent="0">
              <a:buNone/>
            </a:pPr>
            <a:r>
              <a:rPr lang="en-IN" b="1" dirty="0"/>
              <a:t>On-page SEO</a:t>
            </a:r>
            <a:r>
              <a:rPr lang="en-IN" dirty="0"/>
              <a:t>:</a:t>
            </a:r>
          </a:p>
          <a:p>
            <a:r>
              <a:rPr lang="en-IN" b="1" dirty="0"/>
              <a:t>Content Optimization</a:t>
            </a:r>
            <a:r>
              <a:rPr lang="en-IN" dirty="0"/>
              <a:t>: Creating high-quality, relevant, and engaging content that targets specific keywords.</a:t>
            </a:r>
          </a:p>
          <a:p>
            <a:r>
              <a:rPr lang="en-IN" b="1" dirty="0"/>
              <a:t>HTML Elements</a:t>
            </a:r>
            <a:r>
              <a:rPr lang="en-IN" dirty="0"/>
              <a:t>: Optimizing title tags, meta descriptions, headers (H1, H2, etc.), and image alt texts.</a:t>
            </a:r>
          </a:p>
          <a:p>
            <a:r>
              <a:rPr lang="en-IN" b="1" dirty="0"/>
              <a:t>URL Structure</a:t>
            </a:r>
            <a:r>
              <a:rPr lang="en-IN" dirty="0"/>
              <a:t>: Ensuring URLs are clean, descriptive, and include relevant keywords.</a:t>
            </a:r>
          </a:p>
          <a:p>
            <a:r>
              <a:rPr lang="en-IN" b="1" dirty="0"/>
              <a:t>Internal Linking</a:t>
            </a:r>
            <a:r>
              <a:rPr lang="en-IN" dirty="0"/>
              <a:t>: Linking to other pages within your site to enhance navigation and distribute page authority.</a:t>
            </a:r>
          </a:p>
          <a:p>
            <a:endParaRPr lang="en-IN" dirty="0"/>
          </a:p>
        </p:txBody>
      </p:sp>
    </p:spTree>
    <p:extLst>
      <p:ext uri="{BB962C8B-B14F-4D97-AF65-F5344CB8AC3E}">
        <p14:creationId xmlns:p14="http://schemas.microsoft.com/office/powerpoint/2010/main" val="4262409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7" y="484632"/>
            <a:ext cx="10567971" cy="1609344"/>
          </a:xfrm>
        </p:spPr>
        <p:txBody>
          <a:bodyPr/>
          <a:lstStyle/>
          <a:p>
            <a:r>
              <a:rPr lang="en-US" sz="4800" dirty="0"/>
              <a:t>Elements</a:t>
            </a:r>
            <a:r>
              <a:rPr lang="en-US" dirty="0"/>
              <a:t> of a Successful SEO Strategy</a:t>
            </a:r>
            <a:endParaRPr lang="en-IN" dirty="0"/>
          </a:p>
        </p:txBody>
      </p:sp>
      <p:sp>
        <p:nvSpPr>
          <p:cNvPr id="3" name="Content Placeholder 2"/>
          <p:cNvSpPr>
            <a:spLocks noGrp="1"/>
          </p:cNvSpPr>
          <p:nvPr>
            <p:ph idx="1"/>
          </p:nvPr>
        </p:nvSpPr>
        <p:spPr/>
        <p:txBody>
          <a:bodyPr/>
          <a:lstStyle/>
          <a:p>
            <a:r>
              <a:rPr lang="en-US" b="1" dirty="0"/>
              <a:t>Off-page SEO</a:t>
            </a:r>
            <a:r>
              <a:rPr lang="en-US" dirty="0"/>
              <a:t>:</a:t>
            </a:r>
          </a:p>
          <a:p>
            <a:r>
              <a:rPr lang="en-US" b="1" dirty="0"/>
              <a:t>Backlink Building</a:t>
            </a:r>
            <a:r>
              <a:rPr lang="en-US" dirty="0"/>
              <a:t>: Acquiring high-quality backlinks from reputable sites to increase domain authority.</a:t>
            </a:r>
          </a:p>
          <a:p>
            <a:r>
              <a:rPr lang="en-US" b="1" dirty="0"/>
              <a:t>Social Media Engagement</a:t>
            </a:r>
            <a:r>
              <a:rPr lang="en-US" dirty="0"/>
              <a:t>: Leveraging social media platforms to share content and engage with your audience.</a:t>
            </a:r>
          </a:p>
          <a:p>
            <a:r>
              <a:rPr lang="en-US" b="1" dirty="0"/>
              <a:t>Guest Blogging</a:t>
            </a:r>
            <a:r>
              <a:rPr lang="en-US" dirty="0"/>
              <a:t>: Writing articles for other websites to gain exposure and backlinks.</a:t>
            </a:r>
          </a:p>
          <a:p>
            <a:r>
              <a:rPr lang="en-US" b="1" dirty="0"/>
              <a:t>Influencer Outreach</a:t>
            </a:r>
            <a:r>
              <a:rPr lang="en-US" dirty="0"/>
              <a:t>: Partnering with influencers to promote your content and brand</a:t>
            </a:r>
          </a:p>
          <a:p>
            <a:endParaRPr lang="en-IN" dirty="0"/>
          </a:p>
        </p:txBody>
      </p:sp>
    </p:spTree>
    <p:extLst>
      <p:ext uri="{BB962C8B-B14F-4D97-AF65-F5344CB8AC3E}">
        <p14:creationId xmlns:p14="http://schemas.microsoft.com/office/powerpoint/2010/main" val="3869457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7" y="484632"/>
            <a:ext cx="10326901" cy="1609344"/>
          </a:xfrm>
        </p:spPr>
        <p:txBody>
          <a:bodyPr/>
          <a:lstStyle/>
          <a:p>
            <a:r>
              <a:rPr lang="en-US" sz="4800" dirty="0"/>
              <a:t>Elements</a:t>
            </a:r>
            <a:r>
              <a:rPr lang="en-US" dirty="0"/>
              <a:t> of a Successful SEO Strategy</a:t>
            </a:r>
            <a:endParaRPr lang="en-IN" dirty="0"/>
          </a:p>
        </p:txBody>
      </p:sp>
      <p:sp>
        <p:nvSpPr>
          <p:cNvPr id="3" name="Content Placeholder 2"/>
          <p:cNvSpPr>
            <a:spLocks noGrp="1"/>
          </p:cNvSpPr>
          <p:nvPr>
            <p:ph idx="1"/>
          </p:nvPr>
        </p:nvSpPr>
        <p:spPr/>
        <p:txBody>
          <a:bodyPr/>
          <a:lstStyle/>
          <a:p>
            <a:r>
              <a:rPr lang="en-US" b="1" dirty="0"/>
              <a:t>Technical SEO</a:t>
            </a:r>
            <a:r>
              <a:rPr lang="en-US" dirty="0"/>
              <a:t>:</a:t>
            </a:r>
          </a:p>
          <a:p>
            <a:r>
              <a:rPr lang="en-US" b="1" dirty="0"/>
              <a:t>Site Speed</a:t>
            </a:r>
            <a:r>
              <a:rPr lang="en-US" dirty="0"/>
              <a:t>: Optimizing site performance to ensure fast loading times.</a:t>
            </a:r>
          </a:p>
          <a:p>
            <a:r>
              <a:rPr lang="en-US" b="1" dirty="0"/>
              <a:t>Mobile-Friendliness</a:t>
            </a:r>
            <a:r>
              <a:rPr lang="en-US" dirty="0"/>
              <a:t>: Ensuring your website is responsive and works well on all devices.</a:t>
            </a:r>
          </a:p>
          <a:p>
            <a:r>
              <a:rPr lang="en-US" b="1" dirty="0"/>
              <a:t>Secure Sockets Layer (SSL)</a:t>
            </a:r>
            <a:r>
              <a:rPr lang="en-US" dirty="0"/>
              <a:t>: Implementing HTTPS to secure data transmission.</a:t>
            </a:r>
          </a:p>
          <a:p>
            <a:r>
              <a:rPr lang="en-US" b="1" dirty="0"/>
              <a:t>XML Sitemaps and Robots.txt</a:t>
            </a:r>
            <a:r>
              <a:rPr lang="en-US" dirty="0"/>
              <a:t>: Using these tools to guide search engines in crawling and indexing your site effectively.</a:t>
            </a:r>
          </a:p>
          <a:p>
            <a:r>
              <a:rPr lang="en-US" b="1" dirty="0"/>
              <a:t>Canonical Tags</a:t>
            </a:r>
            <a:r>
              <a:rPr lang="en-US" dirty="0"/>
              <a:t>: Avoiding duplicate content issues by using canonical tags.</a:t>
            </a:r>
          </a:p>
          <a:p>
            <a:endParaRPr lang="en-IN" dirty="0"/>
          </a:p>
        </p:txBody>
      </p:sp>
    </p:spTree>
    <p:extLst>
      <p:ext uri="{BB962C8B-B14F-4D97-AF65-F5344CB8AC3E}">
        <p14:creationId xmlns:p14="http://schemas.microsoft.com/office/powerpoint/2010/main" val="1915664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Setting SEO Goals and </a:t>
            </a:r>
            <a:r>
              <a:rPr lang="en-US" sz="4400" b="1" dirty="0" smtClean="0"/>
              <a:t>Objectives</a:t>
            </a:r>
            <a:endParaRPr lang="en-IN" sz="4400" dirty="0"/>
          </a:p>
        </p:txBody>
      </p:sp>
      <p:sp>
        <p:nvSpPr>
          <p:cNvPr id="3" name="Content Placeholder 2"/>
          <p:cNvSpPr>
            <a:spLocks noGrp="1"/>
          </p:cNvSpPr>
          <p:nvPr>
            <p:ph idx="1"/>
          </p:nvPr>
        </p:nvSpPr>
        <p:spPr/>
        <p:txBody>
          <a:bodyPr/>
          <a:lstStyle/>
          <a:p>
            <a:r>
              <a:rPr lang="en-US" b="1" dirty="0" smtClean="0"/>
              <a:t>SMART </a:t>
            </a:r>
            <a:r>
              <a:rPr lang="en-US" b="1" dirty="0"/>
              <a:t>Goals</a:t>
            </a:r>
            <a:r>
              <a:rPr lang="en-US" dirty="0"/>
              <a:t>: Setting Specific, Measurable, Achievable, Relevant, and Time-bound goals.</a:t>
            </a:r>
          </a:p>
          <a:p>
            <a:pPr lvl="1"/>
            <a:r>
              <a:rPr lang="en-US" b="1" dirty="0"/>
              <a:t>Example</a:t>
            </a:r>
            <a:r>
              <a:rPr lang="en-US" dirty="0"/>
              <a:t>: Increase organic traffic by 20% in the next six months.</a:t>
            </a:r>
          </a:p>
          <a:p>
            <a:r>
              <a:rPr lang="en-US" b="1" dirty="0"/>
              <a:t>KPIs (Key Performance Indicators)</a:t>
            </a:r>
            <a:r>
              <a:rPr lang="en-US" dirty="0"/>
              <a:t>: Defining metrics to track progress towards your goals.</a:t>
            </a:r>
          </a:p>
          <a:p>
            <a:pPr lvl="1"/>
            <a:r>
              <a:rPr lang="en-US" b="1" dirty="0"/>
              <a:t>Examples</a:t>
            </a:r>
            <a:r>
              <a:rPr lang="en-US" dirty="0"/>
              <a:t>: Organic search traffic, keyword rankings, bounce rate, conversion rate.</a:t>
            </a:r>
          </a:p>
          <a:p>
            <a:r>
              <a:rPr lang="en-US" b="1" dirty="0"/>
              <a:t>Regular Monitoring and Adjustment</a:t>
            </a:r>
            <a:r>
              <a:rPr lang="en-US" dirty="0"/>
              <a:t>: Continuously analyzing performance data and making necessary adjustments to strategies.</a:t>
            </a:r>
          </a:p>
          <a:p>
            <a:endParaRPr lang="en-IN" dirty="0"/>
          </a:p>
        </p:txBody>
      </p:sp>
    </p:spTree>
    <p:extLst>
      <p:ext uri="{BB962C8B-B14F-4D97-AF65-F5344CB8AC3E}">
        <p14:creationId xmlns:p14="http://schemas.microsoft.com/office/powerpoint/2010/main" val="2401768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Implementation </a:t>
            </a:r>
            <a:r>
              <a:rPr lang="en-US" b="1" dirty="0" smtClean="0"/>
              <a:t>Plan</a:t>
            </a:r>
            <a:endParaRPr lang="en-IN" dirty="0"/>
          </a:p>
        </p:txBody>
      </p:sp>
      <p:sp>
        <p:nvSpPr>
          <p:cNvPr id="3" name="Content Placeholder 2"/>
          <p:cNvSpPr>
            <a:spLocks noGrp="1"/>
          </p:cNvSpPr>
          <p:nvPr>
            <p:ph idx="1"/>
          </p:nvPr>
        </p:nvSpPr>
        <p:spPr/>
        <p:txBody>
          <a:bodyPr/>
          <a:lstStyle/>
          <a:p>
            <a:r>
              <a:rPr lang="en-US" b="1" dirty="0" smtClean="0"/>
              <a:t>Keyword </a:t>
            </a:r>
            <a:r>
              <a:rPr lang="en-US" b="1" dirty="0"/>
              <a:t>Research and Analysis</a:t>
            </a:r>
            <a:r>
              <a:rPr lang="en-US" dirty="0"/>
              <a:t>: Identifying target keywords and integrating them into your content.</a:t>
            </a:r>
          </a:p>
          <a:p>
            <a:r>
              <a:rPr lang="en-US" b="1" dirty="0"/>
              <a:t>Content Creation and Optimization</a:t>
            </a:r>
            <a:r>
              <a:rPr lang="en-US" dirty="0"/>
              <a:t>: Developing and optimizing content that aligns with user intent.</a:t>
            </a:r>
          </a:p>
          <a:p>
            <a:r>
              <a:rPr lang="en-US" b="1" dirty="0"/>
              <a:t>Technical Audits</a:t>
            </a:r>
            <a:r>
              <a:rPr lang="en-US" dirty="0"/>
              <a:t>: Regularly conducting technical audits to identify and fix issues.</a:t>
            </a:r>
          </a:p>
          <a:p>
            <a:r>
              <a:rPr lang="en-US" b="1" dirty="0"/>
              <a:t>Link Building Campaigns</a:t>
            </a:r>
            <a:r>
              <a:rPr lang="en-US" dirty="0"/>
              <a:t>: Strategically planning and executing campaigns to acquire high-quality backlinks.</a:t>
            </a:r>
          </a:p>
          <a:p>
            <a:r>
              <a:rPr lang="en-US" b="1" dirty="0"/>
              <a:t>Performance Tracking</a:t>
            </a:r>
            <a:r>
              <a:rPr lang="en-US" dirty="0"/>
              <a:t>: Using tools like Google Analytics, Google Search Console, and other SEO software to monitor progress and adjust strategies accordingly.</a:t>
            </a:r>
          </a:p>
          <a:p>
            <a:endParaRPr lang="en-IN" dirty="0"/>
          </a:p>
        </p:txBody>
      </p:sp>
    </p:spTree>
    <p:extLst>
      <p:ext uri="{BB962C8B-B14F-4D97-AF65-F5344CB8AC3E}">
        <p14:creationId xmlns:p14="http://schemas.microsoft.com/office/powerpoint/2010/main" val="925878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On-Page SEO</a:t>
            </a:r>
          </a:p>
        </p:txBody>
      </p:sp>
      <p:sp>
        <p:nvSpPr>
          <p:cNvPr id="3" name="Content Placeholder 2"/>
          <p:cNvSpPr>
            <a:spLocks noGrp="1"/>
          </p:cNvSpPr>
          <p:nvPr>
            <p:ph idx="1"/>
          </p:nvPr>
        </p:nvSpPr>
        <p:spPr/>
        <p:txBody>
          <a:bodyPr/>
          <a:lstStyle/>
          <a:p>
            <a:r>
              <a:rPr lang="en-US" b="1" dirty="0"/>
              <a:t>Optimizing Content for Keywords</a:t>
            </a:r>
            <a:endParaRPr lang="en-US" dirty="0"/>
          </a:p>
          <a:p>
            <a:r>
              <a:rPr lang="en-US" b="1" dirty="0"/>
              <a:t>Keyword Placement</a:t>
            </a:r>
            <a:r>
              <a:rPr lang="en-US" dirty="0"/>
              <a:t>: Ensure primary keywords are included in strategic places such as the title, headers (H1, H2, etc.), the first 100 words of the content, and the conclusion.</a:t>
            </a:r>
          </a:p>
          <a:p>
            <a:r>
              <a:rPr lang="en-US" b="1" dirty="0"/>
              <a:t>Keyword Density</a:t>
            </a:r>
            <a:r>
              <a:rPr lang="en-US" dirty="0"/>
              <a:t>: Maintain a natural keyword density, avoiding keyword stuffing. Aim for a balance where keywords appear naturally within the content.</a:t>
            </a:r>
          </a:p>
          <a:p>
            <a:r>
              <a:rPr lang="en-US" b="1" dirty="0"/>
              <a:t>Semantic Keywords</a:t>
            </a:r>
            <a:r>
              <a:rPr lang="en-US" dirty="0"/>
              <a:t>: Use synonyms and related terms to enhance content relevance without overusing primary keywords.</a:t>
            </a:r>
          </a:p>
          <a:p>
            <a:endParaRPr lang="en-IN" dirty="0"/>
          </a:p>
        </p:txBody>
      </p:sp>
    </p:spTree>
    <p:extLst>
      <p:ext uri="{BB962C8B-B14F-4D97-AF65-F5344CB8AC3E}">
        <p14:creationId xmlns:p14="http://schemas.microsoft.com/office/powerpoint/2010/main" val="3713044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Importance of High-Quality </a:t>
            </a:r>
            <a:r>
              <a:rPr lang="en-US" b="1" dirty="0" smtClean="0"/>
              <a:t>Content</a:t>
            </a:r>
            <a:endParaRPr lang="en-IN" dirty="0"/>
          </a:p>
        </p:txBody>
      </p:sp>
      <p:sp>
        <p:nvSpPr>
          <p:cNvPr id="3" name="Content Placeholder 2"/>
          <p:cNvSpPr>
            <a:spLocks noGrp="1"/>
          </p:cNvSpPr>
          <p:nvPr>
            <p:ph idx="1"/>
          </p:nvPr>
        </p:nvSpPr>
        <p:spPr/>
        <p:txBody>
          <a:bodyPr/>
          <a:lstStyle/>
          <a:p>
            <a:r>
              <a:rPr lang="en-US" b="1" dirty="0" smtClean="0"/>
              <a:t>Content </a:t>
            </a:r>
            <a:r>
              <a:rPr lang="en-US" b="1" dirty="0"/>
              <a:t>Depth</a:t>
            </a:r>
            <a:r>
              <a:rPr lang="en-US" dirty="0"/>
              <a:t>: Create comprehensive content that thoroughly covers the topic, providing valuable information to users.</a:t>
            </a:r>
          </a:p>
          <a:p>
            <a:r>
              <a:rPr lang="en-US" b="1" dirty="0"/>
              <a:t>Originality</a:t>
            </a:r>
            <a:r>
              <a:rPr lang="en-US" dirty="0"/>
              <a:t>: Ensure all content is original and not duplicated from other sources. Unique content ranks better and avoids penalties.</a:t>
            </a:r>
          </a:p>
          <a:p>
            <a:r>
              <a:rPr lang="en-US" b="1" dirty="0"/>
              <a:t>Engagement</a:t>
            </a:r>
            <a:r>
              <a:rPr lang="en-US" dirty="0"/>
              <a:t>: Write engaging content that keeps users on the page longer. Use visuals, bullet points, and other formatting tools to enhance readability.</a:t>
            </a:r>
          </a:p>
          <a:p>
            <a:endParaRPr lang="en-IN" dirty="0"/>
          </a:p>
        </p:txBody>
      </p:sp>
    </p:spTree>
    <p:extLst>
      <p:ext uri="{BB962C8B-B14F-4D97-AF65-F5344CB8AC3E}">
        <p14:creationId xmlns:p14="http://schemas.microsoft.com/office/powerpoint/2010/main" val="1253218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Internal Linking Strategies</a:t>
            </a:r>
          </a:p>
        </p:txBody>
      </p:sp>
      <p:sp>
        <p:nvSpPr>
          <p:cNvPr id="4" name="Rectangle 1"/>
          <p:cNvSpPr>
            <a:spLocks noGrp="1" noChangeArrowheads="1"/>
          </p:cNvSpPr>
          <p:nvPr>
            <p:ph idx="1"/>
          </p:nvPr>
        </p:nvSpPr>
        <p:spPr bwMode="auto">
          <a:xfrm>
            <a:off x="1069848" y="2592534"/>
            <a:ext cx="992835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Contextual Links</a:t>
            </a:r>
            <a:r>
              <a:rPr kumimoji="0" lang="en-US" altLang="en-US" sz="2800" b="0" i="0" u="none" strike="noStrike" cap="none" normalizeH="0" baseline="0" dirty="0" smtClean="0">
                <a:ln>
                  <a:noFill/>
                </a:ln>
                <a:solidFill>
                  <a:schemeClr val="tx1"/>
                </a:solidFill>
                <a:effectLst/>
                <a:latin typeface="Arial" panose="020B0604020202020204" pitchFamily="34" charset="0"/>
              </a:rPr>
              <a:t>: Link to other relevant pages within your website to provide additional value and context to users.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Anchor Text</a:t>
            </a:r>
            <a:r>
              <a:rPr kumimoji="0" lang="en-US" altLang="en-US" sz="2800" b="0" i="0" u="none" strike="noStrike" cap="none" normalizeH="0" baseline="0" dirty="0" smtClean="0">
                <a:ln>
                  <a:noFill/>
                </a:ln>
                <a:solidFill>
                  <a:schemeClr val="tx1"/>
                </a:solidFill>
                <a:effectLst/>
                <a:latin typeface="Arial" panose="020B0604020202020204" pitchFamily="34" charset="0"/>
              </a:rPr>
              <a:t>: Use descriptive anchor text for internal links to indicate the content of the linked page.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Site Structure</a:t>
            </a:r>
            <a:r>
              <a:rPr kumimoji="0" lang="en-US" altLang="en-US" sz="2800" b="0" i="0" u="none" strike="noStrike" cap="none" normalizeH="0" baseline="0" dirty="0" smtClean="0">
                <a:ln>
                  <a:noFill/>
                </a:ln>
                <a:solidFill>
                  <a:schemeClr val="tx1"/>
                </a:solidFill>
                <a:effectLst/>
                <a:latin typeface="Arial" panose="020B0604020202020204" pitchFamily="34" charset="0"/>
              </a:rPr>
              <a:t>: Maintain a logical site structure with a clear hierarchy, making it easier for search engines to crawl and index your site. </a:t>
            </a:r>
          </a:p>
        </p:txBody>
      </p:sp>
    </p:spTree>
    <p:extLst>
      <p:ext uri="{BB962C8B-B14F-4D97-AF65-F5344CB8AC3E}">
        <p14:creationId xmlns:p14="http://schemas.microsoft.com/office/powerpoint/2010/main" val="246836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 Optimization and Alt Text</a:t>
            </a:r>
            <a:endParaRPr lang="en-IN" dirty="0"/>
          </a:p>
        </p:txBody>
      </p:sp>
      <p:sp>
        <p:nvSpPr>
          <p:cNvPr id="4" name="Rectangle 1"/>
          <p:cNvSpPr>
            <a:spLocks noGrp="1" noChangeArrowheads="1"/>
          </p:cNvSpPr>
          <p:nvPr>
            <p:ph idx="1"/>
          </p:nvPr>
        </p:nvSpPr>
        <p:spPr bwMode="auto">
          <a:xfrm>
            <a:off x="1069848" y="2807978"/>
            <a:ext cx="986908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File Names</a:t>
            </a:r>
            <a:r>
              <a:rPr kumimoji="0" lang="en-US" altLang="en-US" sz="2400" b="0" i="0" u="none" strike="noStrike" cap="none" normalizeH="0" baseline="0" dirty="0" smtClean="0">
                <a:ln>
                  <a:noFill/>
                </a:ln>
                <a:solidFill>
                  <a:schemeClr val="tx1"/>
                </a:solidFill>
                <a:effectLst/>
                <a:latin typeface="Arial" panose="020B0604020202020204" pitchFamily="34" charset="0"/>
              </a:rPr>
              <a:t>: Use descriptive, keyword-rich file names for images before uploading them to your site.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Alt Text</a:t>
            </a:r>
            <a:r>
              <a:rPr kumimoji="0" lang="en-US" altLang="en-US" sz="2400" b="0" i="0" u="none" strike="noStrike" cap="none" normalizeH="0" baseline="0" dirty="0" smtClean="0">
                <a:ln>
                  <a:noFill/>
                </a:ln>
                <a:solidFill>
                  <a:schemeClr val="tx1"/>
                </a:solidFill>
                <a:effectLst/>
                <a:latin typeface="Arial" panose="020B0604020202020204" pitchFamily="34" charset="0"/>
              </a:rPr>
              <a:t>: Provide descriptive alt text for each image, including relevant keywords. This helps search engines understand the content of the images and improves accessibility.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Image Compression</a:t>
            </a:r>
            <a:r>
              <a:rPr kumimoji="0" lang="en-US" altLang="en-US" sz="2400" b="0" i="0" u="none" strike="noStrike" cap="none" normalizeH="0" baseline="0" dirty="0" smtClean="0">
                <a:ln>
                  <a:noFill/>
                </a:ln>
                <a:solidFill>
                  <a:schemeClr val="tx1"/>
                </a:solidFill>
                <a:effectLst/>
                <a:latin typeface="Arial" panose="020B0604020202020204" pitchFamily="34" charset="0"/>
              </a:rPr>
              <a:t>: Compress images to reduce file size and improve page load times without compromising quality. </a:t>
            </a:r>
          </a:p>
        </p:txBody>
      </p:sp>
    </p:spTree>
    <p:extLst>
      <p:ext uri="{BB962C8B-B14F-4D97-AF65-F5344CB8AC3E}">
        <p14:creationId xmlns:p14="http://schemas.microsoft.com/office/powerpoint/2010/main" val="832666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Meta Tags Optimization</a:t>
            </a:r>
          </a:p>
        </p:txBody>
      </p:sp>
      <p:sp>
        <p:nvSpPr>
          <p:cNvPr id="4" name="Rectangle 1"/>
          <p:cNvSpPr>
            <a:spLocks noGrp="1" noChangeArrowheads="1"/>
          </p:cNvSpPr>
          <p:nvPr>
            <p:ph idx="1"/>
          </p:nvPr>
        </p:nvSpPr>
        <p:spPr bwMode="auto">
          <a:xfrm>
            <a:off x="1069848" y="2161646"/>
            <a:ext cx="997068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Title Tags</a:t>
            </a:r>
            <a:r>
              <a:rPr kumimoji="0" lang="en-US" altLang="en-US" sz="2800" b="0" i="0" u="none" strike="noStrike" cap="none" normalizeH="0" baseline="0" dirty="0" smtClean="0">
                <a:ln>
                  <a:noFill/>
                </a:ln>
                <a:solidFill>
                  <a:schemeClr val="tx1"/>
                </a:solidFill>
                <a:effectLst/>
                <a:latin typeface="Arial" panose="020B0604020202020204" pitchFamily="34" charset="0"/>
              </a:rPr>
              <a:t>: Craft unique and compelling title tags for each page, incorporating primary keywords and staying within 50-60 characters.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Meta Descriptions</a:t>
            </a:r>
            <a:r>
              <a:rPr kumimoji="0" lang="en-US" altLang="en-US" sz="2800" b="0" i="0" u="none" strike="noStrike" cap="none" normalizeH="0" baseline="0" dirty="0" smtClean="0">
                <a:ln>
                  <a:noFill/>
                </a:ln>
                <a:solidFill>
                  <a:schemeClr val="tx1"/>
                </a:solidFill>
                <a:effectLst/>
                <a:latin typeface="Arial" panose="020B0604020202020204" pitchFamily="34" charset="0"/>
              </a:rPr>
              <a:t>: Write informative and engaging meta descriptions for each page, including relevant keywords and keeping within 150-160 characters.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Header Tags</a:t>
            </a:r>
            <a:r>
              <a:rPr kumimoji="0" lang="en-US" altLang="en-US" sz="2800" b="0" i="0" u="none" strike="noStrike" cap="none" normalizeH="0" baseline="0" dirty="0" smtClean="0">
                <a:ln>
                  <a:noFill/>
                </a:ln>
                <a:solidFill>
                  <a:schemeClr val="tx1"/>
                </a:solidFill>
                <a:effectLst/>
                <a:latin typeface="Arial" panose="020B0604020202020204" pitchFamily="34" charset="0"/>
              </a:rPr>
              <a:t>: Use header tags (H1, H2, H3) to structure content logically, making it easier for search engines and users to understand the main points. </a:t>
            </a:r>
          </a:p>
        </p:txBody>
      </p:sp>
    </p:spTree>
    <p:extLst>
      <p:ext uri="{BB962C8B-B14F-4D97-AF65-F5344CB8AC3E}">
        <p14:creationId xmlns:p14="http://schemas.microsoft.com/office/powerpoint/2010/main" val="4094926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Importance of SEO for Online Visibility</a:t>
            </a:r>
            <a:endParaRPr lang="en-IN" sz="4800" dirty="0"/>
          </a:p>
        </p:txBody>
      </p:sp>
      <p:sp>
        <p:nvSpPr>
          <p:cNvPr id="4" name="Rectangle 1"/>
          <p:cNvSpPr>
            <a:spLocks noGrp="1" noChangeArrowheads="1"/>
          </p:cNvSpPr>
          <p:nvPr>
            <p:ph idx="1"/>
          </p:nvPr>
        </p:nvSpPr>
        <p:spPr bwMode="auto">
          <a:xfrm>
            <a:off x="1069848" y="2161646"/>
            <a:ext cx="100584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Increased Traffic</a:t>
            </a:r>
            <a:r>
              <a:rPr kumimoji="0" lang="en-US" altLang="en-US" sz="2800" b="0" i="0" u="none" strike="noStrike" cap="none" normalizeH="0" baseline="0" dirty="0" smtClean="0">
                <a:ln>
                  <a:noFill/>
                </a:ln>
                <a:solidFill>
                  <a:schemeClr val="tx1"/>
                </a:solidFill>
                <a:effectLst/>
                <a:latin typeface="Arial" panose="020B0604020202020204" pitchFamily="34" charset="0"/>
              </a:rPr>
              <a:t>: Higher rankings in SERPs lead to increased organic traffic to your website.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Cost-Effective Marketing</a:t>
            </a:r>
            <a:r>
              <a:rPr kumimoji="0" lang="en-US" altLang="en-US" sz="2800" b="0" i="0" u="none" strike="noStrike" cap="none" normalizeH="0" baseline="0" dirty="0" smtClean="0">
                <a:ln>
                  <a:noFill/>
                </a:ln>
                <a:solidFill>
                  <a:schemeClr val="tx1"/>
                </a:solidFill>
                <a:effectLst/>
                <a:latin typeface="Arial" panose="020B0604020202020204" pitchFamily="34" charset="0"/>
              </a:rPr>
              <a:t>: SEO is more cost-effective compared to paid advertising and offers long-term benefits.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Credibility and Trust</a:t>
            </a:r>
            <a:r>
              <a:rPr kumimoji="0" lang="en-US" altLang="en-US" sz="2800" b="0" i="0" u="none" strike="noStrike" cap="none" normalizeH="0" baseline="0" dirty="0" smtClean="0">
                <a:ln>
                  <a:noFill/>
                </a:ln>
                <a:solidFill>
                  <a:schemeClr val="tx1"/>
                </a:solidFill>
                <a:effectLst/>
                <a:latin typeface="Arial" panose="020B0604020202020204" pitchFamily="34" charset="0"/>
              </a:rPr>
              <a:t>: High-ranking websites are perceived as more credible and trustworthy by users.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Better User Experience</a:t>
            </a:r>
            <a:r>
              <a:rPr kumimoji="0" lang="en-US" altLang="en-US" sz="2800" b="0" i="0" u="none" strike="noStrike" cap="none" normalizeH="0" baseline="0" dirty="0" smtClean="0">
                <a:ln>
                  <a:noFill/>
                </a:ln>
                <a:solidFill>
                  <a:schemeClr val="tx1"/>
                </a:solidFill>
                <a:effectLst/>
                <a:latin typeface="Arial" panose="020B0604020202020204" pitchFamily="34" charset="0"/>
              </a:rPr>
              <a:t>: SEO involves improving the usability and user experience of a website, which can lead to higher engagement and conversions. </a:t>
            </a:r>
          </a:p>
        </p:txBody>
      </p:sp>
    </p:spTree>
    <p:extLst>
      <p:ext uri="{BB962C8B-B14F-4D97-AF65-F5344CB8AC3E}">
        <p14:creationId xmlns:p14="http://schemas.microsoft.com/office/powerpoint/2010/main" val="3085709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598517"/>
            <a:ext cx="10058400" cy="5573684"/>
          </a:xfrm>
        </p:spPr>
        <p:txBody>
          <a:bodyPr>
            <a:normAutofit fontScale="92500" lnSpcReduction="10000"/>
          </a:bodyPr>
          <a:lstStyle/>
          <a:p>
            <a:pPr marL="0" indent="0">
              <a:buNone/>
            </a:pPr>
            <a:r>
              <a:rPr lang="en-US" b="1" dirty="0" smtClean="0">
                <a:solidFill>
                  <a:srgbClr val="0070C0"/>
                </a:solidFill>
              </a:rPr>
              <a:t>URL </a:t>
            </a:r>
            <a:r>
              <a:rPr lang="en-US" b="1" dirty="0">
                <a:solidFill>
                  <a:srgbClr val="0070C0"/>
                </a:solidFill>
              </a:rPr>
              <a:t>Structure</a:t>
            </a:r>
          </a:p>
          <a:p>
            <a:r>
              <a:rPr lang="en-US" b="1" dirty="0"/>
              <a:t>Clean URLs</a:t>
            </a:r>
            <a:r>
              <a:rPr lang="en-US" dirty="0"/>
              <a:t>: Create clean, readable URLs that include relevant keywords and avoid unnecessary characters or parameters.</a:t>
            </a:r>
          </a:p>
          <a:p>
            <a:r>
              <a:rPr lang="en-US" b="1" dirty="0"/>
              <a:t>Consistent Format</a:t>
            </a:r>
            <a:r>
              <a:rPr lang="en-US" dirty="0"/>
              <a:t>: Maintain a consistent URL format throughout your site for better organization and navigation.</a:t>
            </a:r>
          </a:p>
          <a:p>
            <a:pPr marL="0" indent="0">
              <a:buNone/>
            </a:pPr>
            <a:r>
              <a:rPr lang="en-US" b="1" dirty="0" smtClean="0">
                <a:solidFill>
                  <a:srgbClr val="0070C0"/>
                </a:solidFill>
              </a:rPr>
              <a:t>Mobile </a:t>
            </a:r>
            <a:r>
              <a:rPr lang="en-US" b="1" dirty="0">
                <a:solidFill>
                  <a:srgbClr val="0070C0"/>
                </a:solidFill>
              </a:rPr>
              <a:t>Optimization</a:t>
            </a:r>
          </a:p>
          <a:p>
            <a:r>
              <a:rPr lang="en-US" b="1" dirty="0"/>
              <a:t>Responsive Design</a:t>
            </a:r>
            <a:r>
              <a:rPr lang="en-US" dirty="0"/>
              <a:t>: Ensure your website is mobile-friendly and adapts to different screen sizes and devices.</a:t>
            </a:r>
          </a:p>
          <a:p>
            <a:r>
              <a:rPr lang="en-US" b="1" dirty="0"/>
              <a:t>Page Speed</a:t>
            </a:r>
            <a:r>
              <a:rPr lang="en-US" dirty="0"/>
              <a:t>: Optimize page load times on mobile devices by minimizing file sizes, using efficient coding practices, and leveraging browser caching.</a:t>
            </a:r>
          </a:p>
          <a:p>
            <a:pPr marL="0" indent="0">
              <a:buNone/>
            </a:pPr>
            <a:r>
              <a:rPr lang="en-US" b="1" dirty="0" smtClean="0">
                <a:solidFill>
                  <a:srgbClr val="0070C0"/>
                </a:solidFill>
              </a:rPr>
              <a:t>User </a:t>
            </a:r>
            <a:r>
              <a:rPr lang="en-US" b="1" dirty="0">
                <a:solidFill>
                  <a:srgbClr val="0070C0"/>
                </a:solidFill>
              </a:rPr>
              <a:t>Experience (UX)</a:t>
            </a:r>
          </a:p>
          <a:p>
            <a:r>
              <a:rPr lang="en-US" b="1" dirty="0"/>
              <a:t>Navigation</a:t>
            </a:r>
            <a:r>
              <a:rPr lang="en-US" dirty="0"/>
              <a:t>: Design intuitive and user-friendly navigation to help users find information quickly and easily.</a:t>
            </a:r>
          </a:p>
          <a:p>
            <a:r>
              <a:rPr lang="en-US" b="1" dirty="0"/>
              <a:t>Readability</a:t>
            </a:r>
            <a:r>
              <a:rPr lang="en-US" dirty="0"/>
              <a:t>: Use clear fonts, adequate spacing, and contrasting colors to enhance readability.</a:t>
            </a:r>
          </a:p>
          <a:p>
            <a:r>
              <a:rPr lang="en-US" b="1" dirty="0"/>
              <a:t>Engagement</a:t>
            </a:r>
            <a:r>
              <a:rPr lang="en-US" dirty="0"/>
              <a:t>: Include interactive elements like videos, infographics, and interactive forms to increase user engagement.</a:t>
            </a:r>
          </a:p>
          <a:p>
            <a:endParaRPr lang="en-IN" dirty="0"/>
          </a:p>
        </p:txBody>
      </p:sp>
    </p:spTree>
    <p:extLst>
      <p:ext uri="{BB962C8B-B14F-4D97-AF65-F5344CB8AC3E}">
        <p14:creationId xmlns:p14="http://schemas.microsoft.com/office/powerpoint/2010/main" val="779120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pPr marL="0" indent="0">
              <a:buNone/>
            </a:pPr>
            <a:r>
              <a:rPr lang="en-US" b="1" dirty="0"/>
              <a:t>Building High-Quality Backlinks</a:t>
            </a:r>
            <a:endParaRPr lang="en-US" dirty="0"/>
          </a:p>
          <a:p>
            <a:r>
              <a:rPr lang="en-US" dirty="0" smtClean="0"/>
              <a:t>Backlinks </a:t>
            </a:r>
            <a:r>
              <a:rPr lang="en-US" dirty="0"/>
              <a:t>are links from other websites that point to your site.</a:t>
            </a:r>
          </a:p>
          <a:p>
            <a:r>
              <a:rPr lang="en-US" b="1" dirty="0"/>
              <a:t>Importance</a:t>
            </a:r>
            <a:r>
              <a:rPr lang="en-US" dirty="0"/>
              <a:t>: They are crucial for improving search engine rankings as they are considered votes of confidence.</a:t>
            </a:r>
          </a:p>
          <a:p>
            <a:r>
              <a:rPr lang="en-US" b="1" dirty="0"/>
              <a:t>Strategies</a:t>
            </a:r>
            <a:r>
              <a:rPr lang="en-US" dirty="0"/>
              <a:t>:</a:t>
            </a:r>
          </a:p>
          <a:p>
            <a:pPr lvl="1"/>
            <a:r>
              <a:rPr lang="en-US" dirty="0"/>
              <a:t>Guest blogging on reputable sites.</a:t>
            </a:r>
          </a:p>
          <a:p>
            <a:pPr lvl="1"/>
            <a:r>
              <a:rPr lang="en-US" dirty="0"/>
              <a:t>Creating valuable content that others want to link to.</a:t>
            </a:r>
          </a:p>
          <a:p>
            <a:pPr lvl="1"/>
            <a:r>
              <a:rPr lang="en-US" dirty="0"/>
              <a:t>Reaching out to industry influencers and bloggers.</a:t>
            </a:r>
          </a:p>
          <a:p>
            <a:endParaRPr lang="en-IN" dirty="0"/>
          </a:p>
        </p:txBody>
      </p:sp>
    </p:spTree>
    <p:extLst>
      <p:ext uri="{BB962C8B-B14F-4D97-AF65-F5344CB8AC3E}">
        <p14:creationId xmlns:p14="http://schemas.microsoft.com/office/powerpoint/2010/main" val="1047198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pPr marL="0" indent="0">
              <a:buNone/>
            </a:pPr>
            <a:r>
              <a:rPr lang="en-US" b="1" dirty="0"/>
              <a:t>Social Media Signals</a:t>
            </a:r>
            <a:endParaRPr lang="en-US" dirty="0"/>
          </a:p>
          <a:p>
            <a:r>
              <a:rPr lang="en-US" dirty="0" smtClean="0"/>
              <a:t>Activities </a:t>
            </a:r>
            <a:r>
              <a:rPr lang="en-US" dirty="0"/>
              <a:t>on social media platforms that indicate engagement with your content.</a:t>
            </a:r>
          </a:p>
          <a:p>
            <a:r>
              <a:rPr lang="en-US" b="1" dirty="0"/>
              <a:t>Importance</a:t>
            </a:r>
            <a:r>
              <a:rPr lang="en-US" dirty="0"/>
              <a:t>: While not direct ranking factors, they increase visibility and can lead to more backlinks.</a:t>
            </a:r>
          </a:p>
          <a:p>
            <a:r>
              <a:rPr lang="en-US" b="1" dirty="0"/>
              <a:t>Strategies</a:t>
            </a:r>
            <a:r>
              <a:rPr lang="en-US" dirty="0"/>
              <a:t>:</a:t>
            </a:r>
          </a:p>
          <a:p>
            <a:pPr lvl="1"/>
            <a:r>
              <a:rPr lang="en-US" dirty="0"/>
              <a:t>Actively sharing content on social media.</a:t>
            </a:r>
          </a:p>
          <a:p>
            <a:pPr lvl="1"/>
            <a:r>
              <a:rPr lang="en-US" dirty="0"/>
              <a:t>Engaging with your audience through comments, likes, and shares.</a:t>
            </a:r>
          </a:p>
          <a:p>
            <a:pPr lvl="1"/>
            <a:r>
              <a:rPr lang="en-US" dirty="0"/>
              <a:t>Building a strong social media presence to drive traffic.</a:t>
            </a:r>
          </a:p>
          <a:p>
            <a:endParaRPr lang="en-IN" dirty="0"/>
          </a:p>
        </p:txBody>
      </p:sp>
    </p:spTree>
    <p:extLst>
      <p:ext uri="{BB962C8B-B14F-4D97-AF65-F5344CB8AC3E}">
        <p14:creationId xmlns:p14="http://schemas.microsoft.com/office/powerpoint/2010/main" val="2559549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r>
              <a:rPr lang="en-US" b="1" dirty="0"/>
              <a:t>Guest Blogging</a:t>
            </a:r>
            <a:endParaRPr lang="en-US" dirty="0"/>
          </a:p>
          <a:p>
            <a:r>
              <a:rPr lang="en-US" dirty="0" smtClean="0"/>
              <a:t>Writing </a:t>
            </a:r>
            <a:r>
              <a:rPr lang="en-US" dirty="0"/>
              <a:t>and publishing articles on other websites.</a:t>
            </a:r>
          </a:p>
          <a:p>
            <a:r>
              <a:rPr lang="en-US" b="1" dirty="0"/>
              <a:t>Importance</a:t>
            </a:r>
            <a:r>
              <a:rPr lang="en-US" dirty="0"/>
              <a:t>: Helps in building authority, driving traffic, and acquiring backlinks.</a:t>
            </a:r>
          </a:p>
          <a:p>
            <a:r>
              <a:rPr lang="en-US" b="1" dirty="0"/>
              <a:t>Strategies</a:t>
            </a:r>
            <a:r>
              <a:rPr lang="en-US" dirty="0"/>
              <a:t>:</a:t>
            </a:r>
          </a:p>
          <a:p>
            <a:pPr lvl="1"/>
            <a:r>
              <a:rPr lang="en-US" dirty="0"/>
              <a:t>Identifying relevant blogs in your industry.</a:t>
            </a:r>
          </a:p>
          <a:p>
            <a:pPr lvl="1"/>
            <a:r>
              <a:rPr lang="en-US" dirty="0"/>
              <a:t>Pitching unique and valuable content ideas to blog owners.</a:t>
            </a:r>
          </a:p>
          <a:p>
            <a:pPr lvl="1"/>
            <a:r>
              <a:rPr lang="en-US" dirty="0"/>
              <a:t>Ensuring your guest posts include links back to your site.</a:t>
            </a:r>
          </a:p>
          <a:p>
            <a:endParaRPr lang="en-IN" dirty="0"/>
          </a:p>
        </p:txBody>
      </p:sp>
    </p:spTree>
    <p:extLst>
      <p:ext uri="{BB962C8B-B14F-4D97-AF65-F5344CB8AC3E}">
        <p14:creationId xmlns:p14="http://schemas.microsoft.com/office/powerpoint/2010/main" val="319812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Off-Page SEO</a:t>
            </a:r>
          </a:p>
        </p:txBody>
      </p:sp>
      <p:sp>
        <p:nvSpPr>
          <p:cNvPr id="3" name="Content Placeholder 2"/>
          <p:cNvSpPr>
            <a:spLocks noGrp="1"/>
          </p:cNvSpPr>
          <p:nvPr>
            <p:ph idx="1"/>
          </p:nvPr>
        </p:nvSpPr>
        <p:spPr/>
        <p:txBody>
          <a:bodyPr/>
          <a:lstStyle/>
          <a:p>
            <a:r>
              <a:rPr lang="en-US" b="1" dirty="0"/>
              <a:t>Influencer Outreach</a:t>
            </a:r>
            <a:endParaRPr lang="en-US" dirty="0"/>
          </a:p>
          <a:p>
            <a:r>
              <a:rPr lang="en-US" dirty="0" smtClean="0"/>
              <a:t>Partnering </a:t>
            </a:r>
            <a:r>
              <a:rPr lang="en-US" dirty="0"/>
              <a:t>with influencers to promote your content.</a:t>
            </a:r>
          </a:p>
          <a:p>
            <a:r>
              <a:rPr lang="en-US" b="1" dirty="0"/>
              <a:t>Importance</a:t>
            </a:r>
            <a:r>
              <a:rPr lang="en-US" dirty="0"/>
              <a:t>: Influencers have large, engaged audiences that can amplify your reach.</a:t>
            </a:r>
          </a:p>
          <a:p>
            <a:r>
              <a:rPr lang="en-US" b="1" dirty="0"/>
              <a:t>Strategies</a:t>
            </a:r>
            <a:r>
              <a:rPr lang="en-US" dirty="0"/>
              <a:t>:</a:t>
            </a:r>
          </a:p>
          <a:p>
            <a:pPr lvl="1"/>
            <a:r>
              <a:rPr lang="en-US" dirty="0"/>
              <a:t>Identifying influencers relevant to your niche.</a:t>
            </a:r>
          </a:p>
          <a:p>
            <a:pPr lvl="1"/>
            <a:r>
              <a:rPr lang="en-US" dirty="0"/>
              <a:t>Building relationships with them through social media and email.</a:t>
            </a:r>
          </a:p>
          <a:p>
            <a:pPr lvl="1"/>
            <a:r>
              <a:rPr lang="en-US" dirty="0"/>
              <a:t>Collaborating on content that includes backlinks to your site.</a:t>
            </a:r>
          </a:p>
          <a:p>
            <a:endParaRPr lang="en-IN" dirty="0"/>
          </a:p>
        </p:txBody>
      </p:sp>
    </p:spTree>
    <p:extLst>
      <p:ext uri="{BB962C8B-B14F-4D97-AF65-F5344CB8AC3E}">
        <p14:creationId xmlns:p14="http://schemas.microsoft.com/office/powerpoint/2010/main" val="3957289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r>
              <a:rPr lang="en-US" b="1" dirty="0"/>
              <a:t>Social Bookmarking</a:t>
            </a:r>
            <a:endParaRPr lang="en-US" dirty="0"/>
          </a:p>
          <a:p>
            <a:r>
              <a:rPr lang="en-US" dirty="0" smtClean="0"/>
              <a:t>Submitting </a:t>
            </a:r>
            <a:r>
              <a:rPr lang="en-US" dirty="0"/>
              <a:t>your content to social bookmarking sites like </a:t>
            </a:r>
            <a:r>
              <a:rPr lang="en-US" dirty="0" err="1"/>
              <a:t>Reddit</a:t>
            </a:r>
            <a:r>
              <a:rPr lang="en-US" dirty="0"/>
              <a:t>, </a:t>
            </a:r>
            <a:r>
              <a:rPr lang="en-US" dirty="0" err="1"/>
              <a:t>StumbleUpon</a:t>
            </a:r>
            <a:r>
              <a:rPr lang="en-US" dirty="0"/>
              <a:t>, and Digg.</a:t>
            </a:r>
          </a:p>
          <a:p>
            <a:r>
              <a:rPr lang="en-US" b="1" dirty="0"/>
              <a:t>Importance</a:t>
            </a:r>
            <a:r>
              <a:rPr lang="en-US" dirty="0"/>
              <a:t>: These sites can drive traffic and increase the chances of earning backlinks.</a:t>
            </a:r>
          </a:p>
          <a:p>
            <a:r>
              <a:rPr lang="en-US" b="1" dirty="0"/>
              <a:t>Strategies</a:t>
            </a:r>
            <a:r>
              <a:rPr lang="en-US" dirty="0"/>
              <a:t>:</a:t>
            </a:r>
          </a:p>
          <a:p>
            <a:pPr lvl="1"/>
            <a:r>
              <a:rPr lang="en-US" dirty="0"/>
              <a:t>Regularly submitting your best content.</a:t>
            </a:r>
          </a:p>
          <a:p>
            <a:pPr lvl="1"/>
            <a:r>
              <a:rPr lang="en-US" dirty="0"/>
              <a:t>Engaging with the community on these platforms.</a:t>
            </a:r>
          </a:p>
          <a:p>
            <a:pPr lvl="1"/>
            <a:r>
              <a:rPr lang="en-US" dirty="0"/>
              <a:t>Sharing content from others to build reciprocity.</a:t>
            </a:r>
          </a:p>
          <a:p>
            <a:endParaRPr lang="en-IN" dirty="0"/>
          </a:p>
        </p:txBody>
      </p:sp>
    </p:spTree>
    <p:extLst>
      <p:ext uri="{BB962C8B-B14F-4D97-AF65-F5344CB8AC3E}">
        <p14:creationId xmlns:p14="http://schemas.microsoft.com/office/powerpoint/2010/main" val="614648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r>
              <a:rPr lang="en-US" b="1" dirty="0"/>
              <a:t>Forum and Community Participation</a:t>
            </a:r>
            <a:endParaRPr lang="en-US" dirty="0"/>
          </a:p>
          <a:p>
            <a:r>
              <a:rPr lang="en-US" dirty="0" smtClean="0"/>
              <a:t>Engaging </a:t>
            </a:r>
            <a:r>
              <a:rPr lang="en-US" dirty="0"/>
              <a:t>in online forums and communities relevant to your industry.</a:t>
            </a:r>
          </a:p>
          <a:p>
            <a:r>
              <a:rPr lang="en-US" b="1" dirty="0"/>
              <a:t>Importance</a:t>
            </a:r>
            <a:r>
              <a:rPr lang="en-US" dirty="0"/>
              <a:t>: Helps build your brand's authority and drive traffic.</a:t>
            </a:r>
          </a:p>
          <a:p>
            <a:r>
              <a:rPr lang="en-US" b="1" dirty="0"/>
              <a:t>Strategies</a:t>
            </a:r>
            <a:r>
              <a:rPr lang="en-US" dirty="0"/>
              <a:t>:</a:t>
            </a:r>
          </a:p>
          <a:p>
            <a:pPr lvl="1"/>
            <a:r>
              <a:rPr lang="en-US" dirty="0"/>
              <a:t>Providing valuable insights and answers to questions.</a:t>
            </a:r>
          </a:p>
          <a:p>
            <a:pPr lvl="1"/>
            <a:r>
              <a:rPr lang="en-US" dirty="0"/>
              <a:t>Including links to your content when relevant and helpful.</a:t>
            </a:r>
          </a:p>
          <a:p>
            <a:pPr lvl="1"/>
            <a:r>
              <a:rPr lang="en-US" dirty="0"/>
              <a:t>Being an active, respected member of the community.</a:t>
            </a:r>
          </a:p>
          <a:p>
            <a:endParaRPr lang="en-IN" dirty="0"/>
          </a:p>
        </p:txBody>
      </p:sp>
    </p:spTree>
    <p:extLst>
      <p:ext uri="{BB962C8B-B14F-4D97-AF65-F5344CB8AC3E}">
        <p14:creationId xmlns:p14="http://schemas.microsoft.com/office/powerpoint/2010/main" val="2580292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r>
              <a:rPr lang="en-US" b="1" dirty="0"/>
              <a:t>Content Marketing</a:t>
            </a:r>
            <a:endParaRPr lang="en-US" dirty="0"/>
          </a:p>
          <a:p>
            <a:r>
              <a:rPr lang="en-US" dirty="0" smtClean="0"/>
              <a:t>Creating </a:t>
            </a:r>
            <a:r>
              <a:rPr lang="en-US" dirty="0"/>
              <a:t>and sharing valuable content to attract and retain an audience.</a:t>
            </a:r>
          </a:p>
          <a:p>
            <a:r>
              <a:rPr lang="en-US" b="1" dirty="0"/>
              <a:t>Importance</a:t>
            </a:r>
            <a:r>
              <a:rPr lang="en-US" dirty="0"/>
              <a:t>: High-quality content can attract natural backlinks and social shares.</a:t>
            </a:r>
          </a:p>
          <a:p>
            <a:r>
              <a:rPr lang="en-US" b="1" dirty="0"/>
              <a:t>Strategies</a:t>
            </a:r>
            <a:r>
              <a:rPr lang="en-US" dirty="0"/>
              <a:t>:</a:t>
            </a:r>
          </a:p>
          <a:p>
            <a:pPr lvl="1"/>
            <a:r>
              <a:rPr lang="en-US" dirty="0"/>
              <a:t>Developing a content calendar.</a:t>
            </a:r>
          </a:p>
          <a:p>
            <a:pPr lvl="1"/>
            <a:r>
              <a:rPr lang="en-US" dirty="0"/>
              <a:t>Creating various types of content such as blogs, videos, infographics, and podcasts.</a:t>
            </a:r>
          </a:p>
          <a:p>
            <a:pPr lvl="1"/>
            <a:r>
              <a:rPr lang="en-US" dirty="0"/>
              <a:t>Promoting content through various channels to reach a wider audience.</a:t>
            </a:r>
          </a:p>
          <a:p>
            <a:endParaRPr lang="en-IN" dirty="0"/>
          </a:p>
        </p:txBody>
      </p:sp>
    </p:spTree>
    <p:extLst>
      <p:ext uri="{BB962C8B-B14F-4D97-AF65-F5344CB8AC3E}">
        <p14:creationId xmlns:p14="http://schemas.microsoft.com/office/powerpoint/2010/main" val="32216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Off-Page SEO</a:t>
            </a:r>
          </a:p>
        </p:txBody>
      </p:sp>
      <p:sp>
        <p:nvSpPr>
          <p:cNvPr id="3" name="Content Placeholder 2"/>
          <p:cNvSpPr>
            <a:spLocks noGrp="1"/>
          </p:cNvSpPr>
          <p:nvPr>
            <p:ph idx="1"/>
          </p:nvPr>
        </p:nvSpPr>
        <p:spPr/>
        <p:txBody>
          <a:bodyPr/>
          <a:lstStyle/>
          <a:p>
            <a:r>
              <a:rPr lang="en-US" b="1" dirty="0"/>
              <a:t>Local SEO and Citations</a:t>
            </a:r>
            <a:endParaRPr lang="en-US" dirty="0"/>
          </a:p>
          <a:p>
            <a:r>
              <a:rPr lang="en-US" dirty="0" smtClean="0"/>
              <a:t>Optimizing </a:t>
            </a:r>
            <a:r>
              <a:rPr lang="en-US" dirty="0"/>
              <a:t>your online presence for local searches.</a:t>
            </a:r>
          </a:p>
          <a:p>
            <a:r>
              <a:rPr lang="en-US" b="1" dirty="0"/>
              <a:t>Importance</a:t>
            </a:r>
            <a:r>
              <a:rPr lang="en-US" dirty="0"/>
              <a:t>: Essential for businesses targeting a local audience.</a:t>
            </a:r>
          </a:p>
          <a:p>
            <a:r>
              <a:rPr lang="en-US" b="1" dirty="0"/>
              <a:t>Strategies</a:t>
            </a:r>
            <a:r>
              <a:rPr lang="en-US" dirty="0"/>
              <a:t>:</a:t>
            </a:r>
          </a:p>
          <a:p>
            <a:pPr lvl="1"/>
            <a:r>
              <a:rPr lang="en-US" dirty="0"/>
              <a:t>Ensuring NAP (Name, Address, Phone Number) consistency across all local directories.</a:t>
            </a:r>
          </a:p>
          <a:p>
            <a:pPr lvl="1"/>
            <a:r>
              <a:rPr lang="en-US" dirty="0"/>
              <a:t>Encouraging customer reviews on platforms like Google My Business and Yelp.</a:t>
            </a:r>
          </a:p>
          <a:p>
            <a:pPr lvl="1"/>
            <a:r>
              <a:rPr lang="en-US" dirty="0"/>
              <a:t>Participating in local community events and online forums.</a:t>
            </a:r>
          </a:p>
          <a:p>
            <a:endParaRPr lang="en-IN" dirty="0"/>
          </a:p>
        </p:txBody>
      </p:sp>
    </p:spTree>
    <p:extLst>
      <p:ext uri="{BB962C8B-B14F-4D97-AF65-F5344CB8AC3E}">
        <p14:creationId xmlns:p14="http://schemas.microsoft.com/office/powerpoint/2010/main" val="10797799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Technical SEO</a:t>
            </a:r>
            <a:endParaRPr lang="en-IN" dirty="0"/>
          </a:p>
        </p:txBody>
      </p:sp>
      <p:sp>
        <p:nvSpPr>
          <p:cNvPr id="3" name="Content Placeholder 2"/>
          <p:cNvSpPr>
            <a:spLocks noGrp="1"/>
          </p:cNvSpPr>
          <p:nvPr>
            <p:ph idx="1"/>
          </p:nvPr>
        </p:nvSpPr>
        <p:spPr>
          <a:xfrm>
            <a:off x="1069848" y="1787236"/>
            <a:ext cx="10058400" cy="4384964"/>
          </a:xfrm>
        </p:spPr>
        <p:txBody>
          <a:bodyPr>
            <a:normAutofit lnSpcReduction="10000"/>
          </a:bodyPr>
          <a:lstStyle/>
          <a:p>
            <a:pPr marL="0" indent="0">
              <a:buNone/>
            </a:pPr>
            <a:r>
              <a:rPr lang="en-IN" b="1" dirty="0"/>
              <a:t>Site Speed and Performance</a:t>
            </a:r>
            <a:endParaRPr lang="en-IN" dirty="0"/>
          </a:p>
          <a:p>
            <a:r>
              <a:rPr lang="en-IN" b="1" dirty="0"/>
              <a:t>Importance of Site Speed</a:t>
            </a:r>
            <a:r>
              <a:rPr lang="en-IN" dirty="0"/>
              <a:t>: Faster websites provide better user experiences and can improve search rankings.</a:t>
            </a:r>
          </a:p>
          <a:p>
            <a:r>
              <a:rPr lang="en-IN" b="1" dirty="0"/>
              <a:t>Tools to Measure Speed</a:t>
            </a:r>
            <a:r>
              <a:rPr lang="en-IN" dirty="0"/>
              <a:t>: Google </a:t>
            </a:r>
            <a:r>
              <a:rPr lang="en-IN" dirty="0" err="1"/>
              <a:t>PageSpeed</a:t>
            </a:r>
            <a:r>
              <a:rPr lang="en-IN" dirty="0"/>
              <a:t> Insights, </a:t>
            </a:r>
            <a:r>
              <a:rPr lang="en-IN" dirty="0" err="1"/>
              <a:t>GTmetrix</a:t>
            </a:r>
            <a:r>
              <a:rPr lang="en-IN" dirty="0"/>
              <a:t>, </a:t>
            </a:r>
            <a:r>
              <a:rPr lang="en-IN" dirty="0" err="1"/>
              <a:t>WebPageTest</a:t>
            </a:r>
            <a:r>
              <a:rPr lang="en-IN" dirty="0"/>
              <a:t>.</a:t>
            </a:r>
          </a:p>
          <a:p>
            <a:r>
              <a:rPr lang="en-IN" b="1" dirty="0"/>
              <a:t>Techniques to Improve Speed</a:t>
            </a:r>
            <a:r>
              <a:rPr lang="en-IN" dirty="0"/>
              <a:t>: Minimize HTTP requests, enable compression (e.g., GZIP), optimize images, leverage browser caching, reduce server response time</a:t>
            </a:r>
            <a:r>
              <a:rPr lang="en-IN" dirty="0" smtClean="0"/>
              <a:t>.</a:t>
            </a:r>
          </a:p>
          <a:p>
            <a:pPr marL="0" indent="0">
              <a:buNone/>
            </a:pPr>
            <a:r>
              <a:rPr lang="en-US" b="1" dirty="0"/>
              <a:t>Mobile-Friendliness</a:t>
            </a:r>
            <a:endParaRPr lang="en-US" dirty="0"/>
          </a:p>
          <a:p>
            <a:r>
              <a:rPr lang="en-US" b="1" dirty="0"/>
              <a:t>Mobile-First Indexing</a:t>
            </a:r>
            <a:r>
              <a:rPr lang="en-US" dirty="0"/>
              <a:t>: Google's approach to ranking pages based on the mobile version of the content.</a:t>
            </a:r>
          </a:p>
          <a:p>
            <a:r>
              <a:rPr lang="en-US" b="1" dirty="0"/>
              <a:t>Responsive Design</a:t>
            </a:r>
            <a:r>
              <a:rPr lang="en-US" dirty="0"/>
              <a:t>: Ensuring your site looks and functions well on all devices.</a:t>
            </a:r>
          </a:p>
          <a:p>
            <a:r>
              <a:rPr lang="en-US" b="1" dirty="0"/>
              <a:t>Mobile Usability Testing</a:t>
            </a:r>
            <a:r>
              <a:rPr lang="en-US" dirty="0"/>
              <a:t>: Using Google’s Mobile-Friendly Test tool to identify and fix issues</a:t>
            </a:r>
          </a:p>
          <a:p>
            <a:endParaRPr lang="en-IN" dirty="0"/>
          </a:p>
          <a:p>
            <a:endParaRPr lang="en-IN" dirty="0"/>
          </a:p>
        </p:txBody>
      </p:sp>
    </p:spTree>
    <p:extLst>
      <p:ext uri="{BB962C8B-B14F-4D97-AF65-F5344CB8AC3E}">
        <p14:creationId xmlns:p14="http://schemas.microsoft.com/office/powerpoint/2010/main" val="57714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a:t>
            </a:r>
            <a:r>
              <a:rPr lang="en-US" b="1" dirty="0"/>
              <a:t>Search Engines </a:t>
            </a:r>
            <a:r>
              <a:rPr lang="en-US" b="1" dirty="0" smtClean="0"/>
              <a:t>Work!</a:t>
            </a:r>
            <a:r>
              <a:rPr lang="en-US" dirty="0"/>
              <a:t/>
            </a:r>
            <a:br>
              <a:rPr lang="en-US" dirty="0"/>
            </a:br>
            <a:endParaRPr lang="en-IN" dirty="0"/>
          </a:p>
        </p:txBody>
      </p:sp>
      <p:sp>
        <p:nvSpPr>
          <p:cNvPr id="4" name="Rectangle 1"/>
          <p:cNvSpPr>
            <a:spLocks noGrp="1" noChangeArrowheads="1"/>
          </p:cNvSpPr>
          <p:nvPr>
            <p:ph idx="1"/>
          </p:nvPr>
        </p:nvSpPr>
        <p:spPr bwMode="auto">
          <a:xfrm>
            <a:off x="1069848" y="1884648"/>
            <a:ext cx="100584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Crawling</a:t>
            </a:r>
            <a:r>
              <a:rPr kumimoji="0" lang="en-US" altLang="en-US" sz="2400" b="0" i="0" u="none" strike="noStrike" cap="none" normalizeH="0" baseline="0" dirty="0" smtClean="0">
                <a:ln>
                  <a:noFill/>
                </a:ln>
                <a:solidFill>
                  <a:schemeClr val="tx1"/>
                </a:solidFill>
                <a:effectLst/>
                <a:latin typeface="Arial" panose="020B0604020202020204" pitchFamily="34" charset="0"/>
              </a:rPr>
              <a:t>: Search engines use bots (or spiders) to crawl websites, discovering new and updated pages to index.</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Indexing</a:t>
            </a:r>
            <a:r>
              <a:rPr kumimoji="0" lang="en-US" altLang="en-US" sz="2400" b="0" i="0" u="none" strike="noStrike" cap="none" normalizeH="0" baseline="0" dirty="0" smtClean="0">
                <a:ln>
                  <a:noFill/>
                </a:ln>
                <a:solidFill>
                  <a:schemeClr val="tx1"/>
                </a:solidFill>
                <a:effectLst/>
                <a:latin typeface="Arial" panose="020B0604020202020204" pitchFamily="34" charset="0"/>
              </a:rPr>
              <a:t>: Once a page is crawled, the search engine processes the content and stores it in a massive database called an index. This index is used to quickly retrieve relevant results for user queries.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Ranking</a:t>
            </a:r>
            <a:r>
              <a:rPr kumimoji="0" lang="en-US" altLang="en-US" sz="2400" b="0" i="0" u="none" strike="noStrike" cap="none" normalizeH="0" baseline="0" dirty="0" smtClean="0">
                <a:ln>
                  <a:noFill/>
                </a:ln>
                <a:solidFill>
                  <a:schemeClr val="tx1"/>
                </a:solidFill>
                <a:effectLst/>
                <a:latin typeface="Arial" panose="020B0604020202020204" pitchFamily="34" charset="0"/>
              </a:rPr>
              <a:t>: Search engines use complex algorithms to rank pages in the index based on relevance and quality signals. Key factors influencing ranking include content quality, keyword usage, site structure, backlinks, and user experience.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Serving Results</a:t>
            </a:r>
            <a:r>
              <a:rPr kumimoji="0" lang="en-US" altLang="en-US" sz="2400" b="0" i="0" u="none" strike="noStrike" cap="none" normalizeH="0" baseline="0" dirty="0" smtClean="0">
                <a:ln>
                  <a:noFill/>
                </a:ln>
                <a:solidFill>
                  <a:schemeClr val="tx1"/>
                </a:solidFill>
                <a:effectLst/>
                <a:latin typeface="Arial" panose="020B0604020202020204" pitchFamily="34" charset="0"/>
              </a:rPr>
              <a:t>: When a user performs a search, the search engine retrieves the most relevant pages from its index and displays them in the SERPs, ranked by relevance and authority. </a:t>
            </a:r>
          </a:p>
        </p:txBody>
      </p:sp>
    </p:spTree>
    <p:extLst>
      <p:ext uri="{BB962C8B-B14F-4D97-AF65-F5344CB8AC3E}">
        <p14:creationId xmlns:p14="http://schemas.microsoft.com/office/powerpoint/2010/main" val="19300596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Technical SEO</a:t>
            </a:r>
          </a:p>
        </p:txBody>
      </p:sp>
      <p:sp>
        <p:nvSpPr>
          <p:cNvPr id="3" name="Content Placeholder 2"/>
          <p:cNvSpPr>
            <a:spLocks noGrp="1"/>
          </p:cNvSpPr>
          <p:nvPr>
            <p:ph idx="1"/>
          </p:nvPr>
        </p:nvSpPr>
        <p:spPr/>
        <p:txBody>
          <a:bodyPr/>
          <a:lstStyle/>
          <a:p>
            <a:pPr marL="0" indent="0">
              <a:buNone/>
            </a:pPr>
            <a:r>
              <a:rPr lang="en-US" b="1" dirty="0"/>
              <a:t>Secure Sockets Layer (SSL)</a:t>
            </a:r>
            <a:endParaRPr lang="en-US" dirty="0"/>
          </a:p>
          <a:p>
            <a:r>
              <a:rPr lang="en-US" b="1" dirty="0"/>
              <a:t>Importance of SSL</a:t>
            </a:r>
            <a:r>
              <a:rPr lang="en-US" dirty="0"/>
              <a:t>: Encrypts data between the user and the server, boosting security and trust.</a:t>
            </a:r>
          </a:p>
          <a:p>
            <a:r>
              <a:rPr lang="en-US" b="1" dirty="0"/>
              <a:t>SEO Benefits</a:t>
            </a:r>
            <a:r>
              <a:rPr lang="en-US" dirty="0"/>
              <a:t>: Google gives preference to HTTPS sites over HTTP.</a:t>
            </a:r>
          </a:p>
          <a:p>
            <a:r>
              <a:rPr lang="en-US" b="1" dirty="0"/>
              <a:t>Implementation</a:t>
            </a:r>
            <a:r>
              <a:rPr lang="en-US" dirty="0"/>
              <a:t>: Obtain and install an SSL certificate, redirect HTTP to HTTPS.</a:t>
            </a:r>
          </a:p>
          <a:p>
            <a:pPr marL="0" indent="0">
              <a:buNone/>
            </a:pPr>
            <a:r>
              <a:rPr lang="en-US" b="1" dirty="0" smtClean="0"/>
              <a:t>XML </a:t>
            </a:r>
            <a:r>
              <a:rPr lang="en-US" b="1" dirty="0"/>
              <a:t>Sitemaps</a:t>
            </a:r>
            <a:endParaRPr lang="en-US" dirty="0"/>
          </a:p>
          <a:p>
            <a:r>
              <a:rPr lang="en-US" b="1" dirty="0"/>
              <a:t>Purpose of XML Sitemaps</a:t>
            </a:r>
            <a:r>
              <a:rPr lang="en-US" dirty="0"/>
              <a:t>: Helps search engines understand the structure of your site and find all your pages.</a:t>
            </a:r>
          </a:p>
          <a:p>
            <a:r>
              <a:rPr lang="en-US" b="1" dirty="0"/>
              <a:t>Best Practices</a:t>
            </a:r>
            <a:r>
              <a:rPr lang="en-US" dirty="0"/>
              <a:t>: Ensure your sitemap is up-to-date, includes only important URLs, and is submitted to Google Search Console.</a:t>
            </a:r>
          </a:p>
          <a:p>
            <a:endParaRPr lang="en-IN" dirty="0"/>
          </a:p>
        </p:txBody>
      </p:sp>
    </p:spTree>
    <p:extLst>
      <p:ext uri="{BB962C8B-B14F-4D97-AF65-F5344CB8AC3E}">
        <p14:creationId xmlns:p14="http://schemas.microsoft.com/office/powerpoint/2010/main" val="1806501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Technical SEO</a:t>
            </a:r>
          </a:p>
        </p:txBody>
      </p:sp>
      <p:sp>
        <p:nvSpPr>
          <p:cNvPr id="3" name="Content Placeholder 2"/>
          <p:cNvSpPr>
            <a:spLocks noGrp="1"/>
          </p:cNvSpPr>
          <p:nvPr>
            <p:ph idx="1"/>
          </p:nvPr>
        </p:nvSpPr>
        <p:spPr>
          <a:xfrm>
            <a:off x="1069848" y="1753985"/>
            <a:ext cx="10058400" cy="4418215"/>
          </a:xfrm>
        </p:spPr>
        <p:txBody>
          <a:bodyPr>
            <a:normAutofit/>
          </a:bodyPr>
          <a:lstStyle/>
          <a:p>
            <a:pPr marL="0" indent="0">
              <a:buNone/>
            </a:pPr>
            <a:r>
              <a:rPr lang="en-US" b="1" dirty="0" smtClean="0"/>
              <a:t>Robots.txt</a:t>
            </a:r>
            <a:endParaRPr lang="en-US" dirty="0"/>
          </a:p>
          <a:p>
            <a:r>
              <a:rPr lang="en-US" b="1" dirty="0"/>
              <a:t>Function of Robots.txt</a:t>
            </a:r>
            <a:r>
              <a:rPr lang="en-US" dirty="0"/>
              <a:t>: Instructs search engine crawlers which pages or sections of your site should not be crawled.</a:t>
            </a:r>
          </a:p>
          <a:p>
            <a:r>
              <a:rPr lang="en-US" b="1" dirty="0"/>
              <a:t>Best Practices</a:t>
            </a:r>
            <a:r>
              <a:rPr lang="en-US" dirty="0"/>
              <a:t>: Properly configure the robots.txt file to avoid blocking important pages, regularly test and update it using tools like Google Search Console.</a:t>
            </a:r>
          </a:p>
          <a:p>
            <a:pPr marL="0" indent="0">
              <a:buNone/>
            </a:pPr>
            <a:r>
              <a:rPr lang="en-US" b="1" dirty="0" smtClean="0"/>
              <a:t>Structured </a:t>
            </a:r>
            <a:r>
              <a:rPr lang="en-US" b="1" dirty="0"/>
              <a:t>Data and Schema Markup</a:t>
            </a:r>
            <a:endParaRPr lang="en-US" dirty="0"/>
          </a:p>
          <a:p>
            <a:r>
              <a:rPr lang="en-US" b="1" dirty="0"/>
              <a:t>Purpose</a:t>
            </a:r>
            <a:r>
              <a:rPr lang="en-US" dirty="0"/>
              <a:t>: Provides additional information to search engines to improve understanding of your content.</a:t>
            </a:r>
          </a:p>
          <a:p>
            <a:r>
              <a:rPr lang="en-US" b="1" dirty="0"/>
              <a:t>Benefits</a:t>
            </a:r>
            <a:r>
              <a:rPr lang="en-US" dirty="0"/>
              <a:t>: Can enhance search results with rich snippets (e.g., reviews, ratings, FAQs).</a:t>
            </a:r>
          </a:p>
          <a:p>
            <a:r>
              <a:rPr lang="en-US" b="1" dirty="0"/>
              <a:t>Implementation</a:t>
            </a:r>
            <a:r>
              <a:rPr lang="en-US" dirty="0"/>
              <a:t>: Use tools like Google’s Structured Data Markup Helper, test with Google’s Structured Data Testing Tool.</a:t>
            </a:r>
          </a:p>
          <a:p>
            <a:endParaRPr lang="en-IN" dirty="0"/>
          </a:p>
        </p:txBody>
      </p:sp>
    </p:spTree>
    <p:extLst>
      <p:ext uri="{BB962C8B-B14F-4D97-AF65-F5344CB8AC3E}">
        <p14:creationId xmlns:p14="http://schemas.microsoft.com/office/powerpoint/2010/main" val="1656744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Technical SEO</a:t>
            </a:r>
          </a:p>
        </p:txBody>
      </p:sp>
      <p:sp>
        <p:nvSpPr>
          <p:cNvPr id="3" name="Content Placeholder 2"/>
          <p:cNvSpPr>
            <a:spLocks noGrp="1"/>
          </p:cNvSpPr>
          <p:nvPr>
            <p:ph idx="1"/>
          </p:nvPr>
        </p:nvSpPr>
        <p:spPr/>
        <p:txBody>
          <a:bodyPr/>
          <a:lstStyle/>
          <a:p>
            <a:pPr marL="0" indent="0">
              <a:buNone/>
            </a:pPr>
            <a:r>
              <a:rPr lang="en-US" b="1" dirty="0" smtClean="0"/>
              <a:t>Canonical </a:t>
            </a:r>
            <a:r>
              <a:rPr lang="en-US" b="1" dirty="0"/>
              <a:t>Tags</a:t>
            </a:r>
            <a:endParaRPr lang="en-US" dirty="0"/>
          </a:p>
          <a:p>
            <a:r>
              <a:rPr lang="en-US" b="1" dirty="0"/>
              <a:t>Purpose</a:t>
            </a:r>
            <a:r>
              <a:rPr lang="en-US" dirty="0"/>
              <a:t>: Prevents duplicate content issues by specifying the "canonical" or preferred version of a webpage.</a:t>
            </a:r>
          </a:p>
          <a:p>
            <a:r>
              <a:rPr lang="en-US" b="1" dirty="0"/>
              <a:t>Implementation</a:t>
            </a:r>
            <a:r>
              <a:rPr lang="en-US" dirty="0"/>
              <a:t>: Properly add canonical tags to pages that have similar or duplicate content to ensure the correct page is indexed.</a:t>
            </a:r>
          </a:p>
          <a:p>
            <a:pPr marL="0" indent="0">
              <a:buNone/>
            </a:pPr>
            <a:r>
              <a:rPr lang="en-US" b="1" dirty="0" smtClean="0"/>
              <a:t>URL </a:t>
            </a:r>
            <a:r>
              <a:rPr lang="en-US" b="1" dirty="0"/>
              <a:t>Structure</a:t>
            </a:r>
            <a:endParaRPr lang="en-US" dirty="0"/>
          </a:p>
          <a:p>
            <a:r>
              <a:rPr lang="en-US" b="1" dirty="0"/>
              <a:t>Best Practices</a:t>
            </a:r>
            <a:r>
              <a:rPr lang="en-US" dirty="0"/>
              <a:t>: Use clear, descriptive, and keyword-rich URLs. Avoid using unnecessary parameters and keep URLs as short as possible.</a:t>
            </a:r>
          </a:p>
          <a:p>
            <a:r>
              <a:rPr lang="en-US" b="1" dirty="0"/>
              <a:t>Consistency</a:t>
            </a:r>
            <a:r>
              <a:rPr lang="en-US" dirty="0"/>
              <a:t>: Maintain a consistent URL structure across your site.</a:t>
            </a:r>
          </a:p>
          <a:p>
            <a:endParaRPr lang="en-IN" dirty="0"/>
          </a:p>
        </p:txBody>
      </p:sp>
    </p:spTree>
    <p:extLst>
      <p:ext uri="{BB962C8B-B14F-4D97-AF65-F5344CB8AC3E}">
        <p14:creationId xmlns:p14="http://schemas.microsoft.com/office/powerpoint/2010/main" val="792863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Technical SEO</a:t>
            </a:r>
          </a:p>
        </p:txBody>
      </p:sp>
      <p:sp>
        <p:nvSpPr>
          <p:cNvPr id="3" name="Content Placeholder 2"/>
          <p:cNvSpPr>
            <a:spLocks noGrp="1"/>
          </p:cNvSpPr>
          <p:nvPr>
            <p:ph idx="1"/>
          </p:nvPr>
        </p:nvSpPr>
        <p:spPr/>
        <p:txBody>
          <a:bodyPr/>
          <a:lstStyle/>
          <a:p>
            <a:pPr marL="0" indent="0">
              <a:buNone/>
            </a:pPr>
            <a:r>
              <a:rPr lang="en-US" b="1" dirty="0" smtClean="0"/>
              <a:t>404 </a:t>
            </a:r>
            <a:r>
              <a:rPr lang="en-US" b="1" dirty="0"/>
              <a:t>Error Pages</a:t>
            </a:r>
            <a:endParaRPr lang="en-US" dirty="0"/>
          </a:p>
          <a:p>
            <a:r>
              <a:rPr lang="en-US" b="1" dirty="0"/>
              <a:t>Purpose</a:t>
            </a:r>
            <a:r>
              <a:rPr lang="en-US" dirty="0"/>
              <a:t>: Provide a user-friendly error page when a page cannot be found.</a:t>
            </a:r>
          </a:p>
          <a:p>
            <a:r>
              <a:rPr lang="en-US" b="1" dirty="0"/>
              <a:t>Best Practices</a:t>
            </a:r>
            <a:r>
              <a:rPr lang="en-US" dirty="0"/>
              <a:t>: Customize 404 pages to include helpful links and a search bar to improve user experience and reduce bounce rates.</a:t>
            </a:r>
          </a:p>
          <a:p>
            <a:pPr marL="0" indent="0">
              <a:buNone/>
            </a:pPr>
            <a:r>
              <a:rPr lang="en-US" b="1" dirty="0" smtClean="0"/>
              <a:t>Site </a:t>
            </a:r>
            <a:r>
              <a:rPr lang="en-US" b="1" dirty="0"/>
              <a:t>Architecture</a:t>
            </a:r>
            <a:endParaRPr lang="en-US" dirty="0"/>
          </a:p>
          <a:p>
            <a:r>
              <a:rPr lang="en-US" b="1" dirty="0"/>
              <a:t>Importance</a:t>
            </a:r>
            <a:r>
              <a:rPr lang="en-US" dirty="0"/>
              <a:t>: Ensures that your website is easy to navigate and crawl.</a:t>
            </a:r>
          </a:p>
          <a:p>
            <a:r>
              <a:rPr lang="en-US" b="1" dirty="0"/>
              <a:t>Best Practices</a:t>
            </a:r>
            <a:r>
              <a:rPr lang="en-US" dirty="0"/>
              <a:t>: Use a logical hierarchy, ensure important pages are not too deep within the site, and use breadcrumb navigation.</a:t>
            </a:r>
          </a:p>
          <a:p>
            <a:endParaRPr lang="en-IN" dirty="0"/>
          </a:p>
        </p:txBody>
      </p:sp>
    </p:spTree>
    <p:extLst>
      <p:ext uri="{BB962C8B-B14F-4D97-AF65-F5344CB8AC3E}">
        <p14:creationId xmlns:p14="http://schemas.microsoft.com/office/powerpoint/2010/main" val="89313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Key Components of SEO</a:t>
            </a:r>
          </a:p>
        </p:txBody>
      </p:sp>
      <p:sp>
        <p:nvSpPr>
          <p:cNvPr id="4" name="Rectangle 1"/>
          <p:cNvSpPr>
            <a:spLocks noGrp="1" noChangeArrowheads="1"/>
          </p:cNvSpPr>
          <p:nvPr>
            <p:ph idx="1"/>
          </p:nvPr>
        </p:nvSpPr>
        <p:spPr bwMode="auto">
          <a:xfrm>
            <a:off x="1069848" y="2253978"/>
            <a:ext cx="994528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On-Page SEO</a:t>
            </a:r>
            <a:r>
              <a:rPr kumimoji="0" lang="en-US" altLang="en-US" sz="2400" b="0" i="0" u="none" strike="noStrike" cap="none" normalizeH="0" baseline="0" dirty="0" smtClean="0">
                <a:ln>
                  <a:noFill/>
                </a:ln>
                <a:solidFill>
                  <a:schemeClr val="tx1"/>
                </a:solidFill>
                <a:effectLst/>
                <a:latin typeface="Arial" panose="020B0604020202020204" pitchFamily="34" charset="0"/>
              </a:rPr>
              <a:t>: Optimization of individual web pages to rank higher and earn more relevant traffic. This includes optimizing title tags, meta descriptions, headers, and content.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Off-Page SEO</a:t>
            </a:r>
            <a:r>
              <a:rPr kumimoji="0" lang="en-US" altLang="en-US" sz="2400" b="0" i="0" u="none" strike="noStrike" cap="none" normalizeH="0" baseline="0" dirty="0" smtClean="0">
                <a:ln>
                  <a:noFill/>
                </a:ln>
                <a:solidFill>
                  <a:schemeClr val="tx1"/>
                </a:solidFill>
                <a:effectLst/>
                <a:latin typeface="Arial" panose="020B0604020202020204" pitchFamily="34" charset="0"/>
              </a:rPr>
              <a:t>: Activities performed outside the website to improve its rankings. This includes building backlinks, social media engagement, and influencer outreach.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Technical SEO</a:t>
            </a:r>
            <a:r>
              <a:rPr kumimoji="0" lang="en-US" altLang="en-US" sz="2400" b="0" i="0" u="none" strike="noStrike" cap="none" normalizeH="0" baseline="0" dirty="0" smtClean="0">
                <a:ln>
                  <a:noFill/>
                </a:ln>
                <a:solidFill>
                  <a:schemeClr val="tx1"/>
                </a:solidFill>
                <a:effectLst/>
                <a:latin typeface="Arial" panose="020B0604020202020204" pitchFamily="34" charset="0"/>
              </a:rPr>
              <a:t>: Ensuring that a website meets the technical requirements of modern search engines. This includes optimizing site speed, mobile-friendliness, site architecture, and secure connections (HTTPS). </a:t>
            </a:r>
          </a:p>
        </p:txBody>
      </p:sp>
    </p:spTree>
    <p:extLst>
      <p:ext uri="{BB962C8B-B14F-4D97-AF65-F5344CB8AC3E}">
        <p14:creationId xmlns:p14="http://schemas.microsoft.com/office/powerpoint/2010/main" val="1014964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Benefits of SEO</a:t>
            </a:r>
          </a:p>
        </p:txBody>
      </p:sp>
      <p:sp>
        <p:nvSpPr>
          <p:cNvPr id="4" name="Rectangle 1"/>
          <p:cNvSpPr>
            <a:spLocks noGrp="1" noChangeArrowheads="1"/>
          </p:cNvSpPr>
          <p:nvPr>
            <p:ph idx="1"/>
          </p:nvPr>
        </p:nvSpPr>
        <p:spPr bwMode="auto">
          <a:xfrm>
            <a:off x="1069848" y="1946204"/>
            <a:ext cx="999608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Long-Term Strategy</a:t>
            </a:r>
            <a:r>
              <a:rPr kumimoji="0" lang="en-US" altLang="en-US" sz="2800" b="0" i="0" u="none" strike="noStrike" cap="none" normalizeH="0" baseline="0" dirty="0" smtClean="0">
                <a:ln>
                  <a:noFill/>
                </a:ln>
                <a:solidFill>
                  <a:schemeClr val="tx1"/>
                </a:solidFill>
                <a:effectLst/>
                <a:latin typeface="Arial" panose="020B0604020202020204" pitchFamily="34" charset="0"/>
              </a:rPr>
              <a:t>: Unlike paid advertising, the effects of SEO can last for a long time and continue to drive traffic even after initial optimization efforts.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Higher ROI</a:t>
            </a:r>
            <a:r>
              <a:rPr kumimoji="0" lang="en-US" altLang="en-US" sz="2800" b="0" i="0" u="none" strike="noStrike" cap="none" normalizeH="0" baseline="0" dirty="0" smtClean="0">
                <a:ln>
                  <a:noFill/>
                </a:ln>
                <a:solidFill>
                  <a:schemeClr val="tx1"/>
                </a:solidFill>
                <a:effectLst/>
                <a:latin typeface="Arial" panose="020B0604020202020204" pitchFamily="34" charset="0"/>
              </a:rPr>
              <a:t>: SEO can provide a higher return on investment compared to traditional marketing methods.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Competitive Advantage</a:t>
            </a:r>
            <a:r>
              <a:rPr kumimoji="0" lang="en-US" altLang="en-US" sz="2800" b="0" i="0" u="none" strike="noStrike" cap="none" normalizeH="0" baseline="0" dirty="0" smtClean="0">
                <a:ln>
                  <a:noFill/>
                </a:ln>
                <a:solidFill>
                  <a:schemeClr val="tx1"/>
                </a:solidFill>
                <a:effectLst/>
                <a:latin typeface="Arial" panose="020B0604020202020204" pitchFamily="34" charset="0"/>
              </a:rPr>
              <a:t>: Effective SEO can help you stay ahead of competitors by capturing more organic search traffic.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smtClean="0">
                <a:ln>
                  <a:noFill/>
                </a:ln>
                <a:solidFill>
                  <a:schemeClr val="tx1"/>
                </a:solidFill>
                <a:effectLst/>
                <a:latin typeface="Arial" panose="020B0604020202020204" pitchFamily="34" charset="0"/>
              </a:rPr>
              <a:t>Brand Awareness</a:t>
            </a:r>
            <a:r>
              <a:rPr kumimoji="0" lang="en-US" altLang="en-US" sz="2800" b="0" i="0" u="none" strike="noStrike" cap="none" normalizeH="0" baseline="0" dirty="0" smtClean="0">
                <a:ln>
                  <a:noFill/>
                </a:ln>
                <a:solidFill>
                  <a:schemeClr val="tx1"/>
                </a:solidFill>
                <a:effectLst/>
                <a:latin typeface="Arial" panose="020B0604020202020204" pitchFamily="34" charset="0"/>
              </a:rPr>
              <a:t>: High rankings can improve brand awareness and visibility, helping potential customers find and trust your business. </a:t>
            </a:r>
          </a:p>
        </p:txBody>
      </p:sp>
    </p:spTree>
    <p:extLst>
      <p:ext uri="{BB962C8B-B14F-4D97-AF65-F5344CB8AC3E}">
        <p14:creationId xmlns:p14="http://schemas.microsoft.com/office/powerpoint/2010/main" val="66016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78140"/>
            <a:ext cx="10058400" cy="1609344"/>
          </a:xfrm>
        </p:spPr>
        <p:txBody>
          <a:bodyPr/>
          <a:lstStyle/>
          <a:p>
            <a:r>
              <a:rPr lang="en-IN" dirty="0"/>
              <a:t>Keyword </a:t>
            </a:r>
            <a:r>
              <a:rPr lang="en-IN" dirty="0" smtClean="0"/>
              <a:t>Strategy : </a:t>
            </a:r>
            <a:endParaRPr lang="en-IN" dirty="0"/>
          </a:p>
        </p:txBody>
      </p:sp>
      <p:sp>
        <p:nvSpPr>
          <p:cNvPr id="3" name="Content Placeholder 2"/>
          <p:cNvSpPr>
            <a:spLocks noGrp="1"/>
          </p:cNvSpPr>
          <p:nvPr>
            <p:ph idx="1"/>
          </p:nvPr>
        </p:nvSpPr>
        <p:spPr>
          <a:xfrm>
            <a:off x="1069848" y="1313411"/>
            <a:ext cx="10058400" cy="4858789"/>
          </a:xfrm>
        </p:spPr>
        <p:txBody>
          <a:bodyPr>
            <a:normAutofit lnSpcReduction="10000"/>
          </a:bodyPr>
          <a:lstStyle/>
          <a:p>
            <a:pPr>
              <a:buFont typeface="Wingdings" panose="05000000000000000000" pitchFamily="2" charset="2"/>
              <a:buChar char="v"/>
            </a:pPr>
            <a:r>
              <a:rPr lang="en-US" b="1" dirty="0">
                <a:solidFill>
                  <a:srgbClr val="0070C0"/>
                </a:solidFill>
              </a:rPr>
              <a:t>Importance of Keywords</a:t>
            </a:r>
            <a:endParaRPr lang="en-US" dirty="0">
              <a:solidFill>
                <a:srgbClr val="0070C0"/>
              </a:solidFill>
            </a:endParaRPr>
          </a:p>
          <a:p>
            <a:r>
              <a:rPr lang="en-US" dirty="0"/>
              <a:t>Keywords are the foundation of SEO. They connect what users are searching for with the content you provide to fulfill that search intent.</a:t>
            </a:r>
          </a:p>
          <a:p>
            <a:r>
              <a:rPr lang="en-US" dirty="0"/>
              <a:t>Effective keyword strategy drives targeted traffic to your website, improving visibility and potential conversions.</a:t>
            </a:r>
          </a:p>
          <a:p>
            <a:pPr>
              <a:buFont typeface="Wingdings" panose="05000000000000000000" pitchFamily="2" charset="2"/>
              <a:buChar char="v"/>
            </a:pPr>
            <a:r>
              <a:rPr lang="en-US" b="1" dirty="0">
                <a:solidFill>
                  <a:srgbClr val="0070C0"/>
                </a:solidFill>
              </a:rPr>
              <a:t>Types of Keywords</a:t>
            </a:r>
            <a:endParaRPr lang="en-US" dirty="0">
              <a:solidFill>
                <a:srgbClr val="0070C0"/>
              </a:solidFill>
            </a:endParaRPr>
          </a:p>
          <a:p>
            <a:r>
              <a:rPr lang="en-US" b="1" dirty="0"/>
              <a:t>Short-tail Keywords:</a:t>
            </a:r>
            <a:endParaRPr lang="en-US" dirty="0"/>
          </a:p>
          <a:p>
            <a:pPr lvl="1"/>
            <a:r>
              <a:rPr lang="en-US" dirty="0"/>
              <a:t>Generally one or two words.</a:t>
            </a:r>
          </a:p>
          <a:p>
            <a:pPr lvl="1"/>
            <a:r>
              <a:rPr lang="en-US" dirty="0"/>
              <a:t>Broad search intent and high search volume.</a:t>
            </a:r>
          </a:p>
          <a:p>
            <a:pPr lvl="1"/>
            <a:r>
              <a:rPr lang="en-US" dirty="0"/>
              <a:t>Examples: "shoes", "laptops".</a:t>
            </a:r>
          </a:p>
          <a:p>
            <a:r>
              <a:rPr lang="en-US" b="1" dirty="0"/>
              <a:t>Long-tail Keywords:</a:t>
            </a:r>
            <a:endParaRPr lang="en-US" dirty="0"/>
          </a:p>
          <a:p>
            <a:pPr lvl="1"/>
            <a:r>
              <a:rPr lang="en-US" dirty="0"/>
              <a:t>Three or more words.</a:t>
            </a:r>
          </a:p>
          <a:p>
            <a:pPr lvl="1"/>
            <a:r>
              <a:rPr lang="en-US" dirty="0"/>
              <a:t>More specific search intent and lower search volume.</a:t>
            </a:r>
          </a:p>
          <a:p>
            <a:pPr lvl="1"/>
            <a:r>
              <a:rPr lang="en-US" dirty="0"/>
              <a:t>Examples: "best running shoes for women", "affordable gaming laptops".</a:t>
            </a:r>
          </a:p>
          <a:p>
            <a:endParaRPr lang="en-IN" dirty="0"/>
          </a:p>
        </p:txBody>
      </p:sp>
    </p:spTree>
    <p:extLst>
      <p:ext uri="{BB962C8B-B14F-4D97-AF65-F5344CB8AC3E}">
        <p14:creationId xmlns:p14="http://schemas.microsoft.com/office/powerpoint/2010/main" val="97684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Tools for Keyword Research</a:t>
            </a:r>
          </a:p>
        </p:txBody>
      </p:sp>
      <p:sp>
        <p:nvSpPr>
          <p:cNvPr id="4" name="Rectangle 1"/>
          <p:cNvSpPr>
            <a:spLocks noGrp="1" noChangeArrowheads="1"/>
          </p:cNvSpPr>
          <p:nvPr>
            <p:ph idx="1"/>
          </p:nvPr>
        </p:nvSpPr>
        <p:spPr bwMode="auto">
          <a:xfrm>
            <a:off x="1069849" y="2069315"/>
            <a:ext cx="10335214"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Google Keyword Planner:</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Provides search volume and forecasts for keywords.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Useful for finding new keyword ideas.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SEMrush: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Offers competitive analysis and keyword tracking.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Helps identify high-performing keywords used by competitors.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err="1" smtClean="0">
                <a:ln>
                  <a:noFill/>
                </a:ln>
                <a:solidFill>
                  <a:schemeClr val="tx1"/>
                </a:solidFill>
                <a:effectLst/>
                <a:latin typeface="Arial" panose="020B0604020202020204" pitchFamily="34" charset="0"/>
              </a:rPr>
              <a:t>Ahrefs</a:t>
            </a:r>
            <a:r>
              <a:rPr kumimoji="0" lang="en-US" altLang="en-US" sz="2400" b="1" i="0" u="none" strike="noStrike" cap="none" normalizeH="0" baseline="0" dirty="0" smtClean="0">
                <a:ln>
                  <a:noFill/>
                </a:ln>
                <a:solidFill>
                  <a:schemeClr val="tx1"/>
                </a:solidFill>
                <a:effectLst/>
                <a:latin typeface="Arial" panose="020B0604020202020204" pitchFamily="34" charset="0"/>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Comprehensive tool for keyword research, backlink analysis, and content exploration.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Provides keyword difficulty scores and click-through rates.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1590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Choose the Right </a:t>
            </a:r>
            <a:r>
              <a:rPr lang="en-US" dirty="0" smtClean="0"/>
              <a:t>Keywords</a:t>
            </a:r>
            <a:endParaRPr lang="en-IN" dirty="0"/>
          </a:p>
        </p:txBody>
      </p:sp>
      <p:sp>
        <p:nvSpPr>
          <p:cNvPr id="4" name="Rectangle 1"/>
          <p:cNvSpPr>
            <a:spLocks noGrp="1" noChangeArrowheads="1"/>
          </p:cNvSpPr>
          <p:nvPr>
            <p:ph idx="1"/>
          </p:nvPr>
        </p:nvSpPr>
        <p:spPr bwMode="auto">
          <a:xfrm>
            <a:off x="1069848" y="1792314"/>
            <a:ext cx="10360152"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b="1" i="0" u="none" strike="noStrike" cap="none" normalizeH="0" baseline="0" dirty="0" smtClean="0">
                <a:ln>
                  <a:noFill/>
                </a:ln>
                <a:solidFill>
                  <a:srgbClr val="0070C0"/>
                </a:solidFill>
                <a:effectLst/>
                <a:latin typeface="Arial" panose="020B0604020202020204" pitchFamily="34" charset="0"/>
              </a:rPr>
              <a:t>Relevance:</a:t>
            </a:r>
            <a:endParaRPr kumimoji="0" lang="en-US" altLang="en-US" b="0" i="0" u="none" strike="noStrike" cap="none" normalizeH="0" baseline="0" dirty="0" smtClean="0">
              <a:ln>
                <a:noFill/>
              </a:ln>
              <a:solidFill>
                <a:srgbClr val="0070C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Ensure keywords are relevant to your content and target audience.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Align keywords with user intent to provide value and answer queries.</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b="1" i="0" u="none" strike="noStrike" cap="none" normalizeH="0" baseline="0" dirty="0" smtClean="0">
                <a:ln>
                  <a:noFill/>
                </a:ln>
                <a:solidFill>
                  <a:srgbClr val="0070C0"/>
                </a:solidFill>
                <a:effectLst/>
                <a:latin typeface="Arial" panose="020B0604020202020204" pitchFamily="34" charset="0"/>
              </a:rPr>
              <a:t>Search Volume:</a:t>
            </a:r>
            <a:endParaRPr kumimoji="0" lang="en-US" altLang="en-US" b="0" i="0" u="none" strike="noStrike" cap="none" normalizeH="0" baseline="0" dirty="0" smtClean="0">
              <a:ln>
                <a:noFill/>
              </a:ln>
              <a:solidFill>
                <a:srgbClr val="0070C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Target keywords with sufficient search volume to drive traffic.</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Balance between high-volume keywords (competitive) and low-volume keywords (specific but less competitive).</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b="1" i="0" u="none" strike="noStrike" cap="none" normalizeH="0" baseline="0" dirty="0" smtClean="0">
                <a:ln>
                  <a:noFill/>
                </a:ln>
                <a:solidFill>
                  <a:srgbClr val="0070C0"/>
                </a:solidFill>
                <a:effectLst/>
                <a:latin typeface="Arial" panose="020B0604020202020204" pitchFamily="34" charset="0"/>
              </a:rPr>
              <a:t>Competition:</a:t>
            </a:r>
            <a:endParaRPr kumimoji="0" lang="en-US" altLang="en-US" b="0" i="0" u="none" strike="noStrike" cap="none" normalizeH="0" baseline="0" dirty="0" smtClean="0">
              <a:ln>
                <a:noFill/>
              </a:ln>
              <a:solidFill>
                <a:srgbClr val="0070C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Assess the level of competition for each keyword.</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Use a mix of high-competition and low-competition keywords to optimize your chances of ranking.</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b="1" i="0" u="none" strike="noStrike" cap="none" normalizeH="0" baseline="0" dirty="0" smtClean="0">
                <a:ln>
                  <a:noFill/>
                </a:ln>
                <a:solidFill>
                  <a:srgbClr val="0070C0"/>
                </a:solidFill>
                <a:effectLst/>
                <a:latin typeface="Arial" panose="020B0604020202020204" pitchFamily="34" charset="0"/>
              </a:rPr>
              <a:t>User Intent</a:t>
            </a:r>
            <a:r>
              <a:rPr kumimoji="0" lang="en-US" altLang="en-US" b="1" i="0" u="none" strike="noStrike" cap="none" normalizeH="0" baseline="0" dirty="0" smtClean="0">
                <a:ln>
                  <a:noFill/>
                </a:ln>
                <a:solidFill>
                  <a:schemeClr val="tx1"/>
                </a:solidFill>
                <a:effectLst/>
                <a:latin typeface="Arial" panose="020B0604020202020204" pitchFamily="34" charset="0"/>
              </a:rPr>
              <a:t>:</a:t>
            </a: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Understand the purpose behind user searches (informational, navigational, transactional).</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Arial" panose="020B0604020202020204" pitchFamily="34" charset="0"/>
              </a:rPr>
              <a:t>Tailor your content to meet different types of user intent.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58790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22</TotalTime>
  <Words>3673</Words>
  <Application>Microsoft Office PowerPoint</Application>
  <PresentationFormat>Widescreen</PresentationFormat>
  <Paragraphs>306</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Rockwell</vt:lpstr>
      <vt:lpstr>Rockwell Condensed</vt:lpstr>
      <vt:lpstr>Wingdings</vt:lpstr>
      <vt:lpstr>Wood Type</vt:lpstr>
      <vt:lpstr>Search Engine optimization  SEO</vt:lpstr>
      <vt:lpstr>PowerPoint Presentation</vt:lpstr>
      <vt:lpstr>Importance of SEO for Online Visibility</vt:lpstr>
      <vt:lpstr>How Search Engines Work! </vt:lpstr>
      <vt:lpstr>Key Components of SEO</vt:lpstr>
      <vt:lpstr>Benefits of SEO</vt:lpstr>
      <vt:lpstr>Keyword Strategy : </vt:lpstr>
      <vt:lpstr>Tools for Keyword Research</vt:lpstr>
      <vt:lpstr>How to Choose the Right Keywords</vt:lpstr>
      <vt:lpstr>Keyword Strategy Development</vt:lpstr>
      <vt:lpstr>Optimizing Content with Keywords</vt:lpstr>
      <vt:lpstr>Keyword Research Process</vt:lpstr>
      <vt:lpstr>Keyword Research Process</vt:lpstr>
      <vt:lpstr>Keyword Research Process</vt:lpstr>
      <vt:lpstr>Implementing Keywords</vt:lpstr>
      <vt:lpstr>Implementing Keywords</vt:lpstr>
      <vt:lpstr>Implementing Keywords</vt:lpstr>
      <vt:lpstr>Implementing Keywords</vt:lpstr>
      <vt:lpstr>SEO Strategy</vt:lpstr>
      <vt:lpstr>Elements of a Successful SEO Strategy</vt:lpstr>
      <vt:lpstr>Elements of a Successful SEO Strategy</vt:lpstr>
      <vt:lpstr>Elements of a Successful SEO Strategy</vt:lpstr>
      <vt:lpstr>Setting SEO Goals and Objectives</vt:lpstr>
      <vt:lpstr>Implementation Plan</vt:lpstr>
      <vt:lpstr>On-Page SEO</vt:lpstr>
      <vt:lpstr>Importance of High-Quality Content</vt:lpstr>
      <vt:lpstr>Internal Linking Strategies</vt:lpstr>
      <vt:lpstr>Image Optimization and Alt Text</vt:lpstr>
      <vt:lpstr>Meta Tags Optimization</vt:lpstr>
      <vt:lpstr>PowerPoint Presentation</vt:lpstr>
      <vt:lpstr>Off-Page SEO</vt:lpstr>
      <vt:lpstr>Off-Page SEO</vt:lpstr>
      <vt:lpstr>Off-Page SEO</vt:lpstr>
      <vt:lpstr>Off-Page SEO</vt:lpstr>
      <vt:lpstr>Off-Page SEO</vt:lpstr>
      <vt:lpstr>Off-Page SEO</vt:lpstr>
      <vt:lpstr>Off-Page SEO</vt:lpstr>
      <vt:lpstr>Off-Page SEO</vt:lpstr>
      <vt:lpstr>Technical SEO</vt:lpstr>
      <vt:lpstr>Technical SEO</vt:lpstr>
      <vt:lpstr>Technical SEO</vt:lpstr>
      <vt:lpstr>Technical SEO</vt:lpstr>
      <vt:lpstr>Technical SEO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Engine optimization  SEO</dc:title>
  <dc:creator>admin</dc:creator>
  <cp:lastModifiedBy>admin</cp:lastModifiedBy>
  <cp:revision>4</cp:revision>
  <dcterms:created xsi:type="dcterms:W3CDTF">2024-07-16T03:52:32Z</dcterms:created>
  <dcterms:modified xsi:type="dcterms:W3CDTF">2024-07-16T04:14:45Z</dcterms:modified>
</cp:coreProperties>
</file>