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5" r:id="rId1"/>
  </p:sldMasterIdLst>
  <p:notesMasterIdLst>
    <p:notesMasterId r:id="rId18"/>
  </p:notesMasterIdLst>
  <p:sldIdLst>
    <p:sldId id="256" r:id="rId2"/>
    <p:sldId id="257" r:id="rId3"/>
    <p:sldId id="258" r:id="rId4"/>
    <p:sldId id="259" r:id="rId5"/>
    <p:sldId id="261" r:id="rId6"/>
    <p:sldId id="260" r:id="rId7"/>
    <p:sldId id="272" r:id="rId8"/>
    <p:sldId id="273" r:id="rId9"/>
    <p:sldId id="274" r:id="rId10"/>
    <p:sldId id="275" r:id="rId11"/>
    <p:sldId id="263" r:id="rId12"/>
    <p:sldId id="268" r:id="rId13"/>
    <p:sldId id="264"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140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9216CB-9486-4D1E-9C0A-EDEA45197CFC}" type="datetimeFigureOut">
              <a:rPr lang="en-IN" smtClean="0"/>
              <a:t>22-07-2024</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586168-0D87-4B24-B5D7-106D7C3E7391}" type="slidenum">
              <a:rPr lang="en-IN" smtClean="0"/>
              <a:t>‹#›</a:t>
            </a:fld>
            <a:endParaRPr lang="en-IN"/>
          </a:p>
        </p:txBody>
      </p:sp>
    </p:spTree>
    <p:extLst>
      <p:ext uri="{BB962C8B-B14F-4D97-AF65-F5344CB8AC3E}">
        <p14:creationId xmlns:p14="http://schemas.microsoft.com/office/powerpoint/2010/main" val="2820976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A0586168-0D87-4B24-B5D7-106D7C3E7391}" type="slidenum">
              <a:rPr lang="en-IN" smtClean="0"/>
              <a:t>7</a:t>
            </a:fld>
            <a:endParaRPr lang="en-IN"/>
          </a:p>
        </p:txBody>
      </p:sp>
    </p:spTree>
    <p:extLst>
      <p:ext uri="{BB962C8B-B14F-4D97-AF65-F5344CB8AC3E}">
        <p14:creationId xmlns:p14="http://schemas.microsoft.com/office/powerpoint/2010/main" val="351759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5BCAD085-E8A6-8845-BD4E-CB4CCA059FC4}" type="datetimeFigureOut">
              <a:rPr lang="en-US" smtClean="0"/>
              <a:t>7/22/2024</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C1FF6DA9-008F-8B48-92A6-B652298478BF}"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847218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7272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888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37179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5BCAD085-E8A6-8845-BD4E-CB4CCA059FC4}" type="datetimeFigureOut">
              <a:rPr lang="en-US" smtClean="0"/>
              <a:t>7/22/2024</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C1FF6DA9-008F-8B48-92A6-B652298478BF}"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4834612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3074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151848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7/22/2024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65422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52519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5BCAD085-E8A6-8845-BD4E-CB4CCA059FC4}" type="datetimeFigureOut">
              <a:rPr lang="en-US" smtClean="0"/>
              <a:t>7/22/2024</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C1FF6DA9-008F-8B48-92A6-B652298478BF}"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60252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5BCAD085-E8A6-8845-BD4E-CB4CCA059FC4}" type="datetimeFigureOut">
              <a:rPr lang="en-US" smtClean="0"/>
              <a:t>7/22/2024</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C1FF6DA9-008F-8B48-92A6-B652298478BF}"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44329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5BCAD085-E8A6-8845-BD4E-CB4CCA059FC4}" type="datetimeFigureOut">
              <a:rPr lang="en-US" smtClean="0"/>
              <a:t>7/22/2024</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C1FF6DA9-008F-8B48-92A6-B652298478BF}"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834422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263721"/>
            <a:ext cx="6270922" cy="3047857"/>
          </a:xfrm>
        </p:spPr>
        <p:txBody>
          <a:bodyPr>
            <a:normAutofit fontScale="90000"/>
          </a:bodyPr>
          <a:lstStyle/>
          <a:p>
            <a:r>
              <a:rPr dirty="0"/>
              <a:t>Evolution of Management Thought: Early Contributions</a:t>
            </a:r>
          </a:p>
        </p:txBody>
      </p:sp>
      <p:sp>
        <p:nvSpPr>
          <p:cNvPr id="3" name="Subtitle 2"/>
          <p:cNvSpPr>
            <a:spLocks noGrp="1"/>
          </p:cNvSpPr>
          <p:nvPr>
            <p:ph type="subTitle" idx="1"/>
          </p:nvPr>
        </p:nvSpPr>
        <p:spPr>
          <a:xfrm>
            <a:off x="2009930" y="4428162"/>
            <a:ext cx="5123755" cy="1302723"/>
          </a:xfrm>
        </p:spPr>
        <p:txBody>
          <a:bodyPr>
            <a:normAutofit/>
          </a:bodyPr>
          <a:lstStyle/>
          <a:p>
            <a:r>
              <a:rPr b="1" dirty="0"/>
              <a:t>Taylor and Scientific Management</a:t>
            </a:r>
          </a:p>
          <a:p>
            <a:r>
              <a:rPr dirty="0"/>
              <a:t>Armaan </a:t>
            </a:r>
            <a:r>
              <a:rPr dirty="0" err="1"/>
              <a:t>Salik</a:t>
            </a:r>
            <a:r>
              <a:rPr dirty="0"/>
              <a:t> J</a:t>
            </a:r>
          </a:p>
          <a:p>
            <a:r>
              <a:rPr lang="en-IN" dirty="0"/>
              <a:t>Assistant Professor,</a:t>
            </a:r>
            <a:br>
              <a:rPr lang="en-IN" dirty="0"/>
            </a:br>
            <a:r>
              <a:rPr lang="en-IN" dirty="0"/>
              <a:t>Jamal Institute of Management</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1E948-E651-FE29-AEE5-CA83E9CA949B}"/>
              </a:ext>
            </a:extLst>
          </p:cNvPr>
          <p:cNvSpPr>
            <a:spLocks noGrp="1"/>
          </p:cNvSpPr>
          <p:nvPr>
            <p:ph type="title"/>
          </p:nvPr>
        </p:nvSpPr>
        <p:spPr>
          <a:xfrm>
            <a:off x="1028700" y="213189"/>
            <a:ext cx="7200900" cy="516276"/>
          </a:xfrm>
        </p:spPr>
        <p:txBody>
          <a:bodyPr>
            <a:normAutofit fontScale="90000"/>
          </a:bodyPr>
          <a:lstStyle/>
          <a:p>
            <a:r>
              <a:rPr lang="en-IN" sz="3200" dirty="0"/>
              <a:t>Impact on Productivity</a:t>
            </a:r>
          </a:p>
        </p:txBody>
      </p:sp>
      <p:sp>
        <p:nvSpPr>
          <p:cNvPr id="3" name="Content Placeholder 2">
            <a:extLst>
              <a:ext uri="{FF2B5EF4-FFF2-40B4-BE49-F238E27FC236}">
                <a16:creationId xmlns:a16="http://schemas.microsoft.com/office/drawing/2014/main" id="{CFCDE9CB-A56C-6CCC-6454-3148541191F7}"/>
              </a:ext>
            </a:extLst>
          </p:cNvPr>
          <p:cNvSpPr>
            <a:spLocks noGrp="1"/>
          </p:cNvSpPr>
          <p:nvPr>
            <p:ph idx="1"/>
          </p:nvPr>
        </p:nvSpPr>
        <p:spPr>
          <a:xfrm>
            <a:off x="1028700" y="881009"/>
            <a:ext cx="7570770" cy="5763802"/>
          </a:xfrm>
        </p:spPr>
        <p:txBody>
          <a:bodyPr>
            <a:normAutofit fontScale="92500" lnSpcReduction="10000"/>
          </a:bodyPr>
          <a:lstStyle/>
          <a:p>
            <a:pPr marL="0" indent="0">
              <a:buNone/>
            </a:pPr>
            <a:r>
              <a:rPr lang="en-US" b="1" dirty="0"/>
              <a:t>1. Demonstrated Productivity Gains:</a:t>
            </a:r>
            <a:r>
              <a:rPr lang="en-US" dirty="0"/>
              <a:t> Taylor’s methods led to significant productivity gains in various industries, demonstrating the effectiveness of his approach. For instance:</a:t>
            </a:r>
          </a:p>
          <a:p>
            <a:pPr>
              <a:buFont typeface="Arial" panose="020B0604020202020204" pitchFamily="34" charset="0"/>
              <a:buChar char="•"/>
            </a:pPr>
            <a:r>
              <a:rPr lang="en-US" b="1" dirty="0"/>
              <a:t>Manufacturing:</a:t>
            </a:r>
            <a:r>
              <a:rPr lang="en-US" dirty="0"/>
              <a:t> Taylor’s work with companies like Bethlehem Steel showed that his methods could dramatically increase production rates. By optimizing work processes and reducing waste, productivity in steel production increased significantly.</a:t>
            </a:r>
          </a:p>
          <a:p>
            <a:pPr>
              <a:buFont typeface="Arial" panose="020B0604020202020204" pitchFamily="34" charset="0"/>
              <a:buChar char="•"/>
            </a:pPr>
            <a:r>
              <a:rPr lang="en-US" b="1" dirty="0"/>
              <a:t>Process Improvement:</a:t>
            </a:r>
            <a:r>
              <a:rPr lang="en-US" dirty="0"/>
              <a:t> His principles led to the development of more efficient manufacturing processes, which were adopted by other industries, contributing to overall economic growth.</a:t>
            </a:r>
          </a:p>
          <a:p>
            <a:pPr marL="0" indent="0">
              <a:buNone/>
            </a:pPr>
            <a:r>
              <a:rPr lang="en-US" b="1" dirty="0"/>
              <a:t>2. Influence on Various Industries:</a:t>
            </a:r>
            <a:r>
              <a:rPr lang="en-US" dirty="0"/>
              <a:t> Taylor’s principles had a wide-ranging impact, influencing industries beyond manufacturing, including:</a:t>
            </a:r>
          </a:p>
          <a:p>
            <a:pPr>
              <a:buFont typeface="Arial" panose="020B0604020202020204" pitchFamily="34" charset="0"/>
              <a:buChar char="•"/>
            </a:pPr>
            <a:r>
              <a:rPr lang="en-US" b="1" dirty="0"/>
              <a:t>Service Industries:</a:t>
            </a:r>
            <a:r>
              <a:rPr lang="en-US" dirty="0"/>
              <a:t> Concepts from Scientific Management were adapted to improve efficiency in service industries, such as retail and hospitality.</a:t>
            </a:r>
          </a:p>
          <a:p>
            <a:pPr>
              <a:buFont typeface="Arial" panose="020B0604020202020204" pitchFamily="34" charset="0"/>
              <a:buChar char="•"/>
            </a:pPr>
            <a:r>
              <a:rPr lang="en-US" b="1" dirty="0"/>
              <a:t>Management Practices:</a:t>
            </a:r>
            <a:r>
              <a:rPr lang="en-US" dirty="0"/>
              <a:t> His emphasis on efficiency and data-driven decision-making influenced modern management practices, including operations management, quality control, and human resource management.</a:t>
            </a:r>
          </a:p>
          <a:p>
            <a:endParaRPr lang="en-IN" dirty="0"/>
          </a:p>
        </p:txBody>
      </p:sp>
    </p:spTree>
    <p:extLst>
      <p:ext uri="{BB962C8B-B14F-4D97-AF65-F5344CB8AC3E}">
        <p14:creationId xmlns:p14="http://schemas.microsoft.com/office/powerpoint/2010/main" val="3641274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323636"/>
            <a:ext cx="7782032" cy="649840"/>
          </a:xfrm>
        </p:spPr>
        <p:txBody>
          <a:bodyPr>
            <a:normAutofit/>
          </a:bodyPr>
          <a:lstStyle/>
          <a:p>
            <a:r>
              <a:rPr sz="3200" dirty="0"/>
              <a:t>Criticisms of Scientific Management</a:t>
            </a:r>
          </a:p>
        </p:txBody>
      </p:sp>
      <p:sp>
        <p:nvSpPr>
          <p:cNvPr id="3" name="Content Placeholder 2"/>
          <p:cNvSpPr>
            <a:spLocks noGrp="1"/>
          </p:cNvSpPr>
          <p:nvPr>
            <p:ph idx="1"/>
          </p:nvPr>
        </p:nvSpPr>
        <p:spPr>
          <a:xfrm>
            <a:off x="811659" y="860460"/>
            <a:ext cx="8052691" cy="5314308"/>
          </a:xfrm>
        </p:spPr>
        <p:txBody>
          <a:bodyPr>
            <a:noAutofit/>
          </a:bodyPr>
          <a:lstStyle/>
          <a:p>
            <a:pPr marL="0" indent="0">
              <a:lnSpc>
                <a:spcPct val="107000"/>
              </a:lnSpc>
              <a:spcAft>
                <a:spcPts val="800"/>
              </a:spcAft>
              <a:buNone/>
            </a:pPr>
            <a:r>
              <a:rPr lang="en-IN" sz="1900" dirty="0">
                <a:latin typeface="Calibri" panose="020F0502020204030204" pitchFamily="34" charset="0"/>
                <a:ea typeface="Calibri" panose="020F0502020204030204" pitchFamily="34" charset="0"/>
                <a:cs typeface="Calibri" panose="020F0502020204030204" pitchFamily="34" charset="0"/>
              </a:rPr>
              <a:t>1.  </a:t>
            </a:r>
            <a:r>
              <a:rPr lang="en-IN" sz="1900" b="1" dirty="0">
                <a:latin typeface="Calibri" panose="020F0502020204030204" pitchFamily="34" charset="0"/>
                <a:ea typeface="Calibri" panose="020F0502020204030204" pitchFamily="34" charset="0"/>
                <a:cs typeface="Calibri" panose="020F0502020204030204" pitchFamily="34" charset="0"/>
              </a:rPr>
              <a:t>Overemphasis on Efficiency </a:t>
            </a:r>
            <a:r>
              <a:rPr lang="en-IN" sz="1900" dirty="0">
                <a:latin typeface="Calibri" panose="020F0502020204030204" pitchFamily="34" charset="0"/>
                <a:ea typeface="Calibri" panose="020F0502020204030204" pitchFamily="34" charset="0"/>
                <a:cs typeface="Calibri" panose="020F0502020204030204" pitchFamily="34" charset="0"/>
              </a:rPr>
              <a:t>: Critics argue that Scientific Management focuses excessively on efficiency and productivity, often at the expense of worker satisfaction and well-being. The approach can lead to monotonous tasks and reduced job satisfaction due to its rigid structures.</a:t>
            </a:r>
          </a:p>
          <a:p>
            <a:pPr marL="0" indent="0">
              <a:lnSpc>
                <a:spcPct val="107000"/>
              </a:lnSpc>
              <a:spcAft>
                <a:spcPts val="800"/>
              </a:spcAft>
              <a:buNone/>
            </a:pPr>
            <a:r>
              <a:rPr lang="en-IN" sz="1900" b="1" dirty="0">
                <a:latin typeface="Calibri" panose="020F0502020204030204" pitchFamily="34" charset="0"/>
                <a:ea typeface="Calibri" panose="020F0502020204030204" pitchFamily="34" charset="0"/>
                <a:cs typeface="Calibri" panose="020F0502020204030204" pitchFamily="34" charset="0"/>
              </a:rPr>
              <a:t>2.  Dehumanization : </a:t>
            </a:r>
            <a:r>
              <a:rPr lang="en-IN" sz="1900" dirty="0">
                <a:latin typeface="Calibri" panose="020F0502020204030204" pitchFamily="34" charset="0"/>
                <a:ea typeface="Calibri" panose="020F0502020204030204" pitchFamily="34" charset="0"/>
                <a:cs typeface="Calibri" panose="020F0502020204030204" pitchFamily="34" charset="0"/>
              </a:rPr>
              <a:t>The approach treats workers as mere cogs in a machine rather than as individuals with unique needs and motivations. This dehumanization can lead to decreased morale and reduced engagement among employees.</a:t>
            </a:r>
          </a:p>
          <a:p>
            <a:pPr marL="0" indent="0">
              <a:lnSpc>
                <a:spcPct val="107000"/>
              </a:lnSpc>
              <a:spcAft>
                <a:spcPts val="800"/>
              </a:spcAft>
              <a:buNone/>
            </a:pPr>
            <a:r>
              <a:rPr lang="en-IN" sz="1900" dirty="0">
                <a:latin typeface="Calibri" panose="020F0502020204030204" pitchFamily="34" charset="0"/>
                <a:ea typeface="Calibri" panose="020F0502020204030204" pitchFamily="34" charset="0"/>
                <a:cs typeface="Calibri" panose="020F0502020204030204" pitchFamily="34" charset="0"/>
              </a:rPr>
              <a:t>3.  </a:t>
            </a:r>
            <a:r>
              <a:rPr lang="en-IN" sz="1900" b="1" dirty="0">
                <a:latin typeface="Calibri" panose="020F0502020204030204" pitchFamily="34" charset="0"/>
                <a:ea typeface="Calibri" panose="020F0502020204030204" pitchFamily="34" charset="0"/>
                <a:cs typeface="Calibri" panose="020F0502020204030204" pitchFamily="34" charset="0"/>
              </a:rPr>
              <a:t>Limited Consideration of Human Factors : </a:t>
            </a:r>
            <a:r>
              <a:rPr lang="en-IN" sz="1900" dirty="0">
                <a:latin typeface="Calibri" panose="020F0502020204030204" pitchFamily="34" charset="0"/>
                <a:ea typeface="Calibri" panose="020F0502020204030204" pitchFamily="34" charset="0"/>
                <a:cs typeface="Calibri" panose="020F0502020204030204" pitchFamily="34" charset="0"/>
              </a:rPr>
              <a:t>Scientific Management often neglects the social and psychological aspects of work. It tends to emphasize quantifiable aspects of performance while ignoring factors like teamwork, motivation, and organizational culture.</a:t>
            </a:r>
          </a:p>
          <a:p>
            <a:pPr marL="0" indent="0">
              <a:lnSpc>
                <a:spcPct val="107000"/>
              </a:lnSpc>
              <a:spcAft>
                <a:spcPts val="800"/>
              </a:spcAft>
              <a:buNone/>
            </a:pPr>
            <a:r>
              <a:rPr lang="en-IN" sz="1900" b="1" dirty="0">
                <a:latin typeface="Calibri" panose="020F0502020204030204" pitchFamily="34" charset="0"/>
                <a:ea typeface="Calibri" panose="020F0502020204030204" pitchFamily="34" charset="0"/>
                <a:cs typeface="Calibri" panose="020F0502020204030204" pitchFamily="34" charset="0"/>
              </a:rPr>
              <a:t>4.  Inflexibility : </a:t>
            </a:r>
            <a:r>
              <a:rPr lang="en-IN" sz="1900" dirty="0">
                <a:latin typeface="Calibri" panose="020F0502020204030204" pitchFamily="34" charset="0"/>
                <a:ea typeface="Calibri" panose="020F0502020204030204" pitchFamily="34" charset="0"/>
                <a:cs typeface="Calibri" panose="020F0502020204030204" pitchFamily="34" charset="0"/>
              </a:rPr>
              <a:t>The methods and processes defined by Scientific Management can be rigid and inflexible. This rigidity can hinder innovation and adaptation to changing conditions, as the focus is often on adhering to standardized procedures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F51362-2D83-3549-A39D-C8CEC19D1BC5}"/>
              </a:ext>
            </a:extLst>
          </p:cNvPr>
          <p:cNvSpPr>
            <a:spLocks noGrp="1"/>
          </p:cNvSpPr>
          <p:nvPr>
            <p:ph idx="1"/>
          </p:nvPr>
        </p:nvSpPr>
        <p:spPr>
          <a:xfrm>
            <a:off x="1028700" y="565079"/>
            <a:ext cx="7200900" cy="5302321"/>
          </a:xfrm>
        </p:spPr>
        <p:txBody>
          <a:bodyPr>
            <a:normAutofit fontScale="92500" lnSpcReduction="10000"/>
          </a:bodyPr>
          <a:lstStyle/>
          <a:p>
            <a:pPr marL="0" indent="0">
              <a:lnSpc>
                <a:spcPct val="107000"/>
              </a:lnSpc>
              <a:spcAft>
                <a:spcPts val="800"/>
              </a:spcAft>
              <a:buNone/>
            </a:pPr>
            <a:r>
              <a:rPr lang="en-IN" sz="2000" dirty="0">
                <a:latin typeface="Calibri" panose="020F0502020204030204" pitchFamily="34" charset="0"/>
                <a:ea typeface="Calibri" panose="020F0502020204030204" pitchFamily="34" charset="0"/>
                <a:cs typeface="Calibri" panose="020F0502020204030204" pitchFamily="34" charset="0"/>
              </a:rPr>
              <a:t>5.  </a:t>
            </a:r>
            <a:r>
              <a:rPr lang="en-IN" sz="2000" b="1" dirty="0">
                <a:latin typeface="Calibri" panose="020F0502020204030204" pitchFamily="34" charset="0"/>
                <a:ea typeface="Calibri" panose="020F0502020204030204" pitchFamily="34" charset="0"/>
                <a:cs typeface="Calibri" panose="020F0502020204030204" pitchFamily="34" charset="0"/>
              </a:rPr>
              <a:t>Implementation Challenges : </a:t>
            </a:r>
            <a:r>
              <a:rPr lang="en-IN" sz="2000" dirty="0">
                <a:latin typeface="Calibri" panose="020F0502020204030204" pitchFamily="34" charset="0"/>
                <a:ea typeface="Calibri" panose="020F0502020204030204" pitchFamily="34" charset="0"/>
                <a:cs typeface="Calibri" panose="020F0502020204030204" pitchFamily="34" charset="0"/>
              </a:rPr>
              <a:t>The principles of Scientific Management may be difficult to implement effectively in practice. The focus on precise measurement and control can be challenging to achieve and maintain, especially in complex or dynamic work environments.</a:t>
            </a:r>
          </a:p>
          <a:p>
            <a:pPr marL="0" indent="0">
              <a:lnSpc>
                <a:spcPct val="107000"/>
              </a:lnSpc>
              <a:spcAft>
                <a:spcPts val="800"/>
              </a:spcAft>
              <a:buNone/>
            </a:pPr>
            <a:r>
              <a:rPr lang="en-IN" sz="2000" dirty="0">
                <a:latin typeface="Calibri" panose="020F0502020204030204" pitchFamily="34" charset="0"/>
                <a:ea typeface="Calibri" panose="020F0502020204030204" pitchFamily="34" charset="0"/>
                <a:cs typeface="Calibri" panose="020F0502020204030204" pitchFamily="34" charset="0"/>
              </a:rPr>
              <a:t>6.  </a:t>
            </a:r>
            <a:r>
              <a:rPr lang="en-IN" sz="2000" b="1" dirty="0">
                <a:latin typeface="Calibri" panose="020F0502020204030204" pitchFamily="34" charset="0"/>
                <a:ea typeface="Calibri" panose="020F0502020204030204" pitchFamily="34" charset="0"/>
                <a:cs typeface="Calibri" panose="020F0502020204030204" pitchFamily="34" charset="0"/>
              </a:rPr>
              <a:t>Economic Efficiency Over Other Values </a:t>
            </a:r>
            <a:r>
              <a:rPr lang="en-IN" sz="2000" dirty="0">
                <a:latin typeface="Calibri" panose="020F0502020204030204" pitchFamily="34" charset="0"/>
                <a:ea typeface="Calibri" panose="020F0502020204030204" pitchFamily="34" charset="0"/>
                <a:cs typeface="Calibri" panose="020F0502020204030204" pitchFamily="34" charset="0"/>
              </a:rPr>
              <a:t>: Emphasizing economic efficiency might overshadow other important values such as ethical considerations, environmental impact, and social responsibility.</a:t>
            </a:r>
          </a:p>
          <a:p>
            <a:pPr marL="0" indent="0">
              <a:lnSpc>
                <a:spcPct val="107000"/>
              </a:lnSpc>
              <a:spcAft>
                <a:spcPts val="800"/>
              </a:spcAft>
              <a:buNone/>
            </a:pPr>
            <a:r>
              <a:rPr lang="en-IN" sz="2000" dirty="0">
                <a:latin typeface="Calibri" panose="020F0502020204030204" pitchFamily="34" charset="0"/>
                <a:ea typeface="Calibri" panose="020F0502020204030204" pitchFamily="34" charset="0"/>
                <a:cs typeface="Calibri" panose="020F0502020204030204" pitchFamily="34" charset="0"/>
              </a:rPr>
              <a:t>7.  </a:t>
            </a:r>
            <a:r>
              <a:rPr lang="en-IN" sz="2000" b="1" dirty="0">
                <a:latin typeface="Calibri" panose="020F0502020204030204" pitchFamily="34" charset="0"/>
                <a:ea typeface="Calibri" panose="020F0502020204030204" pitchFamily="34" charset="0"/>
                <a:cs typeface="Calibri" panose="020F0502020204030204" pitchFamily="34" charset="0"/>
              </a:rPr>
              <a:t>Neglect of Worker Creativity : </a:t>
            </a:r>
            <a:r>
              <a:rPr lang="en-IN" sz="2000" dirty="0">
                <a:latin typeface="Calibri" panose="020F0502020204030204" pitchFamily="34" charset="0"/>
                <a:ea typeface="Calibri" panose="020F0502020204030204" pitchFamily="34" charset="0"/>
                <a:cs typeface="Calibri" panose="020F0502020204030204" pitchFamily="34" charset="0"/>
              </a:rPr>
              <a:t>The approach often undervalues the role of creativity and problem-solving skills among workers. By focusing on predefined tasks and procedures, it may limit opportunities for workers to contribute innovative ideas.</a:t>
            </a:r>
          </a:p>
          <a:p>
            <a:pPr marL="0" indent="0">
              <a:lnSpc>
                <a:spcPct val="107000"/>
              </a:lnSpc>
              <a:spcAft>
                <a:spcPts val="800"/>
              </a:spcAft>
              <a:buNone/>
            </a:pPr>
            <a:r>
              <a:rPr lang="en-IN" sz="2000" dirty="0">
                <a:latin typeface="Calibri" panose="020F0502020204030204" pitchFamily="34" charset="0"/>
                <a:ea typeface="Calibri" panose="020F0502020204030204" pitchFamily="34" charset="0"/>
                <a:cs typeface="Calibri" panose="020F0502020204030204" pitchFamily="34" charset="0"/>
              </a:rPr>
              <a:t>8.  </a:t>
            </a:r>
            <a:r>
              <a:rPr lang="en-IN" sz="2000" b="1" dirty="0">
                <a:latin typeface="Calibri" panose="020F0502020204030204" pitchFamily="34" charset="0"/>
                <a:ea typeface="Calibri" panose="020F0502020204030204" pitchFamily="34" charset="0"/>
                <a:cs typeface="Calibri" panose="020F0502020204030204" pitchFamily="34" charset="0"/>
              </a:rPr>
              <a:t>Potential for Exploitation : </a:t>
            </a:r>
            <a:r>
              <a:rPr lang="en-IN" sz="2000" dirty="0">
                <a:latin typeface="Calibri" panose="020F0502020204030204" pitchFamily="34" charset="0"/>
                <a:ea typeface="Calibri" panose="020F0502020204030204" pitchFamily="34" charset="0"/>
                <a:cs typeface="Calibri" panose="020F0502020204030204" pitchFamily="34" charset="0"/>
              </a:rPr>
              <a:t>The drive for efficiency can sometimes lead to exploitation of workers, with increased pressure and unrealistic performance expectations, potentially resulting in burnout and health issues.</a:t>
            </a:r>
          </a:p>
        </p:txBody>
      </p:sp>
    </p:spTree>
    <p:extLst>
      <p:ext uri="{BB962C8B-B14F-4D97-AF65-F5344CB8AC3E}">
        <p14:creationId xmlns:p14="http://schemas.microsoft.com/office/powerpoint/2010/main" val="1276652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699" y="274833"/>
            <a:ext cx="7735155" cy="608745"/>
          </a:xfrm>
        </p:spPr>
        <p:txBody>
          <a:bodyPr>
            <a:normAutofit/>
          </a:bodyPr>
          <a:lstStyle/>
          <a:p>
            <a:r>
              <a:rPr sz="2800" dirty="0"/>
              <a:t>Legacy of Ta</a:t>
            </a:r>
            <a:r>
              <a:rPr lang="en-IN" sz="2800" dirty="0"/>
              <a:t>y</a:t>
            </a:r>
            <a:r>
              <a:rPr sz="2800" dirty="0"/>
              <a:t>lor and Scientific Management</a:t>
            </a:r>
          </a:p>
        </p:txBody>
      </p:sp>
      <p:sp>
        <p:nvSpPr>
          <p:cNvPr id="3" name="Content Placeholder 2"/>
          <p:cNvSpPr>
            <a:spLocks noGrp="1"/>
          </p:cNvSpPr>
          <p:nvPr>
            <p:ph idx="1"/>
          </p:nvPr>
        </p:nvSpPr>
        <p:spPr>
          <a:xfrm>
            <a:off x="1028699" y="883578"/>
            <a:ext cx="7735156" cy="5537770"/>
          </a:xfrm>
        </p:spPr>
        <p:txBody>
          <a:bodyPr>
            <a:normAutofit lnSpcReduction="10000"/>
          </a:bodyPr>
          <a:lstStyle/>
          <a:p>
            <a:pPr marL="0" indent="0">
              <a:buNone/>
            </a:pPr>
            <a:r>
              <a:rPr b="1" dirty="0"/>
              <a:t>Long-term impact on management practices</a:t>
            </a:r>
            <a:endParaRPr lang="en-IN" b="1" dirty="0"/>
          </a:p>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1.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Standardization and Efficiency :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Taylor's principles of standardizing work processes and focusing on efficiency have become foundational in many industries. The emphasis on optimizing workflows, reducing waste, and improving productivity continues to shape operational strategies.</a:t>
            </a:r>
          </a:p>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2.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Time and Motion Studies :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Taylor’s method of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analyzing</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tasks through time and motion studies laid the groundwork for systematic approaches to improving work efficiency. This practice is still prevalent in fields such as manufacturing and logistics, where optimizing processes remains critical.</a:t>
            </a:r>
          </a:p>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3.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Scientific Approach to Management :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introduction of a scientific approach to management—using data and empirical methods to make decisions—has influenced how organizations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analyze</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performance, set goals, and implement improvements.</a:t>
            </a:r>
          </a:p>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4.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Worker Selection and Training :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Taylor’s emphasis on selecting the right people for specific tasks and training them to perform efficiently has influenced modern human resource practices. This approach underscores the importance of skill matching and ongoing training in workforce development.</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25D4F-2B9B-ADBB-34F0-F7B7590CDB5A}"/>
              </a:ext>
            </a:extLst>
          </p:cNvPr>
          <p:cNvSpPr>
            <a:spLocks noGrp="1"/>
          </p:cNvSpPr>
          <p:nvPr>
            <p:ph type="title"/>
          </p:nvPr>
        </p:nvSpPr>
        <p:spPr>
          <a:xfrm>
            <a:off x="792393" y="247650"/>
            <a:ext cx="7909817" cy="646202"/>
          </a:xfrm>
        </p:spPr>
        <p:txBody>
          <a:bodyPr>
            <a:normAutofit fontScale="90000"/>
          </a:bodyPr>
          <a:lstStyle/>
          <a:p>
            <a:r>
              <a:rPr lang="en-US" sz="3600" dirty="0"/>
              <a:t>Influence on modern management theories </a:t>
            </a:r>
            <a:br>
              <a:rPr lang="en-US" sz="3600" dirty="0"/>
            </a:br>
            <a:endParaRPr lang="en-IN" sz="3600" dirty="0"/>
          </a:p>
        </p:txBody>
      </p:sp>
      <p:sp>
        <p:nvSpPr>
          <p:cNvPr id="3" name="Content Placeholder 2">
            <a:extLst>
              <a:ext uri="{FF2B5EF4-FFF2-40B4-BE49-F238E27FC236}">
                <a16:creationId xmlns:a16="http://schemas.microsoft.com/office/drawing/2014/main" id="{6DAAC0BC-3C4B-1B2A-9319-69890B060B92}"/>
              </a:ext>
            </a:extLst>
          </p:cNvPr>
          <p:cNvSpPr>
            <a:spLocks noGrp="1"/>
          </p:cNvSpPr>
          <p:nvPr>
            <p:ph idx="1"/>
          </p:nvPr>
        </p:nvSpPr>
        <p:spPr>
          <a:xfrm>
            <a:off x="1028700" y="893852"/>
            <a:ext cx="7673510" cy="5716498"/>
          </a:xfrm>
        </p:spPr>
        <p:txBody>
          <a:bodyPr>
            <a:normAutofit lnSpcReduction="10000"/>
          </a:bodyPr>
          <a:lstStyle/>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1.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Operations Management :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principles of Scientific Management have greatly influenced operations management, which focuses on optimizing production processes, quality control, and supply chain management. Concepts such as Lean Manufacturing and Six Sigma are built on similar principles of efficiency and process improvement.</a:t>
            </a:r>
          </a:p>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2.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Human Resources Management :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While Scientific Management is often criticized for its dehumanizing aspects, its focus on performance metrics and training has influenced HR practices, particularly in areas such as performance evaluation, training programs, and job design.</a:t>
            </a:r>
          </a:p>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3.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Management by Objectives (MBO) :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MBO approach, which emphasizes setting specific, measurable goals for employees, aligns with Taylor’s focus on clear objectives and performance metrics. This theory stresses the importance of aligning individual goals with organizational objectives.</a:t>
            </a:r>
          </a:p>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4.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Quantitative Management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Modern management theories that involve quantitative approaches to decision-making, such as Operations Research and Management Science, draw on Taylor’s emphasis on using scientific methods to solve management problems.</a:t>
            </a:r>
          </a:p>
        </p:txBody>
      </p:sp>
    </p:spTree>
    <p:extLst>
      <p:ext uri="{BB962C8B-B14F-4D97-AF65-F5344CB8AC3E}">
        <p14:creationId xmlns:p14="http://schemas.microsoft.com/office/powerpoint/2010/main" val="3494904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A0722-D17C-BAFE-F835-C7E16259B3B7}"/>
              </a:ext>
            </a:extLst>
          </p:cNvPr>
          <p:cNvSpPr>
            <a:spLocks noGrp="1"/>
          </p:cNvSpPr>
          <p:nvPr>
            <p:ph type="title"/>
          </p:nvPr>
        </p:nvSpPr>
        <p:spPr>
          <a:xfrm>
            <a:off x="1028700" y="305657"/>
            <a:ext cx="7200900" cy="598470"/>
          </a:xfrm>
        </p:spPr>
        <p:txBody>
          <a:bodyPr>
            <a:normAutofit/>
          </a:bodyPr>
          <a:lstStyle/>
          <a:p>
            <a:r>
              <a:rPr lang="en-IN" sz="3200" b="1" kern="100" dirty="0">
                <a:effectLst/>
                <a:latin typeface="Calibri" panose="020F0502020204030204" pitchFamily="34" charset="0"/>
                <a:ea typeface="Calibri" panose="020F0502020204030204" pitchFamily="34" charset="0"/>
                <a:cs typeface="Times New Roman" panose="02020603050405020304" pitchFamily="18" charset="0"/>
              </a:rPr>
              <a:t>Integration into Contemporary Practices</a:t>
            </a:r>
            <a:endParaRPr lang="en-IN" sz="6600" b="1" dirty="0"/>
          </a:p>
        </p:txBody>
      </p:sp>
      <p:sp>
        <p:nvSpPr>
          <p:cNvPr id="3" name="Content Placeholder 2">
            <a:extLst>
              <a:ext uri="{FF2B5EF4-FFF2-40B4-BE49-F238E27FC236}">
                <a16:creationId xmlns:a16="http://schemas.microsoft.com/office/drawing/2014/main" id="{CCFB206F-B70D-C68A-7E8C-B1A063E3B1A7}"/>
              </a:ext>
            </a:extLst>
          </p:cNvPr>
          <p:cNvSpPr>
            <a:spLocks noGrp="1"/>
          </p:cNvSpPr>
          <p:nvPr>
            <p:ph idx="1"/>
          </p:nvPr>
        </p:nvSpPr>
        <p:spPr>
          <a:xfrm>
            <a:off x="1028699" y="904127"/>
            <a:ext cx="7765979" cy="5527495"/>
          </a:xfrm>
        </p:spPr>
        <p:txBody>
          <a:bodyPr>
            <a:normAutofit fontScale="92500" lnSpcReduction="10000"/>
          </a:bodyPr>
          <a:lstStyle/>
          <a:p>
            <a:pPr marL="0" indent="0">
              <a:lnSpc>
                <a:spcPct val="107000"/>
              </a:lnSpc>
              <a:spcAft>
                <a:spcPts val="800"/>
              </a:spcAft>
              <a:buNone/>
            </a:pPr>
            <a:r>
              <a:rPr lang="en-IN" sz="1900" kern="100" dirty="0">
                <a:effectLst/>
                <a:latin typeface="Calibri" panose="020F0502020204030204" pitchFamily="34" charset="0"/>
                <a:ea typeface="Calibri" panose="020F0502020204030204" pitchFamily="34" charset="0"/>
                <a:cs typeface="Times New Roman" panose="02020603050405020304" pitchFamily="18" charset="0"/>
              </a:rPr>
              <a:t>1. </a:t>
            </a:r>
            <a:r>
              <a:rPr lang="en-IN" sz="1900" b="1" kern="100" dirty="0">
                <a:effectLst/>
                <a:latin typeface="Calibri" panose="020F0502020204030204" pitchFamily="34" charset="0"/>
                <a:ea typeface="Calibri" panose="020F0502020204030204" pitchFamily="34" charset="0"/>
                <a:cs typeface="Times New Roman" panose="02020603050405020304" pitchFamily="18" charset="0"/>
              </a:rPr>
              <a:t> Lean and Agile Methodologies </a:t>
            </a:r>
            <a:r>
              <a:rPr lang="en-IN" sz="1900" kern="100" dirty="0">
                <a:effectLst/>
                <a:latin typeface="Calibri" panose="020F0502020204030204" pitchFamily="34" charset="0"/>
                <a:ea typeface="Calibri" panose="020F0502020204030204" pitchFamily="34" charset="0"/>
                <a:cs typeface="Times New Roman" panose="02020603050405020304" pitchFamily="18" charset="0"/>
              </a:rPr>
              <a:t>: Contemporary practices such as Lean and Agile methodologies incorporate elements of Taylor’s Scientific Management but with a greater focus on flexibility, employee involvement, and continuous improvement. Lean, for example, focuses on eliminating waste while Agile emphasizes iterative improvements and team collaboration.</a:t>
            </a:r>
          </a:p>
          <a:p>
            <a:pPr marL="0" indent="0">
              <a:lnSpc>
                <a:spcPct val="107000"/>
              </a:lnSpc>
              <a:spcAft>
                <a:spcPts val="800"/>
              </a:spcAft>
              <a:buNone/>
            </a:pPr>
            <a:r>
              <a:rPr lang="en-IN" sz="1900" kern="100" dirty="0">
                <a:effectLst/>
                <a:latin typeface="Calibri" panose="020F0502020204030204" pitchFamily="34" charset="0"/>
                <a:ea typeface="Calibri" panose="020F0502020204030204" pitchFamily="34" charset="0"/>
                <a:cs typeface="Times New Roman" panose="02020603050405020304" pitchFamily="18" charset="0"/>
              </a:rPr>
              <a:t>2.  </a:t>
            </a:r>
            <a:r>
              <a:rPr lang="en-IN" sz="1900" b="1" kern="100" dirty="0">
                <a:effectLst/>
                <a:latin typeface="Calibri" panose="020F0502020204030204" pitchFamily="34" charset="0"/>
                <a:ea typeface="Calibri" panose="020F0502020204030204" pitchFamily="34" charset="0"/>
                <a:cs typeface="Times New Roman" panose="02020603050405020304" pitchFamily="18" charset="0"/>
              </a:rPr>
              <a:t>Data-Driven Decision Making : </a:t>
            </a:r>
            <a:r>
              <a:rPr lang="en-IN" sz="1900" kern="100" dirty="0">
                <a:effectLst/>
                <a:latin typeface="Calibri" panose="020F0502020204030204" pitchFamily="34" charset="0"/>
                <a:ea typeface="Calibri" panose="020F0502020204030204" pitchFamily="34" charset="0"/>
                <a:cs typeface="Times New Roman" panose="02020603050405020304" pitchFamily="18" charset="0"/>
              </a:rPr>
              <a:t>The use of data analytics in contemporary management practices reflects Taylor’s influence. Organizations now leverage big data and advanced analytics to drive decisions, optimize processes, and enhance productivity.</a:t>
            </a:r>
          </a:p>
          <a:p>
            <a:pPr marL="0" indent="0">
              <a:lnSpc>
                <a:spcPct val="107000"/>
              </a:lnSpc>
              <a:spcAft>
                <a:spcPts val="800"/>
              </a:spcAft>
              <a:buNone/>
            </a:pPr>
            <a:r>
              <a:rPr lang="en-IN" sz="1900" kern="100" dirty="0">
                <a:effectLst/>
                <a:latin typeface="Calibri" panose="020F0502020204030204" pitchFamily="34" charset="0"/>
                <a:ea typeface="Calibri" panose="020F0502020204030204" pitchFamily="34" charset="0"/>
                <a:cs typeface="Times New Roman" panose="02020603050405020304" pitchFamily="18" charset="0"/>
              </a:rPr>
              <a:t>3</a:t>
            </a:r>
            <a:r>
              <a:rPr lang="en-IN" sz="1900" b="1" kern="100" dirty="0">
                <a:effectLst/>
                <a:latin typeface="Calibri" panose="020F0502020204030204" pitchFamily="34" charset="0"/>
                <a:ea typeface="Calibri" panose="020F0502020204030204" pitchFamily="34" charset="0"/>
                <a:cs typeface="Times New Roman" panose="02020603050405020304" pitchFamily="18" charset="0"/>
              </a:rPr>
              <a:t>.  Technology Integration : </a:t>
            </a:r>
            <a:r>
              <a:rPr lang="en-IN" sz="1900" kern="100" dirty="0">
                <a:effectLst/>
                <a:latin typeface="Calibri" panose="020F0502020204030204" pitchFamily="34" charset="0"/>
                <a:ea typeface="Calibri" panose="020F0502020204030204" pitchFamily="34" charset="0"/>
                <a:cs typeface="Times New Roman" panose="02020603050405020304" pitchFamily="18" charset="0"/>
              </a:rPr>
              <a:t>Modern technologies, such as automation and digital tools, have evolved from Taylor’s focus on efficiency. These technologies streamline processes, improve accuracy, and enhance productivity, reflecting the enduring impact of Scientific Management principles.</a:t>
            </a:r>
          </a:p>
          <a:p>
            <a:pPr marL="0" indent="0">
              <a:lnSpc>
                <a:spcPct val="107000"/>
              </a:lnSpc>
              <a:spcAft>
                <a:spcPts val="800"/>
              </a:spcAft>
              <a:buNone/>
            </a:pPr>
            <a:r>
              <a:rPr lang="en-IN" sz="1900" kern="100" dirty="0">
                <a:effectLst/>
                <a:latin typeface="Calibri" panose="020F0502020204030204" pitchFamily="34" charset="0"/>
                <a:ea typeface="Calibri" panose="020F0502020204030204" pitchFamily="34" charset="0"/>
                <a:cs typeface="Times New Roman" panose="02020603050405020304" pitchFamily="18" charset="0"/>
              </a:rPr>
              <a:t>4.  </a:t>
            </a:r>
            <a:r>
              <a:rPr lang="en-IN" sz="1900" b="1" kern="100" dirty="0">
                <a:effectLst/>
                <a:latin typeface="Calibri" panose="020F0502020204030204" pitchFamily="34" charset="0"/>
                <a:ea typeface="Calibri" panose="020F0502020204030204" pitchFamily="34" charset="0"/>
                <a:cs typeface="Times New Roman" panose="02020603050405020304" pitchFamily="18" charset="0"/>
              </a:rPr>
              <a:t>Focus on Employee Engagement : </a:t>
            </a:r>
            <a:r>
              <a:rPr lang="en-IN" sz="1900" kern="100" dirty="0">
                <a:effectLst/>
                <a:latin typeface="Calibri" panose="020F0502020204030204" pitchFamily="34" charset="0"/>
                <a:ea typeface="Calibri" panose="020F0502020204030204" pitchFamily="34" charset="0"/>
                <a:cs typeface="Times New Roman" panose="02020603050405020304" pitchFamily="18" charset="0"/>
              </a:rPr>
              <a:t>While Taylor’s approach was criticized for its lack of emphasis on employee well-being, contemporary practices have integrated his efficiency principles with strategies to boost employee engagement, job satisfaction, and work-life balance.</a:t>
            </a:r>
          </a:p>
          <a:p>
            <a:endParaRPr lang="en-IN" dirty="0"/>
          </a:p>
        </p:txBody>
      </p:sp>
    </p:spTree>
    <p:extLst>
      <p:ext uri="{BB962C8B-B14F-4D97-AF65-F5344CB8AC3E}">
        <p14:creationId xmlns:p14="http://schemas.microsoft.com/office/powerpoint/2010/main" val="272745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6790C-6A98-9712-C7E3-8B7A046EB8A3}"/>
              </a:ext>
            </a:extLst>
          </p:cNvPr>
          <p:cNvSpPr>
            <a:spLocks noGrp="1"/>
          </p:cNvSpPr>
          <p:nvPr>
            <p:ph type="title"/>
          </p:nvPr>
        </p:nvSpPr>
        <p:spPr>
          <a:xfrm>
            <a:off x="971550" y="2442681"/>
            <a:ext cx="7200900" cy="1485900"/>
          </a:xfrm>
        </p:spPr>
        <p:txBody>
          <a:bodyPr/>
          <a:lstStyle/>
          <a:p>
            <a:pPr algn="ctr"/>
            <a:r>
              <a:rPr lang="en-IN" b="1" dirty="0"/>
              <a:t>THANK YOU!</a:t>
            </a:r>
          </a:p>
        </p:txBody>
      </p:sp>
    </p:spTree>
    <p:extLst>
      <p:ext uri="{BB962C8B-B14F-4D97-AF65-F5344CB8AC3E}">
        <p14:creationId xmlns:p14="http://schemas.microsoft.com/office/powerpoint/2010/main" val="3941076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154112"/>
            <a:ext cx="8183365" cy="513708"/>
          </a:xfrm>
        </p:spPr>
        <p:txBody>
          <a:bodyPr>
            <a:normAutofit fontScale="90000"/>
          </a:bodyPr>
          <a:lstStyle/>
          <a:p>
            <a:r>
              <a:rPr sz="3200" b="1" dirty="0"/>
              <a:t>Introduction to Management Thought</a:t>
            </a:r>
          </a:p>
        </p:txBody>
      </p:sp>
      <p:sp>
        <p:nvSpPr>
          <p:cNvPr id="3" name="Content Placeholder 2"/>
          <p:cNvSpPr>
            <a:spLocks noGrp="1"/>
          </p:cNvSpPr>
          <p:nvPr>
            <p:ph idx="1"/>
          </p:nvPr>
        </p:nvSpPr>
        <p:spPr>
          <a:xfrm>
            <a:off x="593332" y="667820"/>
            <a:ext cx="8183366" cy="5903266"/>
          </a:xfrm>
        </p:spPr>
        <p:txBody>
          <a:bodyPr>
            <a:normAutofit lnSpcReduction="10000"/>
          </a:bodyPr>
          <a:lstStyle/>
          <a:p>
            <a:pPr marL="0" indent="0">
              <a:buNone/>
            </a:pPr>
            <a:r>
              <a:rPr lang="en-US" dirty="0"/>
              <a:t>Management is the process of planning, organizing, leading, and controlling an organization's resources to achieve specific goals efficiently and effectively. It involves coordinating human, financial, and material resources to maximize productivity and achieve organizational objectives.</a:t>
            </a:r>
            <a:endParaRPr dirty="0"/>
          </a:p>
          <a:p>
            <a:pPr marL="0" indent="0">
              <a:buNone/>
            </a:pPr>
            <a:r>
              <a:rPr b="1" dirty="0"/>
              <a:t>Importance of studying the evolution of management thought</a:t>
            </a:r>
            <a:endParaRPr lang="en-IN" b="1" dirty="0"/>
          </a:p>
          <a:p>
            <a:pPr marL="0" indent="0">
              <a:buNone/>
            </a:pPr>
            <a:r>
              <a:rPr lang="en-US" dirty="0"/>
              <a:t>Understanding the historical development of management thought provides valuable insights into the principles and practices that shape modern management. It allows us to:</a:t>
            </a:r>
          </a:p>
          <a:p>
            <a:pPr marL="457200" indent="-457200">
              <a:buFont typeface="+mj-lt"/>
              <a:buAutoNum type="arabicPeriod"/>
            </a:pPr>
            <a:r>
              <a:rPr lang="en-US" dirty="0"/>
              <a:t>Recognize the contributions of early theorists and how their ideas have influenced contemporary management practices.</a:t>
            </a:r>
          </a:p>
          <a:p>
            <a:pPr marL="457200" indent="-457200">
              <a:buFont typeface="+mj-lt"/>
              <a:buAutoNum type="arabicPeriod"/>
            </a:pPr>
            <a:r>
              <a:rPr lang="en-US" dirty="0"/>
              <a:t>Appreciate the context in which different management theories emerged and evolved.</a:t>
            </a:r>
          </a:p>
          <a:p>
            <a:pPr marL="457200" indent="-457200">
              <a:buFont typeface="+mj-lt"/>
              <a:buAutoNum type="arabicPeriod"/>
            </a:pPr>
            <a:r>
              <a:rPr lang="en-US" dirty="0"/>
              <a:t>Apply proven principles and practices to current management challenges.</a:t>
            </a:r>
          </a:p>
          <a:p>
            <a:pPr marL="457200" indent="-457200">
              <a:buFont typeface="+mj-lt"/>
              <a:buAutoNum type="arabicPeriod"/>
            </a:pPr>
            <a:r>
              <a:rPr lang="en-US" dirty="0"/>
              <a:t>Avoid repeating past mistakes by learning from the successes and failures of previous management approaches.</a:t>
            </a:r>
          </a:p>
          <a:p>
            <a:pPr marL="457200" indent="-457200">
              <a:buFont typeface="+mj-lt"/>
              <a:buAutoNum type="arabicPeriod"/>
            </a:pPr>
            <a:r>
              <a:rPr lang="en-US" dirty="0"/>
              <a:t>Foster continuous improvement and innovation in management practices by building on established foundations.</a:t>
            </a:r>
          </a:p>
          <a:p>
            <a:pPr marL="0" indent="0">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4996"/>
            <a:ext cx="7772400" cy="493922"/>
          </a:xfrm>
        </p:spPr>
        <p:txBody>
          <a:bodyPr>
            <a:normAutofit fontScale="90000"/>
          </a:bodyPr>
          <a:lstStyle/>
          <a:p>
            <a:r>
              <a:rPr sz="3200" b="1" dirty="0"/>
              <a:t>Early Contributors to Management</a:t>
            </a:r>
          </a:p>
        </p:txBody>
      </p:sp>
      <p:sp>
        <p:nvSpPr>
          <p:cNvPr id="3" name="Content Placeholder 2"/>
          <p:cNvSpPr>
            <a:spLocks noGrp="1"/>
          </p:cNvSpPr>
          <p:nvPr>
            <p:ph idx="1"/>
          </p:nvPr>
        </p:nvSpPr>
        <p:spPr>
          <a:xfrm>
            <a:off x="685800" y="708918"/>
            <a:ext cx="8180798" cy="5856268"/>
          </a:xfrm>
        </p:spPr>
        <p:txBody>
          <a:bodyPr>
            <a:normAutofit/>
          </a:bodyPr>
          <a:lstStyle/>
          <a:p>
            <a:pPr marL="0" marR="0" lvl="0" indent="0" defTabSz="914400" rtl="0" eaLnBrk="0" fontAlgn="base" latinLnBrk="0" hangingPunct="0">
              <a:lnSpc>
                <a:spcPct val="100000"/>
              </a:lnSpc>
              <a:spcBef>
                <a:spcPct val="0"/>
              </a:spcBef>
              <a:spcAft>
                <a:spcPct val="0"/>
              </a:spcAft>
              <a:buClrTx/>
              <a:buSz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Pre-Industrial Revolution:</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Before the Industrial Revolution, management practices were informal and largely based on traditions. Work was organized by family units, apprenticeships, and guilds.</a:t>
            </a:r>
            <a:b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endPar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Industrial Revolution:</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The advent of the Industrial Revolution in the late 18th century brought about significant changes in the way work was organized and managed. Factories and large-scale enterprises required more formal and systematic management approaches. </a:t>
            </a:r>
            <a:b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US" b="1" dirty="0">
                <a:latin typeface="Calibri" panose="020F0502020204030204" pitchFamily="34" charset="0"/>
                <a:ea typeface="Calibri" panose="020F0502020204030204" pitchFamily="34" charset="0"/>
                <a:cs typeface="Calibri" panose="020F0502020204030204" pitchFamily="34" charset="0"/>
              </a:rPr>
            </a:br>
            <a:r>
              <a:rPr lang="en-US" b="1" dirty="0">
                <a:latin typeface="Calibri" panose="020F0502020204030204" pitchFamily="34" charset="0"/>
                <a:ea typeface="Calibri" panose="020F0502020204030204" pitchFamily="34" charset="0"/>
                <a:cs typeface="Calibri" panose="020F0502020204030204" pitchFamily="34" charset="0"/>
              </a:rPr>
              <a:t>Frederick W. Taylor (1856-1915): Known </a:t>
            </a:r>
            <a:r>
              <a:rPr lang="en-US" dirty="0">
                <a:latin typeface="Calibri" panose="020F0502020204030204" pitchFamily="34" charset="0"/>
                <a:ea typeface="Calibri" panose="020F0502020204030204" pitchFamily="34" charset="0"/>
                <a:cs typeface="Calibri" panose="020F0502020204030204" pitchFamily="34" charset="0"/>
              </a:rPr>
              <a:t>as </a:t>
            </a:r>
            <a:r>
              <a:rPr lang="en-US" b="1" dirty="0">
                <a:latin typeface="Calibri" panose="020F0502020204030204" pitchFamily="34" charset="0"/>
                <a:ea typeface="Calibri" panose="020F0502020204030204" pitchFamily="34" charset="0"/>
                <a:cs typeface="Calibri" panose="020F0502020204030204" pitchFamily="34" charset="0"/>
              </a:rPr>
              <a:t>the father of Scientific Management</a:t>
            </a:r>
            <a:r>
              <a:rPr lang="en-US" dirty="0">
                <a:latin typeface="Calibri" panose="020F0502020204030204" pitchFamily="34" charset="0"/>
                <a:ea typeface="Calibri" panose="020F0502020204030204" pitchFamily="34" charset="0"/>
                <a:cs typeface="Calibri" panose="020F0502020204030204" pitchFamily="34" charset="0"/>
              </a:rPr>
              <a:t>, was a mechanical engineer who sought to improve industrial efficiency.</a:t>
            </a:r>
          </a:p>
          <a:p>
            <a:pPr algn="just">
              <a:buFont typeface="Arial" panose="020B0604020202020204" pitchFamily="34" charset="0"/>
              <a:buChar char="•"/>
            </a:pPr>
            <a:r>
              <a:rPr lang="en-US" b="1" dirty="0">
                <a:latin typeface="Calibri" panose="020F0502020204030204" pitchFamily="34" charset="0"/>
                <a:ea typeface="Calibri" panose="020F0502020204030204" pitchFamily="34" charset="0"/>
                <a:cs typeface="Calibri" panose="020F0502020204030204" pitchFamily="34" charset="0"/>
              </a:rPr>
              <a:t>Significance:</a:t>
            </a:r>
            <a:r>
              <a:rPr lang="en-US" dirty="0">
                <a:latin typeface="Calibri" panose="020F0502020204030204" pitchFamily="34" charset="0"/>
                <a:ea typeface="Calibri" panose="020F0502020204030204" pitchFamily="34" charset="0"/>
                <a:cs typeface="Calibri" panose="020F0502020204030204" pitchFamily="34" charset="0"/>
              </a:rPr>
              <a:t> Taylor's work laid the foundation for modern management practices by emphasizing the application of scientific methods to analyze and improve work processes.</a:t>
            </a:r>
          </a:p>
          <a:p>
            <a:pPr algn="just">
              <a:buFont typeface="Arial" panose="020B0604020202020204" pitchFamily="34" charset="0"/>
              <a:buChar char="•"/>
            </a:pPr>
            <a:r>
              <a:rPr lang="en-US" b="1" dirty="0">
                <a:latin typeface="Calibri" panose="020F0502020204030204" pitchFamily="34" charset="0"/>
                <a:ea typeface="Calibri" panose="020F0502020204030204" pitchFamily="34" charset="0"/>
                <a:cs typeface="Calibri" panose="020F0502020204030204" pitchFamily="34" charset="0"/>
              </a:rPr>
              <a:t>Key Contributions:</a:t>
            </a:r>
            <a:r>
              <a:rPr lang="en-US" dirty="0">
                <a:latin typeface="Calibri" panose="020F0502020204030204" pitchFamily="34" charset="0"/>
                <a:ea typeface="Calibri" panose="020F0502020204030204" pitchFamily="34" charset="0"/>
                <a:cs typeface="Calibri" panose="020F0502020204030204" pitchFamily="34" charset="0"/>
              </a:rPr>
              <a:t> Taylor's principles of scientific management, time and motion studies, and his emphasis on efficiency and productivity revolutionized the way work was managed and organized.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606175"/>
          </a:xfrm>
        </p:spPr>
        <p:txBody>
          <a:bodyPr>
            <a:normAutofit/>
          </a:bodyPr>
          <a:lstStyle/>
          <a:p>
            <a:r>
              <a:rPr sz="3200" dirty="0"/>
              <a:t>Frederick Winslow Taylor</a:t>
            </a:r>
          </a:p>
        </p:txBody>
      </p:sp>
      <p:sp>
        <p:nvSpPr>
          <p:cNvPr id="3" name="Content Placeholder 2"/>
          <p:cNvSpPr>
            <a:spLocks noGrp="1"/>
          </p:cNvSpPr>
          <p:nvPr>
            <p:ph idx="1"/>
          </p:nvPr>
        </p:nvSpPr>
        <p:spPr>
          <a:xfrm>
            <a:off x="549667" y="513709"/>
            <a:ext cx="8429946" cy="6251824"/>
          </a:xfrm>
        </p:spPr>
        <p:txBody>
          <a:bodyPr>
            <a:noAutofit/>
          </a:bodyPr>
          <a:lstStyle/>
          <a:p>
            <a:pPr marL="0" indent="0">
              <a:buNone/>
            </a:pPr>
            <a:r>
              <a:rPr lang="en-US" sz="1700" b="1" dirty="0">
                <a:latin typeface="Calibri" panose="020F0502020204030204" pitchFamily="34" charset="0"/>
                <a:ea typeface="Calibri" panose="020F0502020204030204" pitchFamily="34" charset="0"/>
                <a:cs typeface="Calibri" panose="020F0502020204030204" pitchFamily="34" charset="0"/>
              </a:rPr>
              <a:t>Key Contributions to Management:</a:t>
            </a:r>
            <a:endParaRPr lang="en-US" sz="17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700" b="1" dirty="0">
                <a:latin typeface="Calibri" panose="020F0502020204030204" pitchFamily="34" charset="0"/>
                <a:ea typeface="Calibri" panose="020F0502020204030204" pitchFamily="34" charset="0"/>
                <a:cs typeface="Calibri" panose="020F0502020204030204" pitchFamily="34" charset="0"/>
              </a:rPr>
              <a:t>Father of Scientific Management:</a:t>
            </a:r>
            <a:r>
              <a:rPr lang="en-US" sz="1700" dirty="0">
                <a:latin typeface="Calibri" panose="020F0502020204030204" pitchFamily="34" charset="0"/>
                <a:ea typeface="Calibri" panose="020F0502020204030204" pitchFamily="34" charset="0"/>
                <a:cs typeface="Calibri" panose="020F0502020204030204" pitchFamily="34" charset="0"/>
              </a:rPr>
              <a:t> Pioneered the study of work processes and efficiency</a:t>
            </a:r>
          </a:p>
          <a:p>
            <a:pPr>
              <a:buFont typeface="Arial" panose="020B0604020202020204" pitchFamily="34" charset="0"/>
              <a:buChar char="•"/>
            </a:pPr>
            <a:r>
              <a:rPr lang="en-US" sz="1700" b="1" dirty="0">
                <a:latin typeface="Calibri" panose="020F0502020204030204" pitchFamily="34" charset="0"/>
                <a:ea typeface="Calibri" panose="020F0502020204030204" pitchFamily="34" charset="0"/>
                <a:cs typeface="Calibri" panose="020F0502020204030204" pitchFamily="34" charset="0"/>
              </a:rPr>
              <a:t>Time and Motion Studies:</a:t>
            </a:r>
            <a:r>
              <a:rPr lang="en-US" sz="1700" dirty="0">
                <a:latin typeface="Calibri" panose="020F0502020204030204" pitchFamily="34" charset="0"/>
                <a:ea typeface="Calibri" panose="020F0502020204030204" pitchFamily="34" charset="0"/>
                <a:cs typeface="Calibri" panose="020F0502020204030204" pitchFamily="34" charset="0"/>
              </a:rPr>
              <a:t> Introduced systematic analysis of tasks to optimize performance</a:t>
            </a:r>
          </a:p>
          <a:p>
            <a:pPr>
              <a:buFont typeface="Arial" panose="020B0604020202020204" pitchFamily="34" charset="0"/>
              <a:buChar char="•"/>
            </a:pPr>
            <a:r>
              <a:rPr lang="en-US" sz="1700" b="1" dirty="0">
                <a:latin typeface="Calibri" panose="020F0502020204030204" pitchFamily="34" charset="0"/>
                <a:ea typeface="Calibri" panose="020F0502020204030204" pitchFamily="34" charset="0"/>
                <a:cs typeface="Calibri" panose="020F0502020204030204" pitchFamily="34" charset="0"/>
              </a:rPr>
              <a:t>The Principles of Scientific Management:</a:t>
            </a:r>
            <a:r>
              <a:rPr lang="en-US" sz="1700" dirty="0">
                <a:latin typeface="Calibri" panose="020F0502020204030204" pitchFamily="34" charset="0"/>
                <a:ea typeface="Calibri" panose="020F0502020204030204" pitchFamily="34" charset="0"/>
                <a:cs typeface="Calibri" panose="020F0502020204030204" pitchFamily="34" charset="0"/>
              </a:rPr>
              <a:t> Published in 1911, laid the foundation for modern management practices</a:t>
            </a:r>
          </a:p>
          <a:p>
            <a:pPr>
              <a:buFont typeface="Arial" panose="020B0604020202020204" pitchFamily="34" charset="0"/>
              <a:buChar char="•"/>
            </a:pPr>
            <a:r>
              <a:rPr lang="en-US" sz="1700" b="1" dirty="0">
                <a:latin typeface="Calibri" panose="020F0502020204030204" pitchFamily="34" charset="0"/>
                <a:ea typeface="Calibri" panose="020F0502020204030204" pitchFamily="34" charset="0"/>
                <a:cs typeface="Calibri" panose="020F0502020204030204" pitchFamily="34" charset="0"/>
              </a:rPr>
              <a:t>Advocate for Efficiency:</a:t>
            </a:r>
            <a:r>
              <a:rPr lang="en-US" sz="1700" dirty="0">
                <a:latin typeface="Calibri" panose="020F0502020204030204" pitchFamily="34" charset="0"/>
                <a:ea typeface="Calibri" panose="020F0502020204030204" pitchFamily="34" charset="0"/>
                <a:cs typeface="Calibri" panose="020F0502020204030204" pitchFamily="34" charset="0"/>
              </a:rPr>
              <a:t> Emphasized the importance of training, standardization, and the scientific approach to work</a:t>
            </a:r>
          </a:p>
          <a:p>
            <a:pPr>
              <a:buFont typeface="Arial" panose="020B0604020202020204" pitchFamily="34" charset="0"/>
              <a:buChar char="•"/>
            </a:pPr>
            <a:r>
              <a:rPr lang="en-US" sz="1700" b="1" dirty="0">
                <a:latin typeface="Calibri" panose="020F0502020204030204" pitchFamily="34" charset="0"/>
                <a:ea typeface="Calibri" panose="020F0502020204030204" pitchFamily="34" charset="0"/>
                <a:cs typeface="Calibri" panose="020F0502020204030204" pitchFamily="34" charset="0"/>
              </a:rPr>
              <a:t>Development of Management Practices:</a:t>
            </a:r>
            <a:r>
              <a:rPr lang="en-US" sz="1700" dirty="0">
                <a:latin typeface="Calibri" panose="020F0502020204030204" pitchFamily="34" charset="0"/>
                <a:ea typeface="Calibri" panose="020F0502020204030204" pitchFamily="34" charset="0"/>
                <a:cs typeface="Calibri" panose="020F0502020204030204" pitchFamily="34" charset="0"/>
              </a:rPr>
              <a:t> Introduced the concept of functional foremanship, separating planning from execution in work tasks</a:t>
            </a:r>
          </a:p>
          <a:p>
            <a:pPr>
              <a:buFont typeface="Arial" panose="020B0604020202020204" pitchFamily="34" charset="0"/>
              <a:buChar char="•"/>
            </a:pPr>
            <a:r>
              <a:rPr lang="en-US" sz="1700" b="1" dirty="0">
                <a:latin typeface="Calibri" panose="020F0502020204030204" pitchFamily="34" charset="0"/>
                <a:ea typeface="Calibri" panose="020F0502020204030204" pitchFamily="34" charset="0"/>
                <a:cs typeface="Calibri" panose="020F0502020204030204" pitchFamily="34" charset="0"/>
              </a:rPr>
              <a:t>Impact on Productivity:</a:t>
            </a:r>
            <a:r>
              <a:rPr lang="en-US" sz="1700" dirty="0">
                <a:latin typeface="Calibri" panose="020F0502020204030204" pitchFamily="34" charset="0"/>
                <a:ea typeface="Calibri" panose="020F0502020204030204" pitchFamily="34" charset="0"/>
                <a:cs typeface="Calibri" panose="020F0502020204030204" pitchFamily="34" charset="0"/>
              </a:rPr>
              <a:t> Demonstrated significant productivity gains through his methods, influencing various industries</a:t>
            </a:r>
          </a:p>
          <a:p>
            <a:pPr marL="0" indent="0">
              <a:buNone/>
            </a:pPr>
            <a:r>
              <a:rPr lang="en-US" sz="1700" b="1" dirty="0">
                <a:latin typeface="Calibri" panose="020F0502020204030204" pitchFamily="34" charset="0"/>
                <a:ea typeface="Calibri" panose="020F0502020204030204" pitchFamily="34" charset="0"/>
                <a:cs typeface="Calibri" panose="020F0502020204030204" pitchFamily="34" charset="0"/>
              </a:rPr>
              <a:t>Notable Achievements:</a:t>
            </a:r>
            <a:endParaRPr lang="en-US" sz="17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700" b="1" dirty="0">
                <a:latin typeface="Calibri" panose="020F0502020204030204" pitchFamily="34" charset="0"/>
                <a:ea typeface="Calibri" panose="020F0502020204030204" pitchFamily="34" charset="0"/>
                <a:cs typeface="Calibri" panose="020F0502020204030204" pitchFamily="34" charset="0"/>
              </a:rPr>
              <a:t>Increased Output:</a:t>
            </a:r>
            <a:r>
              <a:rPr lang="en-US" sz="1700" dirty="0">
                <a:latin typeface="Calibri" panose="020F0502020204030204" pitchFamily="34" charset="0"/>
                <a:ea typeface="Calibri" panose="020F0502020204030204" pitchFamily="34" charset="0"/>
                <a:cs typeface="Calibri" panose="020F0502020204030204" pitchFamily="34" charset="0"/>
              </a:rPr>
              <a:t> Successfully increased productivity at Bethlehem Steel by implementing his principles</a:t>
            </a:r>
          </a:p>
          <a:p>
            <a:pPr>
              <a:buFont typeface="Arial" panose="020B0604020202020204" pitchFamily="34" charset="0"/>
              <a:buChar char="•"/>
            </a:pPr>
            <a:r>
              <a:rPr lang="en-US" sz="1700" b="1" dirty="0">
                <a:latin typeface="Calibri" panose="020F0502020204030204" pitchFamily="34" charset="0"/>
                <a:ea typeface="Calibri" panose="020F0502020204030204" pitchFamily="34" charset="0"/>
                <a:cs typeface="Calibri" panose="020F0502020204030204" pitchFamily="34" charset="0"/>
              </a:rPr>
              <a:t>Systematic Training:</a:t>
            </a:r>
            <a:r>
              <a:rPr lang="en-US" sz="1700" dirty="0">
                <a:latin typeface="Calibri" panose="020F0502020204030204" pitchFamily="34" charset="0"/>
                <a:ea typeface="Calibri" panose="020F0502020204030204" pitchFamily="34" charset="0"/>
                <a:cs typeface="Calibri" panose="020F0502020204030204" pitchFamily="34" charset="0"/>
              </a:rPr>
              <a:t> Developed methods for training workers to perform tasks more efficiently</a:t>
            </a:r>
          </a:p>
          <a:p>
            <a:pPr>
              <a:buFont typeface="Arial" panose="020B0604020202020204" pitchFamily="34" charset="0"/>
              <a:buChar char="•"/>
            </a:pPr>
            <a:r>
              <a:rPr lang="en-US" sz="1700" b="1" dirty="0">
                <a:latin typeface="Calibri" panose="020F0502020204030204" pitchFamily="34" charset="0"/>
                <a:ea typeface="Calibri" panose="020F0502020204030204" pitchFamily="34" charset="0"/>
                <a:cs typeface="Calibri" panose="020F0502020204030204" pitchFamily="34" charset="0"/>
              </a:rPr>
              <a:t>Management Philosophy:</a:t>
            </a:r>
            <a:r>
              <a:rPr lang="en-US" sz="1700" dirty="0">
                <a:latin typeface="Calibri" panose="020F0502020204030204" pitchFamily="34" charset="0"/>
                <a:ea typeface="Calibri" panose="020F0502020204030204" pitchFamily="34" charset="0"/>
                <a:cs typeface="Calibri" panose="020F0502020204030204" pitchFamily="34" charset="0"/>
              </a:rPr>
              <a:t> Advocated for a harmonious relationship between workers and management through cooperation and mutual interest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134"/>
            <a:ext cx="7772400" cy="668583"/>
          </a:xfrm>
        </p:spPr>
        <p:txBody>
          <a:bodyPr>
            <a:normAutofit/>
          </a:bodyPr>
          <a:lstStyle/>
          <a:p>
            <a:r>
              <a:rPr sz="3600" dirty="0"/>
              <a:t>Time and Motion Studies</a:t>
            </a:r>
          </a:p>
        </p:txBody>
      </p:sp>
      <p:sp>
        <p:nvSpPr>
          <p:cNvPr id="3" name="Content Placeholder 2"/>
          <p:cNvSpPr>
            <a:spLocks noGrp="1"/>
          </p:cNvSpPr>
          <p:nvPr>
            <p:ph idx="1"/>
          </p:nvPr>
        </p:nvSpPr>
        <p:spPr>
          <a:xfrm>
            <a:off x="518845" y="821932"/>
            <a:ext cx="8542962" cy="6036068"/>
          </a:xfrm>
        </p:spPr>
        <p:txBody>
          <a:bodyPr>
            <a:noAutofit/>
          </a:bodyPr>
          <a:lstStyle/>
          <a:p>
            <a:pPr marL="0" marR="0" lvl="0" indent="0" algn="just" defTabSz="914400" rtl="0" eaLnBrk="0" fontAlgn="base" latinLnBrk="0" hangingPunct="0">
              <a:lnSpc>
                <a:spcPct val="100000"/>
              </a:lnSpc>
              <a:spcBef>
                <a:spcPct val="0"/>
              </a:spcBef>
              <a:spcAft>
                <a:spcPct val="0"/>
              </a:spcAft>
              <a:buClrTx/>
              <a:buSzTx/>
              <a:buNone/>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It involve the systematic observation, analysis, and measurement of the separate steps in performing a job to establish the most efficient method of working. The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MAIN GOAL</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is to increase productivity by minimizing time wastage and optimizing work processes. </a:t>
            </a: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Importance in improving efficiency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Work Simplification:</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By breaking down tasks into smaller components, it's possible to identify and eliminate unnecessary movements and steps.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Standardization:</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Establishing standard times for tasks ensures consistency and efficiency across the organization.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Resource Allocation:</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Helps in optimal allocation of resources, including labor and machinery, to enhance productivity. </a:t>
            </a: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n-US" b="1" dirty="0">
                <a:latin typeface="Calibri" panose="020F0502020204030204" pitchFamily="34" charset="0"/>
                <a:ea typeface="Calibri" panose="020F0502020204030204" pitchFamily="34" charset="0"/>
                <a:cs typeface="Calibri" panose="020F0502020204030204" pitchFamily="34" charset="0"/>
              </a:rPr>
              <a:t> Examples of implementation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Bricklaying:</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Frank and Lillian Gilbreth, contemporaries of Taylor, applied motion study techniques to bricklaying, reducing the number of motions required from 18 to 5, thus significantly increasing efficiency.</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Manufacturing Industry:</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Assembly line optimization, such as in the automotive industry, where tasks are broken down and streamlined to reduce time and motion wastage. </a:t>
            </a:r>
            <a:endParaRPr lang="en-US" sz="14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490" y="266747"/>
            <a:ext cx="8229600" cy="606938"/>
          </a:xfrm>
        </p:spPr>
        <p:txBody>
          <a:bodyPr>
            <a:noAutofit/>
          </a:bodyPr>
          <a:lstStyle/>
          <a:p>
            <a:r>
              <a:rPr sz="3200" dirty="0"/>
              <a:t>Principles of Scientific Management</a:t>
            </a:r>
          </a:p>
        </p:txBody>
      </p:sp>
      <p:sp>
        <p:nvSpPr>
          <p:cNvPr id="3" name="Content Placeholder 2"/>
          <p:cNvSpPr>
            <a:spLocks noGrp="1"/>
          </p:cNvSpPr>
          <p:nvPr>
            <p:ph idx="1"/>
          </p:nvPr>
        </p:nvSpPr>
        <p:spPr>
          <a:xfrm>
            <a:off x="580490" y="873685"/>
            <a:ext cx="8347754" cy="5794243"/>
          </a:xfrm>
        </p:spPr>
        <p:txBody>
          <a:bodyPr>
            <a:noAutofit/>
          </a:bodyPr>
          <a:lstStyle/>
          <a:p>
            <a:pPr marL="0" marR="0" lvl="0" indent="0" algn="just" defTabSz="914400" rtl="0" eaLnBrk="0" fontAlgn="base" latinLnBrk="0" hangingPunct="0">
              <a:lnSpc>
                <a:spcPct val="100000"/>
              </a:lnSpc>
              <a:spcBef>
                <a:spcPct val="0"/>
              </a:spcBef>
              <a:spcAft>
                <a:spcPct val="0"/>
              </a:spcAft>
              <a:buClrTx/>
              <a:buSzTx/>
              <a:buNone/>
              <a:tabLst/>
            </a:pPr>
            <a:r>
              <a:rPr lang="en-US" sz="2100" b="1" dirty="0">
                <a:latin typeface="Calibri" panose="020F0502020204030204" pitchFamily="34" charset="0"/>
                <a:ea typeface="Calibri" panose="020F0502020204030204" pitchFamily="34" charset="0"/>
                <a:cs typeface="Calibri" panose="020F0502020204030204" pitchFamily="34" charset="0"/>
              </a:rPr>
              <a:t>Science, not rule of thumb : </a:t>
            </a:r>
            <a:r>
              <a:rPr kumimoji="0" lang="en-US" altLang="en-US" sz="2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Replace traditional methods with scientific techniques to determine the most efficient way of working.</a:t>
            </a: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Ex: Conducting experiments to find the best way to perform a task. </a:t>
            </a:r>
          </a:p>
          <a:p>
            <a:pPr marL="0" marR="0" lvl="0" indent="0" algn="just" defTabSz="914400" rtl="0" eaLnBrk="0" fontAlgn="base" latinLnBrk="0" hangingPunct="0">
              <a:lnSpc>
                <a:spcPct val="100000"/>
              </a:lnSpc>
              <a:spcBef>
                <a:spcPct val="0"/>
              </a:spcBef>
              <a:spcAft>
                <a:spcPct val="0"/>
              </a:spcAft>
              <a:buClrTx/>
              <a:buSzTx/>
              <a:buNone/>
              <a:tabLst/>
            </a:pPr>
            <a:endParaRPr lang="en-US" sz="2100" dirty="0">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None/>
              <a:tabLst/>
            </a:pPr>
            <a:r>
              <a:rPr lang="en-US" sz="2100" b="1" dirty="0">
                <a:latin typeface="Calibri" panose="020F0502020204030204" pitchFamily="34" charset="0"/>
                <a:ea typeface="Calibri" panose="020F0502020204030204" pitchFamily="34" charset="0"/>
                <a:cs typeface="Calibri" panose="020F0502020204030204" pitchFamily="34" charset="0"/>
              </a:rPr>
              <a:t>Harmony, not discord : </a:t>
            </a:r>
            <a:r>
              <a:rPr kumimoji="0" lang="en-US" altLang="en-US" sz="2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Ensure harmonious relations between management and workers to improve productivity and job satisfaction.</a:t>
            </a: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Ex: Developing systems that encourage cooperation and reduce conflicts. </a:t>
            </a:r>
          </a:p>
          <a:p>
            <a:pPr marL="0" marR="0" lvl="0" indent="0" algn="just" defTabSz="914400" rtl="0" eaLnBrk="0" fontAlgn="base" latinLnBrk="0" hangingPunct="0">
              <a:lnSpc>
                <a:spcPct val="100000"/>
              </a:lnSpc>
              <a:spcBef>
                <a:spcPct val="0"/>
              </a:spcBef>
              <a:spcAft>
                <a:spcPct val="0"/>
              </a:spcAft>
              <a:buClrTx/>
              <a:buSzTx/>
              <a:buNone/>
              <a:tabLst/>
            </a:pPr>
            <a:endParaRPr lang="en-US" sz="2100" dirty="0">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None/>
              <a:tabLst/>
            </a:pPr>
            <a:r>
              <a:rPr lang="en-US" sz="2100" b="1" dirty="0">
                <a:latin typeface="Calibri" panose="020F0502020204030204" pitchFamily="34" charset="0"/>
                <a:ea typeface="Calibri" panose="020F0502020204030204" pitchFamily="34" charset="0"/>
                <a:cs typeface="Calibri" panose="020F0502020204030204" pitchFamily="34" charset="0"/>
              </a:rPr>
              <a:t>Cooperation, not individualism : </a:t>
            </a:r>
            <a:r>
              <a:rPr kumimoji="0" lang="en-US" altLang="en-US" sz="2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Foster a collaborative environment where management and workers support each other.</a:t>
            </a: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Ex: </a:t>
            </a:r>
            <a:r>
              <a:rPr kumimoji="0" lang="en-US" altLang="en-US" sz="2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Implementing systems that promote teamwork and collective problem-solving. </a:t>
            </a:r>
          </a:p>
          <a:p>
            <a:pPr marL="0" indent="0" algn="just" defTabSz="914400" eaLnBrk="0" fontAlgn="base" hangingPunct="0">
              <a:spcBef>
                <a:spcPct val="0"/>
              </a:spcBef>
              <a:spcAft>
                <a:spcPct val="0"/>
              </a:spcAft>
              <a:buNone/>
            </a:pPr>
            <a:endParaRPr lang="en-US" sz="2100" dirty="0">
              <a:latin typeface="Calibri" panose="020F0502020204030204" pitchFamily="34" charset="0"/>
              <a:ea typeface="Calibri" panose="020F0502020204030204" pitchFamily="34" charset="0"/>
              <a:cs typeface="Calibri" panose="020F0502020204030204" pitchFamily="34" charset="0"/>
            </a:endParaRPr>
          </a:p>
          <a:p>
            <a:pPr marL="0" indent="0" algn="just" defTabSz="914400" eaLnBrk="0" fontAlgn="base" hangingPunct="0">
              <a:spcBef>
                <a:spcPct val="0"/>
              </a:spcBef>
              <a:spcAft>
                <a:spcPct val="0"/>
              </a:spcAft>
              <a:buNone/>
            </a:pPr>
            <a:r>
              <a:rPr lang="en-US" sz="2100" b="1" dirty="0">
                <a:latin typeface="Calibri" panose="020F0502020204030204" pitchFamily="34" charset="0"/>
                <a:ea typeface="Calibri" panose="020F0502020204030204" pitchFamily="34" charset="0"/>
                <a:cs typeface="Calibri" panose="020F0502020204030204" pitchFamily="34" charset="0"/>
              </a:rPr>
              <a:t>Development of each person to their greatest efficiency and prosperity : </a:t>
            </a:r>
            <a:endParaRPr kumimoji="0" lang="en-US" altLang="en-US" sz="2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None/>
              <a:tabLst/>
            </a:pPr>
            <a:r>
              <a:rPr lang="en-US" altLang="en-US" sz="2100" dirty="0">
                <a:latin typeface="Calibri" panose="020F0502020204030204" pitchFamily="34" charset="0"/>
                <a:ea typeface="Calibri" panose="020F0502020204030204" pitchFamily="34" charset="0"/>
                <a:cs typeface="Calibri" panose="020F0502020204030204" pitchFamily="34" charset="0"/>
              </a:rPr>
              <a:t>T</a:t>
            </a:r>
            <a:r>
              <a:rPr kumimoji="0" lang="en-US" altLang="en-US" sz="2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rain and develop workers to their fullest potential to enhance efficiency and job satisfaction.</a:t>
            </a: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Ex: </a:t>
            </a:r>
            <a:r>
              <a:rPr kumimoji="0" lang="en-US" altLang="en-US" sz="2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Providing ongoing training and development programs for employees.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8F5C0-EA84-E1F9-D9DE-6EFB59E4F582}"/>
              </a:ext>
            </a:extLst>
          </p:cNvPr>
          <p:cNvSpPr>
            <a:spLocks noGrp="1"/>
          </p:cNvSpPr>
          <p:nvPr>
            <p:ph type="title"/>
          </p:nvPr>
        </p:nvSpPr>
        <p:spPr>
          <a:xfrm>
            <a:off x="971550" y="125859"/>
            <a:ext cx="7200900" cy="634429"/>
          </a:xfrm>
        </p:spPr>
        <p:txBody>
          <a:bodyPr>
            <a:normAutofit/>
          </a:bodyPr>
          <a:lstStyle/>
          <a:p>
            <a:r>
              <a:rPr lang="en-IN" sz="3600" dirty="0"/>
              <a:t>Advocate for Efficiency</a:t>
            </a:r>
          </a:p>
        </p:txBody>
      </p:sp>
      <p:sp>
        <p:nvSpPr>
          <p:cNvPr id="3" name="Content Placeholder 2">
            <a:extLst>
              <a:ext uri="{FF2B5EF4-FFF2-40B4-BE49-F238E27FC236}">
                <a16:creationId xmlns:a16="http://schemas.microsoft.com/office/drawing/2014/main" id="{D054B379-049B-9E14-5D37-AFB62168ED07}"/>
              </a:ext>
            </a:extLst>
          </p:cNvPr>
          <p:cNvSpPr>
            <a:spLocks noGrp="1"/>
          </p:cNvSpPr>
          <p:nvPr>
            <p:ph idx="1"/>
          </p:nvPr>
        </p:nvSpPr>
        <p:spPr>
          <a:xfrm>
            <a:off x="971550" y="678094"/>
            <a:ext cx="7936144" cy="5851133"/>
          </a:xfrm>
        </p:spPr>
        <p:txBody>
          <a:bodyPr>
            <a:noAutofit/>
          </a:bodyPr>
          <a:lstStyle/>
          <a:p>
            <a:pPr marL="0" indent="0">
              <a:buNone/>
            </a:pPr>
            <a:r>
              <a:rPr lang="en-US" sz="1800" b="1" dirty="0">
                <a:latin typeface="Calibri" panose="020F0502020204030204" pitchFamily="34" charset="0"/>
                <a:ea typeface="Calibri" panose="020F0502020204030204" pitchFamily="34" charset="0"/>
                <a:cs typeface="Calibri" panose="020F0502020204030204" pitchFamily="34" charset="0"/>
              </a:rPr>
              <a:t>1. Importance of Training:</a:t>
            </a:r>
            <a:r>
              <a:rPr lang="en-US" sz="1800" dirty="0">
                <a:latin typeface="Calibri" panose="020F0502020204030204" pitchFamily="34" charset="0"/>
                <a:ea typeface="Calibri" panose="020F0502020204030204" pitchFamily="34" charset="0"/>
                <a:cs typeface="Calibri" panose="020F0502020204030204" pitchFamily="34" charset="0"/>
              </a:rPr>
              <a:t> Taylor championed the idea that work processes should be scientifically analyzed and standardized. He believed that training workers to perform tasks in the most efficient manner was crucial. Taylor's approach involved:</a:t>
            </a:r>
          </a:p>
          <a:p>
            <a:pPr marL="400050" indent="-400050">
              <a:buFont typeface="+mj-lt"/>
              <a:buAutoNum type="romanUcPeriod"/>
            </a:pPr>
            <a:r>
              <a:rPr lang="en-US" sz="1800" b="1" dirty="0">
                <a:latin typeface="Calibri" panose="020F0502020204030204" pitchFamily="34" charset="0"/>
                <a:ea typeface="Calibri" panose="020F0502020204030204" pitchFamily="34" charset="0"/>
                <a:cs typeface="Calibri" panose="020F0502020204030204" pitchFamily="34" charset="0"/>
              </a:rPr>
              <a:t>Time Studies:</a:t>
            </a:r>
            <a:r>
              <a:rPr lang="en-US" sz="1800" dirty="0">
                <a:latin typeface="Calibri" panose="020F0502020204030204" pitchFamily="34" charset="0"/>
                <a:ea typeface="Calibri" panose="020F0502020204030204" pitchFamily="34" charset="0"/>
                <a:cs typeface="Calibri" panose="020F0502020204030204" pitchFamily="34" charset="0"/>
              </a:rPr>
              <a:t> Analyzing how long it took to complete specific tasks to establish the most efficient methods.</a:t>
            </a:r>
          </a:p>
          <a:p>
            <a:pPr marL="400050" indent="-400050">
              <a:buFont typeface="+mj-lt"/>
              <a:buAutoNum type="romanUcPeriod"/>
            </a:pPr>
            <a:r>
              <a:rPr lang="en-US" sz="1800" b="1" dirty="0">
                <a:latin typeface="Calibri" panose="020F0502020204030204" pitchFamily="34" charset="0"/>
                <a:ea typeface="Calibri" panose="020F0502020204030204" pitchFamily="34" charset="0"/>
                <a:cs typeface="Calibri" panose="020F0502020204030204" pitchFamily="34" charset="0"/>
              </a:rPr>
              <a:t>Standard Procedures:</a:t>
            </a:r>
            <a:r>
              <a:rPr lang="en-US" sz="1800" dirty="0">
                <a:latin typeface="Calibri" panose="020F0502020204030204" pitchFamily="34" charset="0"/>
                <a:ea typeface="Calibri" panose="020F0502020204030204" pitchFamily="34" charset="0"/>
                <a:cs typeface="Calibri" panose="020F0502020204030204" pitchFamily="34" charset="0"/>
              </a:rPr>
              <a:t> Developing standardized procedures based on these studies to ensure that every worker performed tasks in the most efficient way possible.</a:t>
            </a:r>
          </a:p>
          <a:p>
            <a:pPr marL="400050" indent="-400050">
              <a:buFont typeface="+mj-lt"/>
              <a:buAutoNum type="romanUcPeriod"/>
            </a:pPr>
            <a:r>
              <a:rPr lang="en-US" sz="1800" b="1" dirty="0">
                <a:latin typeface="Calibri" panose="020F0502020204030204" pitchFamily="34" charset="0"/>
                <a:ea typeface="Calibri" panose="020F0502020204030204" pitchFamily="34" charset="0"/>
                <a:cs typeface="Calibri" panose="020F0502020204030204" pitchFamily="34" charset="0"/>
              </a:rPr>
              <a:t>Training Programs:</a:t>
            </a:r>
            <a:r>
              <a:rPr lang="en-US" sz="1800" dirty="0">
                <a:latin typeface="Calibri" panose="020F0502020204030204" pitchFamily="34" charset="0"/>
                <a:ea typeface="Calibri" panose="020F0502020204030204" pitchFamily="34" charset="0"/>
                <a:cs typeface="Calibri" panose="020F0502020204030204" pitchFamily="34" charset="0"/>
              </a:rPr>
              <a:t> Implementing training programs to teach workers these standardized methods, ensuring consistency and efficiency.</a:t>
            </a:r>
          </a:p>
          <a:p>
            <a:pPr marL="342900" indent="-342900">
              <a:buFont typeface="+mj-lt"/>
              <a:buAutoNum type="romanUcPeriod"/>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800" b="1" dirty="0">
                <a:latin typeface="Calibri" panose="020F0502020204030204" pitchFamily="34" charset="0"/>
                <a:ea typeface="Calibri" panose="020F0502020204030204" pitchFamily="34" charset="0"/>
                <a:cs typeface="Calibri" panose="020F0502020204030204" pitchFamily="34" charset="0"/>
              </a:rPr>
              <a:t>2. Standardization:</a:t>
            </a:r>
            <a:r>
              <a:rPr lang="en-US" sz="1800" dirty="0">
                <a:latin typeface="Calibri" panose="020F0502020204030204" pitchFamily="34" charset="0"/>
                <a:ea typeface="Calibri" panose="020F0502020204030204" pitchFamily="34" charset="0"/>
                <a:cs typeface="Calibri" panose="020F0502020204030204" pitchFamily="34" charset="0"/>
              </a:rPr>
              <a:t> Taylor's focus on standardization was aimed at improving efficiency and reducing variability in work performance. By standardizing tools, procedures, and tasks, he believed that:</a:t>
            </a:r>
          </a:p>
          <a:p>
            <a:pPr marL="400050" indent="-400050">
              <a:buFont typeface="+mj-lt"/>
              <a:buAutoNum type="romanUcPeriod"/>
            </a:pPr>
            <a:r>
              <a:rPr lang="en-US" sz="1800" b="1" dirty="0">
                <a:latin typeface="Calibri" panose="020F0502020204030204" pitchFamily="34" charset="0"/>
                <a:ea typeface="Calibri" panose="020F0502020204030204" pitchFamily="34" charset="0"/>
                <a:cs typeface="Calibri" panose="020F0502020204030204" pitchFamily="34" charset="0"/>
              </a:rPr>
              <a:t>Consistency:</a:t>
            </a:r>
            <a:r>
              <a:rPr lang="en-US" sz="1800" dirty="0">
                <a:latin typeface="Calibri" panose="020F0502020204030204" pitchFamily="34" charset="0"/>
                <a:ea typeface="Calibri" panose="020F0502020204030204" pitchFamily="34" charset="0"/>
                <a:cs typeface="Calibri" panose="020F0502020204030204" pitchFamily="34" charset="0"/>
              </a:rPr>
              <a:t> Workers would produce uniform results, making it easier to manage and predict output.</a:t>
            </a:r>
          </a:p>
          <a:p>
            <a:pPr marL="400050" indent="-400050">
              <a:buFont typeface="+mj-lt"/>
              <a:buAutoNum type="romanUcPeriod"/>
            </a:pPr>
            <a:r>
              <a:rPr lang="en-US" sz="1800" b="1" dirty="0">
                <a:latin typeface="Calibri" panose="020F0502020204030204" pitchFamily="34" charset="0"/>
                <a:ea typeface="Calibri" panose="020F0502020204030204" pitchFamily="34" charset="0"/>
                <a:cs typeface="Calibri" panose="020F0502020204030204" pitchFamily="34" charset="0"/>
              </a:rPr>
              <a:t>Quality Control:</a:t>
            </a:r>
            <a:r>
              <a:rPr lang="en-US" sz="1800" dirty="0">
                <a:latin typeface="Calibri" panose="020F0502020204030204" pitchFamily="34" charset="0"/>
                <a:ea typeface="Calibri" panose="020F0502020204030204" pitchFamily="34" charset="0"/>
                <a:cs typeface="Calibri" panose="020F0502020204030204" pitchFamily="34" charset="0"/>
              </a:rPr>
              <a:t> Standardization would lead to higher quality and fewer errors, as every worker would follow the same procedures.</a:t>
            </a:r>
          </a:p>
        </p:txBody>
      </p:sp>
    </p:spTree>
    <p:extLst>
      <p:ext uri="{BB962C8B-B14F-4D97-AF65-F5344CB8AC3E}">
        <p14:creationId xmlns:p14="http://schemas.microsoft.com/office/powerpoint/2010/main" val="726221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408462-CCFA-A3B7-94D8-57EAE0465818}"/>
              </a:ext>
            </a:extLst>
          </p:cNvPr>
          <p:cNvSpPr>
            <a:spLocks noGrp="1"/>
          </p:cNvSpPr>
          <p:nvPr>
            <p:ph idx="1"/>
          </p:nvPr>
        </p:nvSpPr>
        <p:spPr>
          <a:xfrm>
            <a:off x="1028700" y="1304818"/>
            <a:ext cx="7200900" cy="4562582"/>
          </a:xfrm>
        </p:spPr>
        <p:txBody>
          <a:bodyPr/>
          <a:lstStyle/>
          <a:p>
            <a:pPr marL="0" indent="0">
              <a:buNone/>
            </a:pPr>
            <a:r>
              <a:rPr lang="en-US" sz="2000" b="1" dirty="0">
                <a:latin typeface="Calibri" panose="020F0502020204030204" pitchFamily="34" charset="0"/>
                <a:ea typeface="Calibri" panose="020F0502020204030204" pitchFamily="34" charset="0"/>
                <a:cs typeface="Calibri" panose="020F0502020204030204" pitchFamily="34" charset="0"/>
              </a:rPr>
              <a:t>3. Scientific Approach:</a:t>
            </a:r>
            <a:r>
              <a:rPr lang="en-US" sz="2000" dirty="0">
                <a:latin typeface="Calibri" panose="020F0502020204030204" pitchFamily="34" charset="0"/>
                <a:ea typeface="Calibri" panose="020F0502020204030204" pitchFamily="34" charset="0"/>
                <a:cs typeface="Calibri" panose="020F0502020204030204" pitchFamily="34" charset="0"/>
              </a:rPr>
              <a:t> Taylor’s scientific management approach involved applying scientific methods to management and work processes. This included:</a:t>
            </a:r>
          </a:p>
          <a:p>
            <a:pPr marL="514350" indent="-514350">
              <a:buFont typeface="+mj-lt"/>
              <a:buAutoNum type="romanUcPeriod"/>
            </a:pPr>
            <a:r>
              <a:rPr lang="en-US" sz="2000" b="1" dirty="0">
                <a:latin typeface="Calibri" panose="020F0502020204030204" pitchFamily="34" charset="0"/>
                <a:ea typeface="Calibri" panose="020F0502020204030204" pitchFamily="34" charset="0"/>
                <a:cs typeface="Calibri" panose="020F0502020204030204" pitchFamily="34" charset="0"/>
              </a:rPr>
              <a:t>Systematic Observation:</a:t>
            </a:r>
            <a:r>
              <a:rPr lang="en-US" sz="2000" dirty="0">
                <a:latin typeface="Calibri" panose="020F0502020204030204" pitchFamily="34" charset="0"/>
                <a:ea typeface="Calibri" panose="020F0502020204030204" pitchFamily="34" charset="0"/>
                <a:cs typeface="Calibri" panose="020F0502020204030204" pitchFamily="34" charset="0"/>
              </a:rPr>
              <a:t> Observing and analyzing work processes to find the best methods.</a:t>
            </a:r>
          </a:p>
          <a:p>
            <a:pPr marL="514350" indent="-514350">
              <a:buFont typeface="+mj-lt"/>
              <a:buAutoNum type="romanUcPeriod"/>
            </a:pPr>
            <a:r>
              <a:rPr lang="en-US" sz="2000" b="1" dirty="0">
                <a:latin typeface="Calibri" panose="020F0502020204030204" pitchFamily="34" charset="0"/>
                <a:ea typeface="Calibri" panose="020F0502020204030204" pitchFamily="34" charset="0"/>
                <a:cs typeface="Calibri" panose="020F0502020204030204" pitchFamily="34" charset="0"/>
              </a:rPr>
              <a:t>Data-Driven Decisions:</a:t>
            </a:r>
            <a:r>
              <a:rPr lang="en-US" sz="2000" dirty="0">
                <a:latin typeface="Calibri" panose="020F0502020204030204" pitchFamily="34" charset="0"/>
                <a:ea typeface="Calibri" panose="020F0502020204030204" pitchFamily="34" charset="0"/>
                <a:cs typeface="Calibri" panose="020F0502020204030204" pitchFamily="34" charset="0"/>
              </a:rPr>
              <a:t> Using data from these observations to make informed decisions about work processes and efficiency.</a:t>
            </a:r>
          </a:p>
          <a:p>
            <a:pPr marL="514350" indent="-514350">
              <a:buFont typeface="+mj-lt"/>
              <a:buAutoNum type="romanUcPeriod"/>
            </a:pPr>
            <a:r>
              <a:rPr lang="en-US" sz="2000" b="1" dirty="0">
                <a:latin typeface="Calibri" panose="020F0502020204030204" pitchFamily="34" charset="0"/>
                <a:ea typeface="Calibri" panose="020F0502020204030204" pitchFamily="34" charset="0"/>
                <a:cs typeface="Calibri" panose="020F0502020204030204" pitchFamily="34" charset="0"/>
              </a:rPr>
              <a:t>Objective Measurement:</a:t>
            </a:r>
            <a:r>
              <a:rPr lang="en-US" sz="2000" dirty="0">
                <a:latin typeface="Calibri" panose="020F0502020204030204" pitchFamily="34" charset="0"/>
                <a:ea typeface="Calibri" panose="020F0502020204030204" pitchFamily="34" charset="0"/>
                <a:cs typeface="Calibri" panose="020F0502020204030204" pitchFamily="34" charset="0"/>
              </a:rPr>
              <a:t> Measuring performance objectively to identify areas for improvement.</a:t>
            </a:r>
          </a:p>
          <a:p>
            <a:endParaRPr lang="en-IN" dirty="0"/>
          </a:p>
        </p:txBody>
      </p:sp>
    </p:spTree>
    <p:extLst>
      <p:ext uri="{BB962C8B-B14F-4D97-AF65-F5344CB8AC3E}">
        <p14:creationId xmlns:p14="http://schemas.microsoft.com/office/powerpoint/2010/main" val="861643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368F-6D12-E21B-62ED-0BDB952E6FD4}"/>
              </a:ext>
            </a:extLst>
          </p:cNvPr>
          <p:cNvSpPr>
            <a:spLocks noGrp="1"/>
          </p:cNvSpPr>
          <p:nvPr>
            <p:ph type="title"/>
          </p:nvPr>
        </p:nvSpPr>
        <p:spPr>
          <a:xfrm>
            <a:off x="1028700" y="432799"/>
            <a:ext cx="7200900" cy="506002"/>
          </a:xfrm>
        </p:spPr>
        <p:txBody>
          <a:bodyPr>
            <a:normAutofit/>
          </a:bodyPr>
          <a:lstStyle/>
          <a:p>
            <a:r>
              <a:rPr lang="en-IN" sz="2800" b="1" dirty="0"/>
              <a:t>Development of Management Practices</a:t>
            </a:r>
          </a:p>
        </p:txBody>
      </p:sp>
      <p:sp>
        <p:nvSpPr>
          <p:cNvPr id="3" name="Content Placeholder 2">
            <a:extLst>
              <a:ext uri="{FF2B5EF4-FFF2-40B4-BE49-F238E27FC236}">
                <a16:creationId xmlns:a16="http://schemas.microsoft.com/office/drawing/2014/main" id="{1D64AA01-E4D4-7416-4D85-ADF32666F6C1}"/>
              </a:ext>
            </a:extLst>
          </p:cNvPr>
          <p:cNvSpPr>
            <a:spLocks noGrp="1"/>
          </p:cNvSpPr>
          <p:nvPr>
            <p:ph idx="1"/>
          </p:nvPr>
        </p:nvSpPr>
        <p:spPr>
          <a:xfrm>
            <a:off x="1028700" y="1226479"/>
            <a:ext cx="7776253" cy="4393485"/>
          </a:xfrm>
        </p:spPr>
        <p:txBody>
          <a:bodyPr>
            <a:normAutofit/>
          </a:bodyPr>
          <a:lstStyle/>
          <a:p>
            <a:pPr marL="0" indent="0">
              <a:buNone/>
            </a:pPr>
            <a:r>
              <a:rPr lang="en-US" b="1" dirty="0"/>
              <a:t>Functional Foremanship:</a:t>
            </a:r>
            <a:r>
              <a:rPr lang="en-US" dirty="0"/>
              <a:t> One of Taylor's key contributions was the concept of functional foremanship, which aimed to improve efficiency by separating planning from execution. This approach involved:</a:t>
            </a:r>
          </a:p>
          <a:p>
            <a:pPr marL="457200" indent="-457200">
              <a:buFont typeface="+mj-lt"/>
              <a:buAutoNum type="arabicPeriod"/>
            </a:pPr>
            <a:r>
              <a:rPr lang="en-US" b="1" dirty="0"/>
              <a:t>Separation of Roles:</a:t>
            </a:r>
            <a:r>
              <a:rPr lang="en-US" dirty="0"/>
              <a:t> Dividing the roles of planning and execution between different individuals. For example, one person would be responsible for planning the work and another for executing it.</a:t>
            </a:r>
          </a:p>
          <a:p>
            <a:pPr marL="457200" indent="-457200">
              <a:buFont typeface="+mj-lt"/>
              <a:buAutoNum type="arabicPeriod"/>
            </a:pPr>
            <a:r>
              <a:rPr lang="en-US" b="1" dirty="0"/>
              <a:t>Specialization:</a:t>
            </a:r>
            <a:r>
              <a:rPr lang="en-US" dirty="0"/>
              <a:t> Assigning specific tasks to different foremen who specialized in areas such as quality control, work methods, and training. This specialization allowed for a more focused and efficient management of work processes.</a:t>
            </a:r>
          </a:p>
          <a:p>
            <a:pPr marL="457200" indent="-457200">
              <a:buFont typeface="+mj-lt"/>
              <a:buAutoNum type="arabicPeriod"/>
            </a:pPr>
            <a:r>
              <a:rPr lang="en-US" b="1" dirty="0"/>
              <a:t>Enhanced Supervision:</a:t>
            </a:r>
            <a:r>
              <a:rPr lang="en-US" dirty="0"/>
              <a:t> Functional foremanship aimed to provide better supervision and support for workers, ensuring that they had the guidance and resources needed to perform tasks efficiently.</a:t>
            </a:r>
          </a:p>
        </p:txBody>
      </p:sp>
    </p:spTree>
    <p:extLst>
      <p:ext uri="{BB962C8B-B14F-4D97-AF65-F5344CB8AC3E}">
        <p14:creationId xmlns:p14="http://schemas.microsoft.com/office/powerpoint/2010/main" val="202357317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77</TotalTime>
  <Words>2184</Words>
  <Application>Microsoft Office PowerPoint</Application>
  <PresentationFormat>On-screen Show (4:3)</PresentationFormat>
  <Paragraphs>104</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Franklin Gothic Book</vt:lpstr>
      <vt:lpstr>Crop</vt:lpstr>
      <vt:lpstr>Evolution of Management Thought: Early Contributions</vt:lpstr>
      <vt:lpstr>Introduction to Management Thought</vt:lpstr>
      <vt:lpstr>Early Contributors to Management</vt:lpstr>
      <vt:lpstr>Frederick Winslow Taylor</vt:lpstr>
      <vt:lpstr>Time and Motion Studies</vt:lpstr>
      <vt:lpstr>Principles of Scientific Management</vt:lpstr>
      <vt:lpstr>Advocate for Efficiency</vt:lpstr>
      <vt:lpstr>PowerPoint Presentation</vt:lpstr>
      <vt:lpstr>Development of Management Practices</vt:lpstr>
      <vt:lpstr>Impact on Productivity</vt:lpstr>
      <vt:lpstr>Criticisms of Scientific Management</vt:lpstr>
      <vt:lpstr>PowerPoint Presentation</vt:lpstr>
      <vt:lpstr>Legacy of Taylor and Scientific Management</vt:lpstr>
      <vt:lpstr>Influence on modern management theories  </vt:lpstr>
      <vt:lpstr>Integration into Contemporary Practices</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ARMAAN SALIK .</cp:lastModifiedBy>
  <cp:revision>2</cp:revision>
  <dcterms:created xsi:type="dcterms:W3CDTF">2013-01-27T09:14:16Z</dcterms:created>
  <dcterms:modified xsi:type="dcterms:W3CDTF">2024-07-22T17:50:20Z</dcterms:modified>
  <cp:category/>
</cp:coreProperties>
</file>