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64B-8C9D-4D3F-8CC9-66EDE899E520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3512-704D-4978-B4DB-BAF66DF16AA2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418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64B-8C9D-4D3F-8CC9-66EDE899E520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3512-704D-4978-B4DB-BAF66DF16A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851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64B-8C9D-4D3F-8CC9-66EDE899E520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3512-704D-4978-B4DB-BAF66DF16A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188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64B-8C9D-4D3F-8CC9-66EDE899E520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3512-704D-4978-B4DB-BAF66DF16A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525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64B-8C9D-4D3F-8CC9-66EDE899E520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3512-704D-4978-B4DB-BAF66DF16AA2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225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64B-8C9D-4D3F-8CC9-66EDE899E520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3512-704D-4978-B4DB-BAF66DF16A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251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64B-8C9D-4D3F-8CC9-66EDE899E520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3512-704D-4978-B4DB-BAF66DF16A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193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64B-8C9D-4D3F-8CC9-66EDE899E520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3512-704D-4978-B4DB-BAF66DF16A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059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64B-8C9D-4D3F-8CC9-66EDE899E520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3512-704D-4978-B4DB-BAF66DF16A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383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BAB164B-8C9D-4D3F-8CC9-66EDE899E520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553512-704D-4978-B4DB-BAF66DF16A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5503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164B-8C9D-4D3F-8CC9-66EDE899E520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3512-704D-4978-B4DB-BAF66DF16A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359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BAB164B-8C9D-4D3F-8CC9-66EDE899E520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8553512-704D-4978-B4DB-BAF66DF16AA2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6901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Current Trends in Compensation, Methods of Payment, Incentives, and </a:t>
            </a:r>
            <a:r>
              <a:rPr lang="en-US" sz="6600" b="1" dirty="0" smtClean="0"/>
              <a:t>Rewards</a:t>
            </a:r>
            <a:endParaRPr lang="en-IN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2911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Current Trends in </a:t>
            </a:r>
            <a:r>
              <a:rPr lang="en-IN" b="1" dirty="0" smtClean="0"/>
              <a:t>Compensation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2231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1. Pay Transparency:</a:t>
            </a:r>
            <a:endParaRPr lang="en-US" dirty="0"/>
          </a:p>
          <a:p>
            <a:pPr lvl="1"/>
            <a:r>
              <a:rPr lang="en-US" dirty="0"/>
              <a:t>Organizations disclose salary structures to ensure fairness and equity.</a:t>
            </a:r>
          </a:p>
          <a:p>
            <a:pPr lvl="1"/>
            <a:r>
              <a:rPr lang="en-US" dirty="0"/>
              <a:t>Helps in reducing wage gaps and enhancing trust among employees.</a:t>
            </a:r>
          </a:p>
          <a:p>
            <a:r>
              <a:rPr lang="en-US" b="1" dirty="0"/>
              <a:t>2. Performance-Based Pay:</a:t>
            </a:r>
            <a:endParaRPr lang="en-US" dirty="0"/>
          </a:p>
          <a:p>
            <a:pPr lvl="1"/>
            <a:r>
              <a:rPr lang="en-US" dirty="0"/>
              <a:t>Compensation is directly tied to employee performance, goals, and key performance indicators (KPIs).</a:t>
            </a:r>
          </a:p>
          <a:p>
            <a:pPr lvl="1"/>
            <a:r>
              <a:rPr lang="en-US" dirty="0"/>
              <a:t>Encourages higher productivity and accountability.</a:t>
            </a:r>
          </a:p>
          <a:p>
            <a:r>
              <a:rPr lang="en-US" b="1" dirty="0"/>
              <a:t>3. Equity-Based Compensation:</a:t>
            </a:r>
            <a:endParaRPr lang="en-US" dirty="0"/>
          </a:p>
          <a:p>
            <a:pPr lvl="1"/>
            <a:r>
              <a:rPr lang="en-US" dirty="0"/>
              <a:t>Includes stock options, Restricted Stock Units (RSUs), and Employee Stock Ownership Plans (ESOPs).</a:t>
            </a:r>
          </a:p>
          <a:p>
            <a:pPr lvl="1"/>
            <a:r>
              <a:rPr lang="en-US" dirty="0"/>
              <a:t>Provides employees with long-term financial benefits and aligns their interests with company success.</a:t>
            </a:r>
          </a:p>
          <a:p>
            <a:r>
              <a:rPr lang="en-US" b="1" dirty="0"/>
              <a:t>4. Remote Work &amp; Geographic Pay Adjustments:</a:t>
            </a:r>
            <a:endParaRPr lang="en-US" dirty="0"/>
          </a:p>
          <a:p>
            <a:pPr lvl="1"/>
            <a:r>
              <a:rPr lang="en-US" dirty="0"/>
              <a:t>Salaries adjusted based on employee location and cost of living.</a:t>
            </a:r>
          </a:p>
          <a:p>
            <a:pPr lvl="1"/>
            <a:r>
              <a:rPr lang="en-US" dirty="0"/>
              <a:t>Companies are adopting location-based pay models to ensure fairness while maintaining business efficiency.</a:t>
            </a:r>
          </a:p>
          <a:p>
            <a:r>
              <a:rPr lang="en-US" b="1" dirty="0"/>
              <a:t>5. AI &amp; Data-Driven Compensation Strategies:</a:t>
            </a:r>
            <a:endParaRPr lang="en-US" dirty="0"/>
          </a:p>
          <a:p>
            <a:pPr lvl="1"/>
            <a:r>
              <a:rPr lang="en-US" dirty="0"/>
              <a:t>Use of AI-driven analytics to set competitive salaries, predict compensation trends, and assess employee engagement.</a:t>
            </a:r>
          </a:p>
          <a:p>
            <a:pPr lvl="1"/>
            <a:r>
              <a:rPr lang="en-US" dirty="0"/>
              <a:t>Helps in </a:t>
            </a:r>
            <a:r>
              <a:rPr lang="en-US" dirty="0" smtClean="0"/>
              <a:t>personalizing </a:t>
            </a:r>
            <a:r>
              <a:rPr lang="en-US" dirty="0"/>
              <a:t>compensation packages based on employee contributions and market </a:t>
            </a:r>
            <a:r>
              <a:rPr lang="en-US" dirty="0" smtClean="0"/>
              <a:t>trends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35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Methods of </a:t>
            </a:r>
            <a:r>
              <a:rPr lang="en-IN" b="1" dirty="0" smtClean="0"/>
              <a:t>Payment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05437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1. Time-Based Pay:</a:t>
            </a:r>
            <a:endParaRPr lang="en-US" dirty="0"/>
          </a:p>
          <a:p>
            <a:pPr lvl="1"/>
            <a:r>
              <a:rPr lang="en-US" b="1" dirty="0"/>
              <a:t>Hourly Wages:</a:t>
            </a:r>
            <a:r>
              <a:rPr lang="en-US" dirty="0"/>
              <a:t> Employees are paid per hour worked, common in part-time and contract roles.</a:t>
            </a:r>
          </a:p>
          <a:p>
            <a:pPr lvl="1"/>
            <a:r>
              <a:rPr lang="en-US" b="1" dirty="0"/>
              <a:t>Salaried Pay:</a:t>
            </a:r>
            <a:r>
              <a:rPr lang="en-US" dirty="0"/>
              <a:t> Employees receive a fixed annual salary regardless of hours worked.</a:t>
            </a:r>
          </a:p>
          <a:p>
            <a:r>
              <a:rPr lang="en-US" b="1" dirty="0"/>
              <a:t>2. Performance-Based Pay:</a:t>
            </a:r>
            <a:endParaRPr lang="en-US" dirty="0"/>
          </a:p>
          <a:p>
            <a:pPr lvl="1"/>
            <a:r>
              <a:rPr lang="en-US" b="1" dirty="0"/>
              <a:t>Commission:</a:t>
            </a:r>
            <a:r>
              <a:rPr lang="en-US" dirty="0"/>
              <a:t> Employees earn based on sales or performance targets achieved, commonly used in sales roles.</a:t>
            </a:r>
          </a:p>
          <a:p>
            <a:pPr lvl="1"/>
            <a:r>
              <a:rPr lang="en-US" b="1" dirty="0"/>
              <a:t>Piece-Rate Compensation:</a:t>
            </a:r>
            <a:r>
              <a:rPr lang="en-US" dirty="0"/>
              <a:t> Employees are paid per unit of work completed, widely used in manufacturing and freelancing.</a:t>
            </a:r>
          </a:p>
          <a:p>
            <a:r>
              <a:rPr lang="en-US" b="1" dirty="0"/>
              <a:t>3. Profit Sharing &amp; Stock Options:</a:t>
            </a:r>
            <a:endParaRPr lang="en-US" dirty="0"/>
          </a:p>
          <a:p>
            <a:pPr lvl="1"/>
            <a:r>
              <a:rPr lang="en-US" b="1" dirty="0"/>
              <a:t>Profit Sharing:</a:t>
            </a:r>
            <a:r>
              <a:rPr lang="en-US" dirty="0"/>
              <a:t> Employees receive a share of company profits, enhancing motivation and alignment with company success.</a:t>
            </a:r>
          </a:p>
          <a:p>
            <a:pPr lvl="1"/>
            <a:r>
              <a:rPr lang="en-US" b="1" dirty="0"/>
              <a:t>Stock Options:</a:t>
            </a:r>
            <a:r>
              <a:rPr lang="en-US" dirty="0"/>
              <a:t> Employees are given the right to buy company shares at a set price, incentivizing long-term commitment.</a:t>
            </a:r>
          </a:p>
          <a:p>
            <a:r>
              <a:rPr lang="en-US" b="1" dirty="0"/>
              <a:t>4. Deferred Compensation Plans:</a:t>
            </a:r>
            <a:endParaRPr lang="en-US" dirty="0"/>
          </a:p>
          <a:p>
            <a:pPr lvl="1"/>
            <a:r>
              <a:rPr lang="en-US" b="1" dirty="0"/>
              <a:t>Retirement Benefits &amp; Pensions:</a:t>
            </a:r>
            <a:r>
              <a:rPr lang="en-US" dirty="0"/>
              <a:t> Employees receive financial benefits after retirement, ensuring long-term financial security.</a:t>
            </a:r>
          </a:p>
          <a:p>
            <a:pPr lvl="1"/>
            <a:r>
              <a:rPr lang="en-US" b="1" dirty="0"/>
              <a:t>Employee Stock Ownership Plans (ESOPs):</a:t>
            </a:r>
            <a:r>
              <a:rPr lang="en-US" dirty="0"/>
              <a:t> Employees receive company stock as part of their compensation, fostering ownership culture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205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Incentives &amp; Rewards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72186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1. Monetary Incentives:</a:t>
            </a:r>
            <a:endParaRPr lang="en-US" dirty="0"/>
          </a:p>
          <a:p>
            <a:pPr lvl="1"/>
            <a:r>
              <a:rPr lang="en-US" b="1" dirty="0"/>
              <a:t>Bonuses:</a:t>
            </a:r>
            <a:r>
              <a:rPr lang="en-US" dirty="0"/>
              <a:t> One-time payments given for exceptional performance, seasonal work, or company profits.</a:t>
            </a:r>
          </a:p>
          <a:p>
            <a:pPr lvl="1"/>
            <a:r>
              <a:rPr lang="en-US" b="1" dirty="0"/>
              <a:t>Profit-Sharing Plans:</a:t>
            </a:r>
            <a:r>
              <a:rPr lang="en-US" dirty="0"/>
              <a:t> Employees receive a share of company profits based on financial performance.</a:t>
            </a:r>
          </a:p>
          <a:p>
            <a:pPr lvl="1"/>
            <a:r>
              <a:rPr lang="en-US" b="1" dirty="0"/>
              <a:t>Commission-Based Pay:</a:t>
            </a:r>
            <a:r>
              <a:rPr lang="en-US" dirty="0"/>
              <a:t> Compensation is directly tied to individual or team performance.</a:t>
            </a:r>
          </a:p>
          <a:p>
            <a:r>
              <a:rPr lang="en-US" b="1" dirty="0"/>
              <a:t>2. Non-Monetary Incentives:</a:t>
            </a:r>
            <a:endParaRPr lang="en-US" dirty="0"/>
          </a:p>
          <a:p>
            <a:pPr lvl="1"/>
            <a:r>
              <a:rPr lang="en-US" b="1" dirty="0"/>
              <a:t>Recognition Programs:</a:t>
            </a:r>
            <a:r>
              <a:rPr lang="en-US" dirty="0"/>
              <a:t> Employees are rewarded with public appreciation, awards, or certificates.</a:t>
            </a:r>
          </a:p>
          <a:p>
            <a:pPr lvl="1"/>
            <a:r>
              <a:rPr lang="en-US" b="1" dirty="0"/>
              <a:t>Career Development Opportunities:</a:t>
            </a:r>
            <a:r>
              <a:rPr lang="en-US" dirty="0"/>
              <a:t> Organizations offer training, mentorship, and promotion pathways as incentives.</a:t>
            </a:r>
          </a:p>
          <a:p>
            <a:pPr lvl="1"/>
            <a:r>
              <a:rPr lang="en-US" b="1" dirty="0"/>
              <a:t>Flexible Work Arrangements:</a:t>
            </a:r>
            <a:r>
              <a:rPr lang="en-US" dirty="0"/>
              <a:t> Includes remote work, compressed workweeks, and flexible hours to enhance work-life balance.</a:t>
            </a:r>
          </a:p>
          <a:p>
            <a:r>
              <a:rPr lang="en-US" b="1" dirty="0"/>
              <a:t>3. Employee Benefits &amp; Perks:</a:t>
            </a:r>
            <a:endParaRPr lang="en-US" dirty="0"/>
          </a:p>
          <a:p>
            <a:pPr lvl="1"/>
            <a:r>
              <a:rPr lang="en-US" b="1" dirty="0"/>
              <a:t>Healthcare Benefits:</a:t>
            </a:r>
            <a:r>
              <a:rPr lang="en-US" dirty="0"/>
              <a:t> Companies offer medical, dental, and vision coverage to support employee well-being.</a:t>
            </a:r>
          </a:p>
          <a:p>
            <a:pPr lvl="1"/>
            <a:r>
              <a:rPr lang="en-US" b="1" dirty="0"/>
              <a:t>Wellness Programs:</a:t>
            </a:r>
            <a:r>
              <a:rPr lang="en-US" dirty="0"/>
              <a:t> Gym memberships, mental health support, and lifestyle coaching to encourage a healthier workforce.</a:t>
            </a:r>
          </a:p>
          <a:p>
            <a:pPr lvl="1"/>
            <a:r>
              <a:rPr lang="en-US" b="1" dirty="0"/>
              <a:t>Paid Time Off (PTO) &amp; Parental Leave:</a:t>
            </a:r>
            <a:r>
              <a:rPr lang="en-US" dirty="0"/>
              <a:t> Organizations provide vacation, sick leave, and family-friendly policies to enhance employee satisfaction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29394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</TotalTime>
  <Words>528</Words>
  <Application>Microsoft Office PowerPoint</Application>
  <PresentationFormat>Widescreen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Current Trends in Compensation, Methods of Payment, Incentives, and Rewards</vt:lpstr>
      <vt:lpstr>Current Trends in Compensation</vt:lpstr>
      <vt:lpstr>Methods of Payment</vt:lpstr>
      <vt:lpstr>Incentives &amp; Rewards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Trends in Compensation, Methods of Payment, Incentives, and Rewards</dc:title>
  <dc:creator>admin</dc:creator>
  <cp:lastModifiedBy>admin</cp:lastModifiedBy>
  <cp:revision>1</cp:revision>
  <dcterms:created xsi:type="dcterms:W3CDTF">2025-03-04T03:37:51Z</dcterms:created>
  <dcterms:modified xsi:type="dcterms:W3CDTF">2025-03-04T03:43:23Z</dcterms:modified>
</cp:coreProperties>
</file>