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30C0A-5464-4FE4-84EB-FF9C94016DF4}" type="datetimeFigureOut">
              <a:rPr lang="en-US" dirty="0"/>
              <a:t>1/9/2025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1/9/2025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1/9/2025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1/9/2025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C6404-AD6E-4860-8E75-697CA40B95DA}" type="datetimeFigureOut">
              <a:rPr lang="en-US" dirty="0"/>
              <a:t>1/9/2025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1/9/2025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1/9/2025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1/9/2025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1/9/2025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1/9/2025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8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1/9/2025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1/9/2025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E-Recruitment: Selection Process &amp; Interview Types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An overview of modern recruitment practices and interview techniques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564145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Assessment </a:t>
            </a:r>
            <a:r>
              <a:rPr lang="en-IN" dirty="0"/>
              <a:t>Centres</a:t>
            </a: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2231136" y="2089774"/>
            <a:ext cx="7498143" cy="41985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Overview: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A series of structured exercises used to evaluate candidates.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Includes group discussions, role-playing, problem-solving tasks, and interviews.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Advantages: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Comprehensive evaluation of a candidate’s competencies.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Provides a realistic job preview.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Challenges: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Resource-intensive and costly.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Time-consuming for both candidates and employers.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5082561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AI-based Interviews</a:t>
            </a: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2231136" y="2195185"/>
            <a:ext cx="7729728" cy="46628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Overview: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Use of AI to conduct preliminary interviews (e.g., Chatbots, AI-powered video interview platforms).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AI assesses responses based on pre-determined metrics such as speech patterns, emotional tone, etc.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Advantages: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Can screen large volumes of candidates quickly.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Provides consistent evaluations.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Challenges: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Risk of bias in AI algorithms.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Limited to the information provided through verbal responses.</a:t>
            </a:r>
          </a:p>
        </p:txBody>
      </p:sp>
    </p:spTree>
    <p:extLst>
      <p:ext uri="{BB962C8B-B14F-4D97-AF65-F5344CB8AC3E}">
        <p14:creationId xmlns:p14="http://schemas.microsoft.com/office/powerpoint/2010/main" val="16557403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US" altLang="en-US" b="1" cap="none" dirty="0">
                <a:solidFill>
                  <a:schemeClr val="tx1"/>
                </a:solidFill>
                <a:latin typeface="Arial" panose="020B0604020202020204" pitchFamily="34" charset="0"/>
              </a:rPr>
              <a:t>Comparison of Interview </a:t>
            </a:r>
            <a:r>
              <a:rPr lang="en-US" altLang="en-US" b="1" cap="none" dirty="0" smtClean="0">
                <a:solidFill>
                  <a:schemeClr val="tx1"/>
                </a:solidFill>
                <a:latin typeface="Arial" panose="020B0604020202020204" pitchFamily="34" charset="0"/>
              </a:rPr>
              <a:t>Types</a:t>
            </a:r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0751440"/>
              </p:ext>
            </p:extLst>
          </p:nvPr>
        </p:nvGraphicFramePr>
        <p:xfrm>
          <a:off x="2231136" y="2302625"/>
          <a:ext cx="7729728" cy="4264429"/>
        </p:xfrm>
        <a:graphic>
          <a:graphicData uri="http://schemas.openxmlformats.org/drawingml/2006/table">
            <a:tbl>
              <a:tblPr/>
              <a:tblGrid>
                <a:gridCol w="2576576">
                  <a:extLst>
                    <a:ext uri="{9D8B030D-6E8A-4147-A177-3AD203B41FA5}">
                      <a16:colId xmlns:a16="http://schemas.microsoft.com/office/drawing/2014/main" val="2204132217"/>
                    </a:ext>
                  </a:extLst>
                </a:gridCol>
                <a:gridCol w="2576576">
                  <a:extLst>
                    <a:ext uri="{9D8B030D-6E8A-4147-A177-3AD203B41FA5}">
                      <a16:colId xmlns:a16="http://schemas.microsoft.com/office/drawing/2014/main" val="2971181130"/>
                    </a:ext>
                  </a:extLst>
                </a:gridCol>
                <a:gridCol w="2576576">
                  <a:extLst>
                    <a:ext uri="{9D8B030D-6E8A-4147-A177-3AD203B41FA5}">
                      <a16:colId xmlns:a16="http://schemas.microsoft.com/office/drawing/2014/main" val="2580563368"/>
                    </a:ext>
                  </a:extLst>
                </a:gridCol>
              </a:tblGrid>
              <a:tr h="370820">
                <a:tc>
                  <a:txBody>
                    <a:bodyPr/>
                    <a:lstStyle/>
                    <a:p>
                      <a:r>
                        <a:rPr lang="en-IN" sz="1300" b="1"/>
                        <a:t>Interview Type</a:t>
                      </a:r>
                      <a:endParaRPr lang="en-IN" sz="1300"/>
                    </a:p>
                  </a:txBody>
                  <a:tcPr marL="67434" marR="67434" marT="33717" marB="337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sz="1300" b="1"/>
                        <a:t>Advantages</a:t>
                      </a:r>
                      <a:endParaRPr lang="en-IN" sz="1300"/>
                    </a:p>
                  </a:txBody>
                  <a:tcPr marL="67434" marR="67434" marT="33717" marB="337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sz="1300" b="1"/>
                        <a:t>Challenges</a:t>
                      </a:r>
                      <a:endParaRPr lang="en-IN" sz="1300"/>
                    </a:p>
                  </a:txBody>
                  <a:tcPr marL="67434" marR="67434" marT="33717" marB="337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8067190"/>
                  </a:ext>
                </a:extLst>
              </a:tr>
              <a:tr h="648935">
                <a:tc>
                  <a:txBody>
                    <a:bodyPr/>
                    <a:lstStyle/>
                    <a:p>
                      <a:r>
                        <a:rPr lang="en-IN" sz="1300" b="1"/>
                        <a:t>Phone Interview</a:t>
                      </a:r>
                      <a:endParaRPr lang="en-IN" sz="1300"/>
                    </a:p>
                  </a:txBody>
                  <a:tcPr marL="67434" marR="67434" marT="33717" marB="337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sz="1300"/>
                        <a:t>Cost-effective, quick, simple.</a:t>
                      </a:r>
                    </a:p>
                  </a:txBody>
                  <a:tcPr marL="67434" marR="67434" marT="33717" marB="337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sz="1300"/>
                        <a:t>Lacks non-verbal cues.</a:t>
                      </a:r>
                    </a:p>
                  </a:txBody>
                  <a:tcPr marL="67434" marR="67434" marT="33717" marB="337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486064"/>
                  </a:ext>
                </a:extLst>
              </a:tr>
              <a:tr h="927049">
                <a:tc>
                  <a:txBody>
                    <a:bodyPr/>
                    <a:lstStyle/>
                    <a:p>
                      <a:r>
                        <a:rPr lang="en-IN" sz="1300" b="1"/>
                        <a:t>Video Interview (One-way)</a:t>
                      </a:r>
                      <a:endParaRPr lang="en-IN" sz="1300"/>
                    </a:p>
                  </a:txBody>
                  <a:tcPr marL="67434" marR="67434" marT="33717" marB="337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300"/>
                        <a:t>Convenient, time-efficient, easy to schedule.</a:t>
                      </a:r>
                    </a:p>
                  </a:txBody>
                  <a:tcPr marL="67434" marR="67434" marT="33717" marB="337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sz="1300"/>
                        <a:t>No interaction, feels impersonal.</a:t>
                      </a:r>
                    </a:p>
                  </a:txBody>
                  <a:tcPr marL="67434" marR="67434" marT="33717" marB="337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5825065"/>
                  </a:ext>
                </a:extLst>
              </a:tr>
              <a:tr h="648935">
                <a:tc>
                  <a:txBody>
                    <a:bodyPr/>
                    <a:lstStyle/>
                    <a:p>
                      <a:r>
                        <a:rPr lang="en-IN" sz="1300" b="1" dirty="0"/>
                        <a:t>Video Interview (Two-way)</a:t>
                      </a:r>
                      <a:endParaRPr lang="en-IN" sz="1300" dirty="0"/>
                    </a:p>
                  </a:txBody>
                  <a:tcPr marL="67434" marR="67434" marT="33717" marB="337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sz="1300"/>
                        <a:t>Real-time assessment, flexible.</a:t>
                      </a:r>
                    </a:p>
                  </a:txBody>
                  <a:tcPr marL="67434" marR="67434" marT="33717" marB="337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300"/>
                        <a:t>Tech issues, time zone challenges.</a:t>
                      </a:r>
                    </a:p>
                  </a:txBody>
                  <a:tcPr marL="67434" marR="67434" marT="33717" marB="337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6046151"/>
                  </a:ext>
                </a:extLst>
              </a:tr>
              <a:tr h="648935">
                <a:tc>
                  <a:txBody>
                    <a:bodyPr/>
                    <a:lstStyle/>
                    <a:p>
                      <a:r>
                        <a:rPr lang="en-IN" sz="1300" b="1"/>
                        <a:t>In-person Interview</a:t>
                      </a:r>
                      <a:endParaRPr lang="en-IN" sz="1300"/>
                    </a:p>
                  </a:txBody>
                  <a:tcPr marL="67434" marR="67434" marT="33717" marB="337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sz="1300" dirty="0"/>
                        <a:t>In-depth assessment, personal interaction.</a:t>
                      </a:r>
                    </a:p>
                  </a:txBody>
                  <a:tcPr marL="67434" marR="67434" marT="33717" marB="337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sz="1300"/>
                        <a:t>Time-consuming, expensive.</a:t>
                      </a:r>
                    </a:p>
                  </a:txBody>
                  <a:tcPr marL="67434" marR="67434" marT="33717" marB="337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7425435"/>
                  </a:ext>
                </a:extLst>
              </a:tr>
              <a:tr h="648935">
                <a:tc>
                  <a:txBody>
                    <a:bodyPr/>
                    <a:lstStyle/>
                    <a:p>
                      <a:r>
                        <a:rPr lang="en-IN" sz="1300" b="1"/>
                        <a:t>Assessment Centres</a:t>
                      </a:r>
                      <a:endParaRPr lang="en-IN" sz="1300"/>
                    </a:p>
                  </a:txBody>
                  <a:tcPr marL="67434" marR="67434" marT="33717" marB="337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sz="1300"/>
                        <a:t>Comprehensive, multi-dimensional evaluation.</a:t>
                      </a:r>
                    </a:p>
                  </a:txBody>
                  <a:tcPr marL="67434" marR="67434" marT="33717" marB="337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sz="1300"/>
                        <a:t>Expensive, time-intensive.</a:t>
                      </a:r>
                    </a:p>
                  </a:txBody>
                  <a:tcPr marL="67434" marR="67434" marT="33717" marB="337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24367"/>
                  </a:ext>
                </a:extLst>
              </a:tr>
              <a:tr h="370820">
                <a:tc>
                  <a:txBody>
                    <a:bodyPr/>
                    <a:lstStyle/>
                    <a:p>
                      <a:r>
                        <a:rPr lang="en-IN" sz="1300" b="1"/>
                        <a:t>AI-based Interview</a:t>
                      </a:r>
                      <a:endParaRPr lang="en-IN" sz="1300"/>
                    </a:p>
                  </a:txBody>
                  <a:tcPr marL="67434" marR="67434" marT="33717" marB="337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sz="1300"/>
                        <a:t>Fast, consistent, scalable.</a:t>
                      </a:r>
                    </a:p>
                  </a:txBody>
                  <a:tcPr marL="67434" marR="67434" marT="33717" marB="337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sz="1300" dirty="0"/>
                        <a:t>Limited scope, AI bias.</a:t>
                      </a:r>
                    </a:p>
                  </a:txBody>
                  <a:tcPr marL="67434" marR="67434" marT="33717" marB="337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86030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64259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Best Practices for E-Recruitment Interviews</a:t>
            </a:r>
            <a:endParaRPr lang="en-IN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2231136" y="2480875"/>
            <a:ext cx="6248249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Prepare candidates in advance: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Share interview format and expectations beforehand.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Test technology (Video Interviews):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Ensure that the software and equipment are working smoothly.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Ensure fair assessment: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Avoid bias by standardizing evaluation criteria and questions.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Provide feedback: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Offer constructive feedback, especially after assessment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centres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458968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Conclusion</a:t>
            </a: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2231136" y="2273126"/>
            <a:ext cx="7649464" cy="38318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E-Recruitment and its interview techniques offer significant advantages for both employers and candidates.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By leveraging modern interview types, companies can create a more efficient, cost-effective, and inclusive recruitment process.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Future Trends: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Increased use of AI and automation.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More personalized candidate experiences.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Greater focus on remote-first recruitment.</a:t>
            </a:r>
          </a:p>
        </p:txBody>
      </p:sp>
    </p:spTree>
    <p:extLst>
      <p:ext uri="{BB962C8B-B14F-4D97-AF65-F5344CB8AC3E}">
        <p14:creationId xmlns:p14="http://schemas.microsoft.com/office/powerpoint/2010/main" val="595259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IN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2231136" y="2089774"/>
            <a:ext cx="3905172" cy="41985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Introduction to E-Recruitment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Overview of the Selection Process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Steps in the Selection Process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Key Considerations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Types of Interviews in E-Recruitment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Structured vs. Unstructured Interviews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Video/Remote Interviews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Assessment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Centres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Conclusion </a:t>
            </a:r>
          </a:p>
        </p:txBody>
      </p:sp>
    </p:spTree>
    <p:extLst>
      <p:ext uri="{BB962C8B-B14F-4D97-AF65-F5344CB8AC3E}">
        <p14:creationId xmlns:p14="http://schemas.microsoft.com/office/powerpoint/2010/main" val="19448586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What is E-Recruitment?</a:t>
            </a: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2175933" y="2480876"/>
            <a:ext cx="7784931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Definition: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E-Recruitment refers to the use of digital platforms, software, and online tools to streamline the recruitment process.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Components: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Online job postings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Resume database searches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Candidate screening tools (AI-driven assessments)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Video interviews and virtual hiring events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Benefits: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Broader reach and access to global talent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Cost-effective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Time-saving and efficient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6541287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of the Selection Process</a:t>
            </a:r>
            <a:endParaRPr lang="en-IN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2231136" y="2331384"/>
            <a:ext cx="7628435" cy="4247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Goal: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Identify the best-fit candidate for the job.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Steps in the Selection Process: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Job Posting &amp; Sourcing Candidates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Use of job boards, LinkedIn, social media.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2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Application &amp; Resume Screening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ATS (Applicant Tracking System) filters and keyword searches.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3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Initial Screening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Automated responses, pre-recorded video responses, or phone screening.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4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Interviews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Virtual, video, or in-person.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5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Assessment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Skills tests, psychometric tests, coding challenges, etc.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6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Offer &amp; Negotiation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7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Onboarding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6655346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Considerations in the Selection Process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Candidate Experience:</a:t>
            </a:r>
            <a:endParaRPr lang="en-US" dirty="0"/>
          </a:p>
          <a:p>
            <a:pPr lvl="1"/>
            <a:r>
              <a:rPr lang="en-US" dirty="0"/>
              <a:t>Ensure clarity, transparency, and prompt communication.</a:t>
            </a:r>
          </a:p>
          <a:p>
            <a:r>
              <a:rPr lang="en-US" b="1" dirty="0"/>
              <a:t>Diversity &amp; Inclusion:</a:t>
            </a:r>
            <a:endParaRPr lang="en-US" dirty="0"/>
          </a:p>
          <a:p>
            <a:pPr lvl="1"/>
            <a:r>
              <a:rPr lang="en-US" dirty="0"/>
              <a:t>Implement unbiased tools and processes.</a:t>
            </a:r>
          </a:p>
          <a:p>
            <a:r>
              <a:rPr lang="en-US" b="1" dirty="0"/>
              <a:t>Efficiency:</a:t>
            </a:r>
            <a:endParaRPr lang="en-US" dirty="0"/>
          </a:p>
          <a:p>
            <a:pPr lvl="1"/>
            <a:r>
              <a:rPr lang="en-US" dirty="0"/>
              <a:t>Use AI tools to shorten timelines and improve candidate matching.</a:t>
            </a:r>
          </a:p>
          <a:p>
            <a:r>
              <a:rPr lang="en-US" b="1" dirty="0"/>
              <a:t>Data Security:</a:t>
            </a:r>
            <a:endParaRPr lang="en-US" dirty="0"/>
          </a:p>
          <a:p>
            <a:pPr lvl="1"/>
            <a:r>
              <a:rPr lang="en-US" dirty="0"/>
              <a:t>Maintain confidentiality of candidates' personal and professional data.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9703860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Interviews in E-Recruitment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Phone </a:t>
            </a:r>
            <a:r>
              <a:rPr lang="en-US" b="1" dirty="0"/>
              <a:t>Interviews</a:t>
            </a:r>
            <a:endParaRPr lang="en-US" dirty="0"/>
          </a:p>
          <a:p>
            <a:r>
              <a:rPr lang="en-US" b="1" dirty="0"/>
              <a:t>Video Interviews (One-way or Two-way)</a:t>
            </a:r>
            <a:endParaRPr lang="en-US" dirty="0"/>
          </a:p>
          <a:p>
            <a:r>
              <a:rPr lang="en-US" b="1" dirty="0"/>
              <a:t>In-person Interviews</a:t>
            </a:r>
            <a:endParaRPr lang="en-US" dirty="0"/>
          </a:p>
          <a:p>
            <a:r>
              <a:rPr lang="en-US" b="1" dirty="0"/>
              <a:t>Assessment </a:t>
            </a:r>
            <a:r>
              <a:rPr lang="en-US" b="1" dirty="0" err="1"/>
              <a:t>Centres</a:t>
            </a:r>
            <a:endParaRPr lang="en-US" dirty="0"/>
          </a:p>
          <a:p>
            <a:r>
              <a:rPr lang="en-US" b="1" dirty="0"/>
              <a:t>AI-based Interviews</a:t>
            </a:r>
            <a:endParaRPr lang="en-US" dirty="0"/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892334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Phone Interviews</a:t>
            </a: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2231136" y="2757874"/>
            <a:ext cx="5074979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Overview: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Initial screening or pre-interview.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Conducted remotely, often by HR or the recruiter.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Advantages: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Cost-effective and time-saving.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Helps assess communication skills and personality.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Challenges: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Lack of visual cues.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Limited ability to assess non-verbal communication.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5990371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Video Interviews</a:t>
            </a: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2231136" y="2619375"/>
            <a:ext cx="7297447" cy="3139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One-way Video Interviews: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Candidate records answers to pre-set questions (e.g.,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HireVue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, Spark Hire).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Allows recruiters to review responses at their convenience.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Two-way Video Interviews: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Live interaction with the candidate (e.g., Zoom, MS Teams).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Real-time assessment of skills, communication, and presentation.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Advantages: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Convenient for both parties, reduces travel costs.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Provides visual insights into the candidate.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Challenges: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Technical issues (internet connectivity, software glitches).</a:t>
            </a:r>
          </a:p>
        </p:txBody>
      </p:sp>
    </p:spTree>
    <p:extLst>
      <p:ext uri="{BB962C8B-B14F-4D97-AF65-F5344CB8AC3E}">
        <p14:creationId xmlns:p14="http://schemas.microsoft.com/office/powerpoint/2010/main" val="32834389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In-person Interviews</a:t>
            </a: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2231136" y="2896373"/>
            <a:ext cx="7657994" cy="2585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Overview: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Traditional method of assessing candidates.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Typically conducted for final rounds.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Advantages: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Face-to-face interaction provides deeper insights into the candidate’s character.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Better assessment of body language and soft skills.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Challenges: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Time-consuming.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Expensive, particularly for remote candidates.</a:t>
            </a:r>
          </a:p>
        </p:txBody>
      </p:sp>
    </p:spTree>
    <p:extLst>
      <p:ext uri="{BB962C8B-B14F-4D97-AF65-F5344CB8AC3E}">
        <p14:creationId xmlns:p14="http://schemas.microsoft.com/office/powerpoint/2010/main" val="2052270003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71C241A9-A460-4AD1-916F-25308628A5B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4</TotalTime>
  <Words>779</Words>
  <Application>Microsoft Office PowerPoint</Application>
  <PresentationFormat>Widescreen</PresentationFormat>
  <Paragraphs>145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Gill Sans MT</vt:lpstr>
      <vt:lpstr>Parcel</vt:lpstr>
      <vt:lpstr>E-Recruitment: Selection Process &amp; Interview Types</vt:lpstr>
      <vt:lpstr>Overview</vt:lpstr>
      <vt:lpstr>What is E-Recruitment?</vt:lpstr>
      <vt:lpstr>Overview of the Selection Process</vt:lpstr>
      <vt:lpstr>Key Considerations in the Selection Process</vt:lpstr>
      <vt:lpstr>Types of Interviews in E-Recruitment</vt:lpstr>
      <vt:lpstr>Phone Interviews</vt:lpstr>
      <vt:lpstr>Video Interviews</vt:lpstr>
      <vt:lpstr>In-person Interviews</vt:lpstr>
      <vt:lpstr>Assessment Centres</vt:lpstr>
      <vt:lpstr>AI-based Interviews</vt:lpstr>
      <vt:lpstr>Comparison of Interview Types</vt:lpstr>
      <vt:lpstr>Best Practices for E-Recruitment Interviews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E-Recruitment: Selection Process &amp; Interview Types</dc:title>
  <dc:creator>admin</dc:creator>
  <cp:lastModifiedBy>admin</cp:lastModifiedBy>
  <cp:revision>1</cp:revision>
  <dcterms:created xsi:type="dcterms:W3CDTF">2025-01-09T09:37:51Z</dcterms:created>
  <dcterms:modified xsi:type="dcterms:W3CDTF">2025-01-09T09:42:33Z</dcterms:modified>
</cp:coreProperties>
</file>