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828800"/>
            <a:ext cx="10993549" cy="666644"/>
          </a:xfrm>
        </p:spPr>
        <p:txBody>
          <a:bodyPr/>
          <a:lstStyle/>
          <a:p>
            <a:r>
              <a:rPr lang="en-IN" dirty="0"/>
              <a:t>Customer Satisfaction Measurement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6685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Churn Rate:</a:t>
            </a:r>
          </a:p>
          <a:p>
            <a:r>
              <a:rPr lang="en-US" b="1" dirty="0"/>
              <a:t>Formula</a:t>
            </a:r>
            <a:r>
              <a:rPr lang="en-US" dirty="0"/>
              <a:t>: </a:t>
            </a:r>
            <a:endParaRPr lang="en-US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How </a:t>
            </a:r>
            <a:r>
              <a:rPr lang="en-US" b="1" dirty="0"/>
              <a:t>to Use</a:t>
            </a:r>
            <a:r>
              <a:rPr lang="en-US" dirty="0"/>
              <a:t>: High churn rates signal that customers are not satisfied enough to remain with your company.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511" y="3595784"/>
            <a:ext cx="6276975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731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Customer Retention Rate:</a:t>
            </a:r>
          </a:p>
          <a:p>
            <a:r>
              <a:rPr lang="en-US" b="1" dirty="0"/>
              <a:t>Formula</a:t>
            </a:r>
            <a:r>
              <a:rPr lang="en-US" dirty="0"/>
              <a:t>: </a:t>
            </a:r>
            <a:endParaRPr lang="en-US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How </a:t>
            </a:r>
            <a:r>
              <a:rPr lang="en-US" b="1" dirty="0"/>
              <a:t>to Use</a:t>
            </a:r>
            <a:r>
              <a:rPr lang="en-US" dirty="0"/>
              <a:t>: Measures how effective a company is in keeping its existing customers happy over time.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911" y="3543213"/>
            <a:ext cx="7496175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638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and Technologies for Measuring Customer Satisfaction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1947739"/>
            <a:ext cx="11029615" cy="449462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1. Survey Tools:</a:t>
            </a:r>
          </a:p>
          <a:p>
            <a:r>
              <a:rPr lang="en-US" b="1" dirty="0" err="1"/>
              <a:t>SurveyMonkey</a:t>
            </a:r>
            <a:r>
              <a:rPr lang="en-US" dirty="0"/>
              <a:t>: Customizable surveys, with advanced features like branching logic and data analysis tools.</a:t>
            </a:r>
          </a:p>
          <a:p>
            <a:r>
              <a:rPr lang="en-US" b="1" dirty="0"/>
              <a:t>Google Forms</a:t>
            </a:r>
            <a:r>
              <a:rPr lang="en-US" dirty="0"/>
              <a:t>: Simple, free tool for quick feedback collection.</a:t>
            </a:r>
          </a:p>
          <a:p>
            <a:r>
              <a:rPr lang="en-US" b="1" dirty="0"/>
              <a:t>2. Customer Feedback Platforms:</a:t>
            </a:r>
          </a:p>
          <a:p>
            <a:r>
              <a:rPr lang="en-US" b="1" dirty="0" err="1"/>
              <a:t>Zendesk</a:t>
            </a:r>
            <a:r>
              <a:rPr lang="en-US" dirty="0"/>
              <a:t>: Provides in-built tools for measuring CSAT after customer service interactions.</a:t>
            </a:r>
          </a:p>
          <a:p>
            <a:r>
              <a:rPr lang="en-US" b="1" dirty="0" err="1"/>
              <a:t>Qualtrics</a:t>
            </a:r>
            <a:r>
              <a:rPr lang="en-US" dirty="0"/>
              <a:t>: Advanced survey tool for measuring satisfaction, NPS, CES, and analyzing feedback across multiple touchpoints.</a:t>
            </a:r>
          </a:p>
          <a:p>
            <a:r>
              <a:rPr lang="en-US" b="1" dirty="0"/>
              <a:t>3. Social Media Monitoring:</a:t>
            </a:r>
          </a:p>
          <a:p>
            <a:r>
              <a:rPr lang="en-US" b="1" dirty="0" err="1"/>
              <a:t>Hootsuite</a:t>
            </a:r>
            <a:r>
              <a:rPr lang="en-US" dirty="0"/>
              <a:t> or </a:t>
            </a:r>
            <a:r>
              <a:rPr lang="en-US" b="1" dirty="0"/>
              <a:t>Sprout Social</a:t>
            </a:r>
            <a:r>
              <a:rPr lang="en-US" dirty="0"/>
              <a:t>: Helps track customer sentiment by monitoring social media conversations and reviews in real-time.</a:t>
            </a:r>
          </a:p>
          <a:p>
            <a:r>
              <a:rPr lang="en-US" b="1" dirty="0"/>
              <a:t>4. Review Aggregators:</a:t>
            </a:r>
          </a:p>
          <a:p>
            <a:r>
              <a:rPr lang="en-US" b="1" dirty="0" err="1"/>
              <a:t>Trustpilot</a:t>
            </a:r>
            <a:r>
              <a:rPr lang="en-US" dirty="0"/>
              <a:t> and </a:t>
            </a:r>
            <a:r>
              <a:rPr lang="en-US" b="1" dirty="0"/>
              <a:t>Yelp</a:t>
            </a:r>
            <a:r>
              <a:rPr lang="en-US" dirty="0"/>
              <a:t>: Aggregate customer reviews, providing an ongoing stream of feedback from real-world customers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68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Interpreting Customer Satisfaction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14242"/>
            <a:ext cx="11029615" cy="461100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1. Identify Trends:</a:t>
            </a:r>
          </a:p>
          <a:p>
            <a:r>
              <a:rPr lang="en-US" dirty="0"/>
              <a:t>Look for recurring themes in feedback. For example, if multiple customers mention slow response times, it's a clear sign of a problem.</a:t>
            </a:r>
          </a:p>
          <a:p>
            <a:r>
              <a:rPr lang="en-US" b="1" dirty="0"/>
              <a:t>2. Actionable Insights:</a:t>
            </a:r>
          </a:p>
          <a:p>
            <a:r>
              <a:rPr lang="en-US" b="1" dirty="0"/>
              <a:t>Example</a:t>
            </a:r>
            <a:r>
              <a:rPr lang="en-US" dirty="0"/>
              <a:t>: If customers consistently rate your product 3/5 for quality, it’s time to evaluate and enhance product quality.</a:t>
            </a:r>
          </a:p>
          <a:p>
            <a:r>
              <a:rPr lang="en-US" b="1" dirty="0"/>
              <a:t>3. Segmentation:</a:t>
            </a:r>
          </a:p>
          <a:p>
            <a:r>
              <a:rPr lang="en-US" dirty="0"/>
              <a:t>Break data into segments (e.g., by product type, customer demographics) to understand specific needs.</a:t>
            </a:r>
          </a:p>
          <a:p>
            <a:r>
              <a:rPr lang="en-US" b="1" dirty="0"/>
              <a:t>Example</a:t>
            </a:r>
            <a:r>
              <a:rPr lang="en-US" dirty="0"/>
              <a:t>: NPS might differ significantly by region or product category.</a:t>
            </a:r>
          </a:p>
          <a:p>
            <a:r>
              <a:rPr lang="en-US" b="1" dirty="0"/>
              <a:t>4. Benchmarking:</a:t>
            </a:r>
          </a:p>
          <a:p>
            <a:r>
              <a:rPr lang="en-US" dirty="0"/>
              <a:t>Compare your CSAT or NPS scores against industry standards to assess your performance.</a:t>
            </a:r>
          </a:p>
          <a:p>
            <a:r>
              <a:rPr lang="en-US" b="1" dirty="0"/>
              <a:t>5. Follow-Up:</a:t>
            </a:r>
          </a:p>
          <a:p>
            <a:r>
              <a:rPr lang="en-US" dirty="0"/>
              <a:t>Actively follow up on negative feedback to show customers you're listening and improving.</a:t>
            </a:r>
          </a:p>
          <a:p>
            <a:r>
              <a:rPr lang="en-US" b="1" dirty="0"/>
              <a:t>Example</a:t>
            </a:r>
            <a:r>
              <a:rPr lang="en-US" dirty="0"/>
              <a:t>: Use negative NPS responses to reach out and resolve specific issues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526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in Measuring Customer Satisfaction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11928"/>
            <a:ext cx="11029615" cy="477150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1. Keep Surveys Short and Focused:</a:t>
            </a:r>
          </a:p>
          <a:p>
            <a:r>
              <a:rPr lang="en-US" b="1" dirty="0"/>
              <a:t>Tip</a:t>
            </a:r>
            <a:r>
              <a:rPr lang="en-US" dirty="0"/>
              <a:t>: Use a combination of multiple-choice and open-ended questions for both quantitative and qualitative insights.</a:t>
            </a:r>
          </a:p>
          <a:p>
            <a:r>
              <a:rPr lang="en-US" b="1" dirty="0"/>
              <a:t>2. Make It Easy to Provide Feedback:</a:t>
            </a:r>
          </a:p>
          <a:p>
            <a:r>
              <a:rPr lang="en-US" dirty="0"/>
              <a:t>Place surveys at convenient touchpoints, like after a purchase or customer service interaction.</a:t>
            </a:r>
          </a:p>
          <a:p>
            <a:r>
              <a:rPr lang="en-US" b="1" dirty="0"/>
              <a:t>Example</a:t>
            </a:r>
            <a:r>
              <a:rPr lang="en-US" dirty="0"/>
              <a:t>: Amazon asks for feedback immediately after an order is fulfilled.</a:t>
            </a:r>
          </a:p>
          <a:p>
            <a:r>
              <a:rPr lang="en-US" b="1" dirty="0"/>
              <a:t>3. Time It Right:</a:t>
            </a:r>
          </a:p>
          <a:p>
            <a:r>
              <a:rPr lang="en-US" dirty="0"/>
              <a:t>Don’t overwhelm customers with surveys at every touchpoint. Choose strategic moments for feedback.</a:t>
            </a:r>
          </a:p>
          <a:p>
            <a:r>
              <a:rPr lang="en-US" b="1" dirty="0"/>
              <a:t>4. Act on the Feedback:</a:t>
            </a:r>
          </a:p>
          <a:p>
            <a:r>
              <a:rPr lang="en-US" dirty="0"/>
              <a:t>Share results with your team and develop an action plan for improvement.</a:t>
            </a:r>
          </a:p>
          <a:p>
            <a:r>
              <a:rPr lang="en-US" b="1" dirty="0"/>
              <a:t>5. Ensure Anonymity:</a:t>
            </a:r>
          </a:p>
          <a:p>
            <a:r>
              <a:rPr lang="en-US" dirty="0"/>
              <a:t>Customers will be more open to providing honest feedback if they know it’s anonymous.</a:t>
            </a:r>
          </a:p>
          <a:p>
            <a:r>
              <a:rPr lang="en-US" b="1" dirty="0"/>
              <a:t>6. Monitor Continuously:</a:t>
            </a:r>
          </a:p>
          <a:p>
            <a:r>
              <a:rPr lang="en-US" dirty="0"/>
              <a:t>Regular measurement provides ongoing insights rather than a single snapshot of customer sentiment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4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 to Customer Satisfaction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19809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/>
              <a:t>Customer </a:t>
            </a:r>
            <a:r>
              <a:rPr lang="en-US" sz="2000" b="1" dirty="0"/>
              <a:t>Satisfaction (CSAT)</a:t>
            </a:r>
            <a:r>
              <a:rPr lang="en-US" sz="2000" dirty="0"/>
              <a:t>: A measure of how well a company’s products, services, or overall experience meet or exceed customer expectations. It reflects the customer’s perception of their experience with a brand, whether it be purchasing, customer service, or the product itself.</a:t>
            </a:r>
          </a:p>
          <a:p>
            <a:pPr marL="0" indent="0" algn="just">
              <a:buNone/>
            </a:pPr>
            <a:r>
              <a:rPr lang="en-US" sz="2000" b="1" dirty="0"/>
              <a:t>Importance of CSAT:</a:t>
            </a:r>
          </a:p>
          <a:p>
            <a:pPr algn="just"/>
            <a:r>
              <a:rPr lang="en-US" sz="2000" b="1" dirty="0"/>
              <a:t>Customer Loyalty</a:t>
            </a:r>
            <a:r>
              <a:rPr lang="en-US" sz="2000" dirty="0"/>
              <a:t>: Satisfied customers are more likely to return and make repeat purchases. This is critical for businesses that rely on customer retention.</a:t>
            </a:r>
          </a:p>
          <a:p>
            <a:pPr algn="just"/>
            <a:r>
              <a:rPr lang="en-US" sz="2000" b="1" dirty="0"/>
              <a:t>Brand Advocacy</a:t>
            </a:r>
            <a:r>
              <a:rPr lang="en-US" sz="2000" dirty="0"/>
              <a:t>: Happy customers are more likely to recommend your business to others, leading to organic growth via word-of-mouth marketing.</a:t>
            </a:r>
          </a:p>
          <a:p>
            <a:pPr algn="just"/>
            <a:r>
              <a:rPr lang="en-US" sz="2000" b="1" dirty="0"/>
              <a:t>Competitive Edge</a:t>
            </a:r>
            <a:r>
              <a:rPr lang="en-US" sz="2000" dirty="0"/>
              <a:t>: Companies with higher satisfaction rates can differentiate themselves from competitors, gaining an edge in a crowded market.</a:t>
            </a:r>
          </a:p>
          <a:p>
            <a:pPr algn="just"/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318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Measuring Customer Satisfaction</a:t>
            </a:r>
            <a:endParaRPr lang="en-IN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581192" y="2126822"/>
            <a:ext cx="1091654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Customer Retention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Measuring customer satisfaction helps you identify potential issues that could lead to customer churn (i.e., customers leaving for competitors). Addressing problems early can increase retention rates.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A telecommunications company measuring satisfaction regularly might discover that slow response times on support tickets are causing dissatisfaction, prompting them to improve this process.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Improving Products and Services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Feedback allows you to continuously improve your offerings. Even small changes, based on insights from CSAT, can lead to better customer experiences.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A software company may use customer feedback to make usability improvements in their interface, leading to a better user experience.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6779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Measuring Customer Satisfaction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661544"/>
            <a:ext cx="10882675" cy="5198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Competitive Advantage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Regular satisfaction measurement helps you stay ahead of competitors by responding to customer needs and keeping track of market expectations.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A hotel chain could use satisfaction surveys to fine-tune its services, offering better amenities or more personalized customer service than competitors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Real-Time Action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Immediate feedback can enable businesses to act quickly and resolve issues before they escalate.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A retailer noticing that a particular product category consistently receives low satisfaction ratings might remove it from sale, investigate the issues, and improve or replace it.</a:t>
            </a:r>
          </a:p>
          <a:p>
            <a:pPr algn="just"/>
            <a:r>
              <a:rPr lang="en-US" b="1" dirty="0"/>
              <a:t>Customer Loyalty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Measuring satisfaction over time helps businesses track their success in keeping customers happy, which is directly correlated with customer loyalty and lifetime value.</a:t>
            </a:r>
          </a:p>
          <a:p>
            <a:pPr algn="just"/>
            <a:r>
              <a:rPr lang="en-US" b="1" dirty="0"/>
              <a:t>Example</a:t>
            </a:r>
            <a:r>
              <a:rPr lang="en-US" dirty="0"/>
              <a:t>: A brand like Amazon uses surveys and data analysis to measure customer satisfaction continuously, which contributes to customer loyalty and retention.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0217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Methods of Measuring Customer Satisfaction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62051"/>
            <a:ext cx="11029615" cy="476319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1. Surveys &amp; Questionnaires:</a:t>
            </a:r>
          </a:p>
          <a:p>
            <a:pPr algn="just"/>
            <a:r>
              <a:rPr lang="en-US" b="1" dirty="0"/>
              <a:t>Customer Satisfaction Survey (CSAT)</a:t>
            </a:r>
            <a:r>
              <a:rPr lang="en-US" dirty="0"/>
              <a:t>:</a:t>
            </a:r>
          </a:p>
          <a:p>
            <a:pPr lvl="1" algn="just"/>
            <a:r>
              <a:rPr lang="en-US" dirty="0"/>
              <a:t>Typically, a 1-to-5 scale (or 1-to-10) asking customers how satisfied they are with a product or service.</a:t>
            </a:r>
          </a:p>
          <a:p>
            <a:pPr lvl="1" algn="just"/>
            <a:r>
              <a:rPr lang="en-US" dirty="0"/>
              <a:t>Example Question: "How satisfied are you with our service today?"</a:t>
            </a:r>
          </a:p>
          <a:p>
            <a:pPr lvl="1" algn="just"/>
            <a:r>
              <a:rPr lang="en-US" b="1" dirty="0"/>
              <a:t>Pros</a:t>
            </a:r>
            <a:r>
              <a:rPr lang="en-US" dirty="0"/>
              <a:t>: Easy to administer and analyze; provides clear, quantitative data.</a:t>
            </a:r>
          </a:p>
          <a:p>
            <a:pPr lvl="1" algn="just"/>
            <a:r>
              <a:rPr lang="en-US" b="1" dirty="0"/>
              <a:t>Cons</a:t>
            </a:r>
            <a:r>
              <a:rPr lang="en-US" dirty="0"/>
              <a:t>: Doesn’t capture qualitative feedback unless paired with open-ended questions.</a:t>
            </a:r>
          </a:p>
          <a:p>
            <a:pPr algn="just"/>
            <a:r>
              <a:rPr lang="en-US" b="1" dirty="0"/>
              <a:t>Net Promoter Score (NPS)</a:t>
            </a:r>
            <a:r>
              <a:rPr lang="en-US" dirty="0"/>
              <a:t>:</a:t>
            </a:r>
          </a:p>
          <a:p>
            <a:pPr lvl="1" algn="just"/>
            <a:r>
              <a:rPr lang="en-US" dirty="0"/>
              <a:t>Asks one simple question: "On a scale of 0 to 10, how likely are you to recommend our product/service to a friend or colleague?"</a:t>
            </a:r>
          </a:p>
          <a:p>
            <a:pPr lvl="1" algn="just"/>
            <a:r>
              <a:rPr lang="en-US" b="1" dirty="0"/>
              <a:t>Formula</a:t>
            </a:r>
            <a:r>
              <a:rPr lang="en-US" dirty="0"/>
              <a:t>: NPS = %Promoters (9-10) – %Detractors (0-6).</a:t>
            </a:r>
          </a:p>
          <a:p>
            <a:pPr lvl="1" algn="just"/>
            <a:r>
              <a:rPr lang="en-US" b="1" dirty="0"/>
              <a:t>Pros</a:t>
            </a:r>
            <a:r>
              <a:rPr lang="en-US" dirty="0"/>
              <a:t>: Predicts customer loyalty and overall satisfaction; highly effective for benchmarking.</a:t>
            </a:r>
          </a:p>
          <a:p>
            <a:pPr lvl="1" algn="just"/>
            <a:r>
              <a:rPr lang="en-US" b="1" dirty="0"/>
              <a:t>Cons</a:t>
            </a:r>
            <a:r>
              <a:rPr lang="en-US" dirty="0"/>
              <a:t>: Doesn't always explain why customers gave a particular score.</a:t>
            </a:r>
          </a:p>
          <a:p>
            <a:pPr algn="just"/>
            <a:r>
              <a:rPr lang="en-US" b="1" dirty="0"/>
              <a:t>Customer Effort Score (CES)</a:t>
            </a:r>
            <a:r>
              <a:rPr lang="en-US" dirty="0"/>
              <a:t>:</a:t>
            </a:r>
          </a:p>
          <a:p>
            <a:pPr lvl="1" algn="just"/>
            <a:r>
              <a:rPr lang="en-US" dirty="0"/>
              <a:t>Measures how easy it was for a customer to get their problem solved or complete a transaction.</a:t>
            </a:r>
          </a:p>
          <a:p>
            <a:pPr lvl="1" algn="just"/>
            <a:r>
              <a:rPr lang="en-US" b="1" dirty="0"/>
              <a:t>Example Question</a:t>
            </a:r>
            <a:r>
              <a:rPr lang="en-US" dirty="0"/>
              <a:t>: "How easy was it to resolve your issue today?"</a:t>
            </a:r>
          </a:p>
          <a:p>
            <a:pPr lvl="1" algn="just"/>
            <a:r>
              <a:rPr lang="en-US" b="1" dirty="0"/>
              <a:t>Pros</a:t>
            </a:r>
            <a:r>
              <a:rPr lang="en-US" dirty="0"/>
              <a:t>: Focuses on customer friction, which can lead to actionable insights on improving service processes.</a:t>
            </a:r>
          </a:p>
          <a:p>
            <a:pPr lvl="1" algn="just"/>
            <a:r>
              <a:rPr lang="en-US" b="1" dirty="0"/>
              <a:t>Cons</a:t>
            </a:r>
            <a:r>
              <a:rPr lang="en-US" dirty="0"/>
              <a:t>: May not reflect the broader customer experience, as it focuses only on specific interactions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6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Methods of Measuring Customer Satisfaction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78430"/>
            <a:ext cx="11029615" cy="46135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Interviews </a:t>
            </a:r>
            <a:r>
              <a:rPr lang="en-US" b="1" dirty="0"/>
              <a:t>&amp; Focus Groups:</a:t>
            </a:r>
          </a:p>
          <a:p>
            <a:r>
              <a:rPr lang="en-US" dirty="0"/>
              <a:t>Allows for deep qualitative feedback. In-depth interviews or group discussions can reveal insights that simple surveys can't.</a:t>
            </a:r>
          </a:p>
          <a:p>
            <a:r>
              <a:rPr lang="en-US" b="1" dirty="0"/>
              <a:t>Pros</a:t>
            </a:r>
            <a:r>
              <a:rPr lang="en-US" dirty="0"/>
              <a:t>: Provides rich insights into customer thoughts, feelings, and pain points.</a:t>
            </a:r>
          </a:p>
          <a:p>
            <a:r>
              <a:rPr lang="en-US" b="1" dirty="0"/>
              <a:t>Cons</a:t>
            </a:r>
            <a:r>
              <a:rPr lang="en-US" dirty="0"/>
              <a:t>: Time-consuming and harder to scale.</a:t>
            </a:r>
          </a:p>
          <a:p>
            <a:pPr marL="0" indent="0">
              <a:buNone/>
            </a:pPr>
            <a:r>
              <a:rPr lang="en-US" b="1" dirty="0" smtClean="0"/>
              <a:t>Online </a:t>
            </a:r>
            <a:r>
              <a:rPr lang="en-US" b="1" dirty="0"/>
              <a:t>Reviews &amp; Social Media Monitoring:</a:t>
            </a:r>
          </a:p>
          <a:p>
            <a:r>
              <a:rPr lang="en-US" dirty="0"/>
              <a:t>Tracking customer feedback via review platforms (e.g., Google Reviews, </a:t>
            </a:r>
            <a:r>
              <a:rPr lang="en-US" dirty="0" err="1"/>
              <a:t>Trustpilot</a:t>
            </a:r>
            <a:r>
              <a:rPr lang="en-US" dirty="0"/>
              <a:t>) and social media mentions.</a:t>
            </a:r>
          </a:p>
          <a:p>
            <a:r>
              <a:rPr lang="en-US" b="1" dirty="0"/>
              <a:t>Pros</a:t>
            </a:r>
            <a:r>
              <a:rPr lang="en-US" dirty="0"/>
              <a:t>: Provides unsolicited, organic feedback.</a:t>
            </a:r>
          </a:p>
          <a:p>
            <a:r>
              <a:rPr lang="en-US" b="1" dirty="0"/>
              <a:t>Cons</a:t>
            </a:r>
            <a:r>
              <a:rPr lang="en-US" dirty="0"/>
              <a:t>: Reviews might be biased, and sentiment analysis can be difficult to interpret.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/>
              <a:t>Customer Feedback Forms:</a:t>
            </a:r>
          </a:p>
          <a:p>
            <a:r>
              <a:rPr lang="en-US" dirty="0"/>
              <a:t>Feedback forms are often embedded into websites, apps, or after transactions (e.g., "How did we do today?").</a:t>
            </a:r>
          </a:p>
          <a:p>
            <a:r>
              <a:rPr lang="en-US" b="1" dirty="0"/>
              <a:t>Pros</a:t>
            </a:r>
            <a:r>
              <a:rPr lang="en-US" dirty="0"/>
              <a:t>: Provides real-time feedback and captures sentiment right after the interaction.</a:t>
            </a:r>
          </a:p>
          <a:p>
            <a:r>
              <a:rPr lang="en-US" b="1" dirty="0"/>
              <a:t>Cons</a:t>
            </a:r>
            <a:r>
              <a:rPr lang="en-US" dirty="0"/>
              <a:t>: Can be ignored or skipped by customers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98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Metrics for Customer Satisfaction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Customer </a:t>
            </a:r>
            <a:r>
              <a:rPr lang="en-US" b="1" dirty="0"/>
              <a:t>Satisfaction Score (CSAT):</a:t>
            </a:r>
          </a:p>
          <a:p>
            <a:r>
              <a:rPr lang="en-US" b="1" dirty="0"/>
              <a:t>Formula</a:t>
            </a:r>
            <a:r>
              <a:rPr lang="en-US" dirty="0"/>
              <a:t>: </a:t>
            </a:r>
            <a:endParaRPr lang="en-US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How </a:t>
            </a:r>
            <a:r>
              <a:rPr lang="en-US" b="1" dirty="0"/>
              <a:t>to Use</a:t>
            </a:r>
            <a:r>
              <a:rPr lang="en-US" dirty="0"/>
              <a:t>: This metric reflects immediate satisfaction after an interaction or purchase.</a:t>
            </a:r>
          </a:p>
          <a:p>
            <a:r>
              <a:rPr lang="en-US" b="1" dirty="0"/>
              <a:t>Example</a:t>
            </a:r>
            <a:r>
              <a:rPr lang="en-US" dirty="0"/>
              <a:t>: If 80 out of 100 survey respondents are satisfied, CSAT = 80%.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640" y="3252008"/>
            <a:ext cx="55435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479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 Net Promoter Score (NPS):</a:t>
            </a:r>
          </a:p>
          <a:p>
            <a:r>
              <a:rPr lang="en-US" b="1" dirty="0"/>
              <a:t>Formula</a:t>
            </a:r>
            <a:r>
              <a:rPr lang="en-US" dirty="0"/>
              <a:t>: </a:t>
            </a:r>
            <a:endParaRPr lang="en-US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How </a:t>
            </a:r>
            <a:r>
              <a:rPr lang="en-US" b="1" dirty="0"/>
              <a:t>to Use</a:t>
            </a:r>
            <a:r>
              <a:rPr lang="en-US" dirty="0"/>
              <a:t>: A high NPS indicates strong loyalty, while a low score signals dissatisfaction or potential churn.</a:t>
            </a:r>
          </a:p>
          <a:p>
            <a:r>
              <a:rPr lang="en-US" b="1" dirty="0"/>
              <a:t>Example</a:t>
            </a:r>
            <a:r>
              <a:rPr lang="en-US" dirty="0"/>
              <a:t>: If 60% of customers give a score of 9-10 (Promoters) and 20% give a score of 0-6 (Detractors), the NPS would be 40%.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0386" y="3393930"/>
            <a:ext cx="5991225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80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Customer Effort Score (CES):</a:t>
            </a:r>
          </a:p>
          <a:p>
            <a:r>
              <a:rPr lang="en-US" b="1" dirty="0"/>
              <a:t>Formula</a:t>
            </a:r>
            <a:r>
              <a:rPr lang="en-US" dirty="0"/>
              <a:t>: </a:t>
            </a:r>
            <a:endParaRPr lang="en-US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How </a:t>
            </a:r>
            <a:r>
              <a:rPr lang="en-US" b="1" dirty="0"/>
              <a:t>to Use</a:t>
            </a:r>
            <a:r>
              <a:rPr lang="en-US" dirty="0"/>
              <a:t>: A lower CES indicates that customers are not experiencing significant friction when interacting with your company.</a:t>
            </a:r>
          </a:p>
          <a:p>
            <a:r>
              <a:rPr lang="en-US" b="1" dirty="0"/>
              <a:t>Example</a:t>
            </a:r>
            <a:r>
              <a:rPr lang="en-US" dirty="0"/>
              <a:t>: A CES of 3.2 (on a scale of 1 to 5) would indicate moderate effort, suggesting room for improvement in your customer support process.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0056" y="3019338"/>
            <a:ext cx="437197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638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7</TotalTime>
  <Words>1427</Words>
  <Application>Microsoft Office PowerPoint</Application>
  <PresentationFormat>Widescreen</PresentationFormat>
  <Paragraphs>127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Gill Sans MT</vt:lpstr>
      <vt:lpstr>Wingdings 2</vt:lpstr>
      <vt:lpstr>Dividend</vt:lpstr>
      <vt:lpstr>Customer Satisfaction Measurement</vt:lpstr>
      <vt:lpstr>Introduction to Customer Satisfaction</vt:lpstr>
      <vt:lpstr>Importance of Measuring Customer Satisfaction</vt:lpstr>
      <vt:lpstr>Importance of Measuring Customer Satisfaction</vt:lpstr>
      <vt:lpstr>Common Methods of Measuring Customer Satisfaction</vt:lpstr>
      <vt:lpstr>Common Methods of Measuring Customer Satisfaction</vt:lpstr>
      <vt:lpstr>Key Metrics for Customer Satisfaction</vt:lpstr>
      <vt:lpstr>PowerPoint Presentation</vt:lpstr>
      <vt:lpstr>PowerPoint Presentation</vt:lpstr>
      <vt:lpstr>PowerPoint Presentation</vt:lpstr>
      <vt:lpstr>PowerPoint Presentation</vt:lpstr>
      <vt:lpstr>Tools and Technologies for Measuring Customer Satisfaction</vt:lpstr>
      <vt:lpstr>Interpreting Customer Satisfaction Data</vt:lpstr>
      <vt:lpstr>Best Practices in Measuring Customer Satisfaction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Satisfaction Measurement</dc:title>
  <dc:creator>admin</dc:creator>
  <cp:lastModifiedBy>admin</cp:lastModifiedBy>
  <cp:revision>2</cp:revision>
  <dcterms:created xsi:type="dcterms:W3CDTF">2025-01-06T03:31:08Z</dcterms:created>
  <dcterms:modified xsi:type="dcterms:W3CDTF">2025-01-07T03:41:46Z</dcterms:modified>
</cp:coreProperties>
</file>