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Key Physical Features of a Resilient Supply Chain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7608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Physical Features of a Resilient Supply Chain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78493"/>
          </a:xfrm>
        </p:spPr>
        <p:txBody>
          <a:bodyPr>
            <a:normAutofit/>
          </a:bodyPr>
          <a:lstStyle/>
          <a:p>
            <a:r>
              <a:rPr lang="en-US" sz="2400" dirty="0"/>
              <a:t>The physical aspects of a resilient supply chain determine how well it can </a:t>
            </a:r>
            <a:r>
              <a:rPr lang="en-US" sz="2400" b="1" dirty="0"/>
              <a:t>withstand disruptions and recover quickly</a:t>
            </a:r>
            <a:r>
              <a:rPr lang="en-US" sz="2400" dirty="0"/>
              <a:t>. The key features include:</a:t>
            </a:r>
          </a:p>
          <a:p>
            <a:r>
              <a:rPr lang="en-US" sz="2400" b="1" dirty="0"/>
              <a:t>Visibility</a:t>
            </a:r>
            <a:r>
              <a:rPr lang="en-US" sz="2400" dirty="0"/>
              <a:t> – Real-time tracking and monitoring.</a:t>
            </a:r>
          </a:p>
          <a:p>
            <a:r>
              <a:rPr lang="en-US" sz="2400" b="1" dirty="0"/>
              <a:t>Flexibility</a:t>
            </a:r>
            <a:r>
              <a:rPr lang="en-US" sz="2400" dirty="0"/>
              <a:t> – Ability to adapt and shift resources.</a:t>
            </a:r>
          </a:p>
          <a:p>
            <a:r>
              <a:rPr lang="en-US" sz="2400" b="1" dirty="0"/>
              <a:t>Redundancy</a:t>
            </a:r>
            <a:r>
              <a:rPr lang="en-US" sz="2400" dirty="0"/>
              <a:t> – Backup suppliers, safety stock, and alternate routes.</a:t>
            </a:r>
          </a:p>
          <a:p>
            <a:r>
              <a:rPr lang="en-US" sz="2400" b="1" dirty="0"/>
              <a:t>Agility</a:t>
            </a:r>
            <a:r>
              <a:rPr lang="en-US" sz="2400" dirty="0"/>
              <a:t> – Quick response mechanisms.</a:t>
            </a:r>
          </a:p>
          <a:p>
            <a:r>
              <a:rPr lang="en-US" sz="2400" b="1" dirty="0"/>
              <a:t>Security</a:t>
            </a:r>
            <a:r>
              <a:rPr lang="en-US" sz="2400" dirty="0"/>
              <a:t> – Protecting physical &amp; digital assets.</a:t>
            </a:r>
          </a:p>
          <a:p>
            <a:r>
              <a:rPr lang="en-US" sz="2400" b="1" dirty="0"/>
              <a:t>Sustainability</a:t>
            </a:r>
            <a:r>
              <a:rPr lang="en-US" sz="2400" dirty="0"/>
              <a:t> – Environmentally responsible operations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2890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Visibility in Supply Chain Resilience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86989"/>
            <a:ext cx="11029615" cy="48546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Definition: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Supply chain visibility refers to the </a:t>
            </a:r>
            <a:r>
              <a:rPr lang="en-US" b="1" dirty="0"/>
              <a:t>ability to track and monitor</a:t>
            </a:r>
            <a:r>
              <a:rPr lang="en-US" dirty="0"/>
              <a:t> goods, inventory, and processes across the entire supply chain in real time.</a:t>
            </a:r>
          </a:p>
          <a:p>
            <a:r>
              <a:rPr lang="en-US" b="1" dirty="0"/>
              <a:t>Why is Visibility Important?</a:t>
            </a:r>
            <a:endParaRPr lang="en-US" dirty="0"/>
          </a:p>
          <a:p>
            <a:r>
              <a:rPr lang="en-US" dirty="0"/>
              <a:t>Identifies disruptions early</a:t>
            </a:r>
          </a:p>
          <a:p>
            <a:r>
              <a:rPr lang="en-US" dirty="0"/>
              <a:t>Enables proactive decision-making</a:t>
            </a:r>
          </a:p>
          <a:p>
            <a:r>
              <a:rPr lang="en-US" dirty="0"/>
              <a:t>Reduces risks of </a:t>
            </a:r>
            <a:r>
              <a:rPr lang="en-US" dirty="0" err="1"/>
              <a:t>stockouts</a:t>
            </a:r>
            <a:r>
              <a:rPr lang="en-US" dirty="0"/>
              <a:t> &amp; delays</a:t>
            </a:r>
          </a:p>
          <a:p>
            <a:r>
              <a:rPr lang="en-US" dirty="0"/>
              <a:t>Enhances supplier &amp; customer coordination</a:t>
            </a:r>
          </a:p>
          <a:p>
            <a:r>
              <a:rPr lang="en-US" b="1" dirty="0"/>
              <a:t>Technologies that Improve Visibility: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✔ </a:t>
            </a:r>
            <a:r>
              <a:rPr lang="en-US" b="1" dirty="0" err="1"/>
              <a:t>IoT</a:t>
            </a:r>
            <a:r>
              <a:rPr lang="en-US" b="1" dirty="0"/>
              <a:t> &amp; RFID Sensors</a:t>
            </a:r>
            <a:r>
              <a:rPr lang="en-US" dirty="0"/>
              <a:t> – Real-time location tracking</a:t>
            </a:r>
            <a:br>
              <a:rPr lang="en-US" dirty="0"/>
            </a:br>
            <a:r>
              <a:rPr lang="en-US" dirty="0"/>
              <a:t>✔ </a:t>
            </a:r>
            <a:r>
              <a:rPr lang="en-US" b="1" dirty="0"/>
              <a:t>AI &amp; Big Data Analytics</a:t>
            </a:r>
            <a:r>
              <a:rPr lang="en-US" dirty="0"/>
              <a:t> – Predictive insights</a:t>
            </a:r>
            <a:br>
              <a:rPr lang="en-US" dirty="0"/>
            </a:br>
            <a:r>
              <a:rPr lang="en-US" dirty="0"/>
              <a:t>✔ </a:t>
            </a:r>
            <a:r>
              <a:rPr lang="en-US" b="1" dirty="0" err="1"/>
              <a:t>Blockchain</a:t>
            </a:r>
            <a:r>
              <a:rPr lang="en-US" dirty="0"/>
              <a:t> – Secure and transparent data sharing</a:t>
            </a:r>
            <a:br>
              <a:rPr lang="en-US" dirty="0"/>
            </a:br>
            <a:r>
              <a:rPr lang="en-US" dirty="0"/>
              <a:t>✔ </a:t>
            </a:r>
            <a:r>
              <a:rPr lang="en-US" b="1" dirty="0"/>
              <a:t>Digital Twin Technology</a:t>
            </a:r>
            <a:r>
              <a:rPr lang="en-US" dirty="0"/>
              <a:t> – Simulating supply chain scenarios</a:t>
            </a:r>
          </a:p>
          <a:p>
            <a:pPr marL="0" indent="0">
              <a:buNone/>
            </a:pPr>
            <a:r>
              <a:rPr lang="en-US" dirty="0"/>
              <a:t>✅ </a:t>
            </a:r>
            <a:r>
              <a:rPr lang="en-US" b="1" dirty="0"/>
              <a:t>Example:</a:t>
            </a:r>
            <a:r>
              <a:rPr lang="en-US" dirty="0"/>
              <a:t> The </a:t>
            </a:r>
            <a:r>
              <a:rPr lang="en-US" b="1" dirty="0" err="1"/>
              <a:t>FASTag</a:t>
            </a:r>
            <a:r>
              <a:rPr lang="en-US" b="1" dirty="0"/>
              <a:t> system</a:t>
            </a:r>
            <a:r>
              <a:rPr lang="en-US" dirty="0"/>
              <a:t> introduced by the Indian government enhances visibility in transportation by reducing toll congestion and improving logistics efficiency.</a:t>
            </a:r>
          </a:p>
        </p:txBody>
      </p:sp>
    </p:spTree>
    <p:extLst>
      <p:ext uri="{BB962C8B-B14F-4D97-AF65-F5344CB8AC3E}">
        <p14:creationId xmlns:p14="http://schemas.microsoft.com/office/powerpoint/2010/main" val="2357688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Flexibility &amp; Redundancy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11928"/>
            <a:ext cx="11029615" cy="48463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Flexibility in Supply Chains</a:t>
            </a:r>
          </a:p>
          <a:p>
            <a:r>
              <a:rPr lang="en-US" b="1" dirty="0"/>
              <a:t>Definition:</a:t>
            </a:r>
            <a:r>
              <a:rPr lang="en-US" dirty="0"/>
              <a:t> The ability to </a:t>
            </a:r>
            <a:r>
              <a:rPr lang="en-US" b="1" dirty="0"/>
              <a:t>quickly adapt</a:t>
            </a:r>
            <a:r>
              <a:rPr lang="en-US" dirty="0"/>
              <a:t> to changes in demand, supply constraints, or disruptions.</a:t>
            </a:r>
          </a:p>
          <a:p>
            <a:r>
              <a:rPr lang="en-US" b="1" dirty="0"/>
              <a:t>How to Achieve Flexibility?</a:t>
            </a:r>
            <a:endParaRPr lang="en-US" dirty="0"/>
          </a:p>
          <a:p>
            <a:pPr lvl="1"/>
            <a:r>
              <a:rPr lang="en-US" dirty="0"/>
              <a:t>Multi-modal transportation (air, sea, road)</a:t>
            </a:r>
          </a:p>
          <a:p>
            <a:pPr lvl="1"/>
            <a:r>
              <a:rPr lang="en-US" dirty="0"/>
              <a:t>Nearshoring (relocating suppliers closer to markets)</a:t>
            </a:r>
          </a:p>
          <a:p>
            <a:pPr lvl="1"/>
            <a:r>
              <a:rPr lang="en-US" dirty="0"/>
              <a:t>Dynamic inventory allocation</a:t>
            </a:r>
          </a:p>
          <a:p>
            <a:pPr marL="0" indent="0">
              <a:buNone/>
            </a:pPr>
            <a:r>
              <a:rPr lang="en-US" b="1" dirty="0"/>
              <a:t>Redundancy in Supply Chains</a:t>
            </a:r>
          </a:p>
          <a:p>
            <a:r>
              <a:rPr lang="en-US" b="1" dirty="0"/>
              <a:t>Definition:</a:t>
            </a:r>
            <a:r>
              <a:rPr lang="en-US" dirty="0"/>
              <a:t> Having </a:t>
            </a:r>
            <a:r>
              <a:rPr lang="en-US" b="1" dirty="0"/>
              <a:t>backup systems</a:t>
            </a:r>
            <a:r>
              <a:rPr lang="en-US" dirty="0"/>
              <a:t> in place to absorb shocks.</a:t>
            </a:r>
          </a:p>
          <a:p>
            <a:r>
              <a:rPr lang="en-US" b="1" dirty="0"/>
              <a:t>Ways to Build Redundancy:</a:t>
            </a:r>
            <a:endParaRPr lang="en-US" dirty="0"/>
          </a:p>
          <a:p>
            <a:pPr lvl="1"/>
            <a:r>
              <a:rPr lang="en-US" b="1" dirty="0"/>
              <a:t>Dual Sourcing:</a:t>
            </a:r>
            <a:r>
              <a:rPr lang="en-US" dirty="0"/>
              <a:t> Working with multiple suppliers</a:t>
            </a:r>
          </a:p>
          <a:p>
            <a:pPr lvl="1"/>
            <a:r>
              <a:rPr lang="en-US" b="1" dirty="0"/>
              <a:t>Safety Stock:</a:t>
            </a:r>
            <a:r>
              <a:rPr lang="en-US" dirty="0"/>
              <a:t> Extra inventory to prevent </a:t>
            </a:r>
            <a:r>
              <a:rPr lang="en-US" dirty="0" err="1"/>
              <a:t>stockouts</a:t>
            </a:r>
            <a:endParaRPr lang="en-US" dirty="0"/>
          </a:p>
          <a:p>
            <a:pPr lvl="1"/>
            <a:r>
              <a:rPr lang="en-US" b="1" dirty="0"/>
              <a:t>Alternative Distribution Centers:</a:t>
            </a:r>
            <a:r>
              <a:rPr lang="en-US" dirty="0"/>
              <a:t> Multiple </a:t>
            </a:r>
            <a:r>
              <a:rPr lang="en-US" dirty="0" smtClean="0"/>
              <a:t>warehouses</a:t>
            </a:r>
          </a:p>
          <a:p>
            <a:pPr marL="0" indent="0">
              <a:buNone/>
            </a:pPr>
            <a:r>
              <a:rPr lang="en-US" dirty="0" smtClean="0"/>
              <a:t>✅ </a:t>
            </a:r>
            <a:r>
              <a:rPr lang="en-US" b="1" dirty="0" smtClean="0"/>
              <a:t>Example:</a:t>
            </a:r>
            <a:r>
              <a:rPr lang="en-US" dirty="0" smtClean="0"/>
              <a:t> </a:t>
            </a:r>
            <a:r>
              <a:rPr lang="en-US" b="1" dirty="0" err="1"/>
              <a:t>Amul’s</a:t>
            </a:r>
            <a:r>
              <a:rPr lang="en-US" b="1" dirty="0"/>
              <a:t> dairy supply chain</a:t>
            </a:r>
            <a:r>
              <a:rPr lang="en-US" dirty="0"/>
              <a:t> has </a:t>
            </a:r>
            <a:r>
              <a:rPr lang="en-US" b="1" dirty="0"/>
              <a:t>multiple milk collection centers</a:t>
            </a:r>
            <a:r>
              <a:rPr lang="en-US" dirty="0"/>
              <a:t> across India, ensuring redundancy and flexibility in case of disruptions.</a:t>
            </a:r>
          </a:p>
        </p:txBody>
      </p:sp>
    </p:spTree>
    <p:extLst>
      <p:ext uri="{BB962C8B-B14F-4D97-AF65-F5344CB8AC3E}">
        <p14:creationId xmlns:p14="http://schemas.microsoft.com/office/powerpoint/2010/main" val="67469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Agility &amp; Risk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39427"/>
            <a:ext cx="11029615" cy="47855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Agility in Supply Chains</a:t>
            </a:r>
          </a:p>
          <a:p>
            <a:r>
              <a:rPr lang="en-US" b="1" dirty="0"/>
              <a:t>Definition:</a:t>
            </a:r>
            <a:r>
              <a:rPr lang="en-US" dirty="0"/>
              <a:t> The ability to </a:t>
            </a:r>
            <a:r>
              <a:rPr lang="en-US" b="1" dirty="0"/>
              <a:t>respond rapidly</a:t>
            </a:r>
            <a:r>
              <a:rPr lang="en-US" dirty="0"/>
              <a:t> to disruptions and restore operations.</a:t>
            </a:r>
          </a:p>
          <a:p>
            <a:r>
              <a:rPr lang="en-US" b="1" dirty="0"/>
              <a:t>Key Elements of an Agile Supply Chain:</a:t>
            </a:r>
            <a:endParaRPr lang="en-US" dirty="0"/>
          </a:p>
          <a:p>
            <a:pPr lvl="1"/>
            <a:r>
              <a:rPr lang="en-US" b="1" dirty="0"/>
              <a:t>Fast decision-making</a:t>
            </a:r>
            <a:r>
              <a:rPr lang="en-US" dirty="0"/>
              <a:t> with real-time data</a:t>
            </a:r>
          </a:p>
          <a:p>
            <a:pPr lvl="1"/>
            <a:r>
              <a:rPr lang="en-US" b="1" dirty="0"/>
              <a:t>Cross-functional teams</a:t>
            </a:r>
            <a:r>
              <a:rPr lang="en-US" dirty="0"/>
              <a:t> that improve coordination</a:t>
            </a:r>
          </a:p>
          <a:p>
            <a:pPr lvl="1"/>
            <a:r>
              <a:rPr lang="en-US" b="1" dirty="0"/>
              <a:t>Demand sensing &amp; forecasting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Risk Management in Supply Chains</a:t>
            </a:r>
          </a:p>
          <a:p>
            <a:r>
              <a:rPr lang="en-US" b="1" dirty="0"/>
              <a:t>Proactive Approach:</a:t>
            </a:r>
            <a:r>
              <a:rPr lang="en-US" dirty="0"/>
              <a:t> Identifying risks before they happen</a:t>
            </a:r>
          </a:p>
          <a:p>
            <a:r>
              <a:rPr lang="en-US" b="1" dirty="0"/>
              <a:t>Resilience Strategies:</a:t>
            </a:r>
            <a:endParaRPr lang="en-US" dirty="0"/>
          </a:p>
          <a:p>
            <a:pPr lvl="1"/>
            <a:r>
              <a:rPr lang="en-US" b="1" dirty="0"/>
              <a:t>Scenario Planning:</a:t>
            </a:r>
            <a:r>
              <a:rPr lang="en-US" dirty="0"/>
              <a:t> Preparing for worst-case situations</a:t>
            </a:r>
          </a:p>
          <a:p>
            <a:pPr lvl="1"/>
            <a:r>
              <a:rPr lang="en-US" b="1" dirty="0"/>
              <a:t>Supplier Risk Assessments:</a:t>
            </a:r>
            <a:r>
              <a:rPr lang="en-US" dirty="0"/>
              <a:t> Evaluating financial health &amp; reliability</a:t>
            </a:r>
          </a:p>
          <a:p>
            <a:pPr lvl="1"/>
            <a:r>
              <a:rPr lang="en-US" b="1" dirty="0"/>
              <a:t>Business Continuity Planning (BCP):</a:t>
            </a:r>
            <a:r>
              <a:rPr lang="en-US" dirty="0"/>
              <a:t> Having backup plans for logistics, production, and sourcing</a:t>
            </a:r>
          </a:p>
          <a:p>
            <a:pPr marL="0" indent="0">
              <a:buNone/>
            </a:pPr>
            <a:r>
              <a:rPr lang="en-US" dirty="0"/>
              <a:t>✅ </a:t>
            </a:r>
            <a:r>
              <a:rPr lang="en-US" b="1" dirty="0"/>
              <a:t>Example:</a:t>
            </a:r>
            <a:r>
              <a:rPr lang="en-US" dirty="0"/>
              <a:t> </a:t>
            </a:r>
            <a:r>
              <a:rPr lang="en-US" b="1" dirty="0" err="1"/>
              <a:t>BigBasket</a:t>
            </a:r>
            <a:r>
              <a:rPr lang="en-US" dirty="0"/>
              <a:t> increased local sourcing to mitigate supply chain risks when interstate truck movement was restricted during COVID-19.</a:t>
            </a:r>
          </a:p>
        </p:txBody>
      </p:sp>
    </p:spTree>
    <p:extLst>
      <p:ext uri="{BB962C8B-B14F-4D97-AF65-F5344CB8AC3E}">
        <p14:creationId xmlns:p14="http://schemas.microsoft.com/office/powerpoint/2010/main" val="408293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Security &amp; Sustainability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28800"/>
            <a:ext cx="11029615" cy="490450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Security in Supply Chains</a:t>
            </a:r>
          </a:p>
          <a:p>
            <a:r>
              <a:rPr lang="en-US" b="1" dirty="0"/>
              <a:t>Types of Security Risks:</a:t>
            </a:r>
            <a:endParaRPr lang="en-US" dirty="0"/>
          </a:p>
          <a:p>
            <a:pPr lvl="1"/>
            <a:r>
              <a:rPr lang="en-US" b="1" dirty="0"/>
              <a:t>Cybersecurity Threats:</a:t>
            </a:r>
            <a:r>
              <a:rPr lang="en-US" dirty="0"/>
              <a:t> Data breaches, hacking of supply chain software</a:t>
            </a:r>
          </a:p>
          <a:p>
            <a:pPr lvl="1"/>
            <a:r>
              <a:rPr lang="en-US" b="1" dirty="0"/>
              <a:t>Physical Security:</a:t>
            </a:r>
            <a:r>
              <a:rPr lang="en-US" dirty="0"/>
              <a:t> Theft, counterfeiting, cargo damage</a:t>
            </a:r>
          </a:p>
          <a:p>
            <a:pPr marL="0" indent="0">
              <a:buNone/>
            </a:pPr>
            <a:r>
              <a:rPr lang="en-US" b="1" dirty="0"/>
              <a:t>Mitigation Strategies:</a:t>
            </a:r>
            <a:endParaRPr lang="en-US" dirty="0"/>
          </a:p>
          <a:p>
            <a:pPr lvl="1"/>
            <a:r>
              <a:rPr lang="en-US" dirty="0"/>
              <a:t>AI-driven fraud detection</a:t>
            </a:r>
          </a:p>
          <a:p>
            <a:pPr lvl="1"/>
            <a:r>
              <a:rPr lang="en-US" dirty="0"/>
              <a:t>Secure cloud-based systems</a:t>
            </a:r>
          </a:p>
          <a:p>
            <a:pPr lvl="1"/>
            <a:r>
              <a:rPr lang="en-US" dirty="0"/>
              <a:t>GPS-enabled asset tracking</a:t>
            </a:r>
          </a:p>
          <a:p>
            <a:pPr marL="0" indent="0">
              <a:buNone/>
            </a:pPr>
            <a:r>
              <a:rPr lang="en-US" b="1" dirty="0"/>
              <a:t>Sustainability in Supply Chains</a:t>
            </a:r>
          </a:p>
          <a:p>
            <a:r>
              <a:rPr lang="en-US" b="1" dirty="0"/>
              <a:t>Definition:</a:t>
            </a:r>
            <a:r>
              <a:rPr lang="en-US" dirty="0"/>
              <a:t> Implementing </a:t>
            </a:r>
            <a:r>
              <a:rPr lang="en-US" b="1" dirty="0"/>
              <a:t>eco-friendly and ethical</a:t>
            </a:r>
            <a:r>
              <a:rPr lang="en-US" dirty="0"/>
              <a:t> supply chain practices.</a:t>
            </a:r>
          </a:p>
          <a:p>
            <a:r>
              <a:rPr lang="en-US" b="1" dirty="0"/>
              <a:t>Sustainable Strategies:</a:t>
            </a:r>
            <a:endParaRPr lang="en-US" dirty="0"/>
          </a:p>
          <a:p>
            <a:pPr lvl="1"/>
            <a:r>
              <a:rPr lang="en-US" b="1" dirty="0"/>
              <a:t>Green Logistics:</a:t>
            </a:r>
            <a:r>
              <a:rPr lang="en-US" dirty="0"/>
              <a:t> Reducing carbon footprint through electric vehicles, optimized routes</a:t>
            </a:r>
          </a:p>
          <a:p>
            <a:pPr lvl="1"/>
            <a:r>
              <a:rPr lang="en-US" b="1" dirty="0"/>
              <a:t>Circular Supply Chain:</a:t>
            </a:r>
            <a:r>
              <a:rPr lang="en-US" dirty="0"/>
              <a:t> Recycling &amp; reusing materials</a:t>
            </a:r>
          </a:p>
          <a:p>
            <a:pPr lvl="1"/>
            <a:r>
              <a:rPr lang="en-US" b="1" dirty="0"/>
              <a:t>Ethical Sourcing:</a:t>
            </a:r>
            <a:r>
              <a:rPr lang="en-US" dirty="0"/>
              <a:t> Fair trade and labor standards</a:t>
            </a:r>
          </a:p>
          <a:p>
            <a:pPr marL="0" indent="0">
              <a:buNone/>
            </a:pPr>
            <a:r>
              <a:rPr lang="en-US" dirty="0"/>
              <a:t>✅ </a:t>
            </a:r>
            <a:r>
              <a:rPr lang="en-US" b="1" dirty="0"/>
              <a:t>Example:</a:t>
            </a:r>
            <a:r>
              <a:rPr lang="en-US" dirty="0"/>
              <a:t> </a:t>
            </a:r>
            <a:r>
              <a:rPr lang="en-US" b="1" dirty="0"/>
              <a:t>TATA Motors</a:t>
            </a:r>
            <a:r>
              <a:rPr lang="en-US" dirty="0"/>
              <a:t> has committed to achieving </a:t>
            </a:r>
            <a:r>
              <a:rPr lang="en-US" b="1" dirty="0"/>
              <a:t>net-zero carbon emissions</a:t>
            </a:r>
            <a:r>
              <a:rPr lang="en-US" dirty="0"/>
              <a:t> by 2045 through sustainable supply chain practices.</a:t>
            </a:r>
          </a:p>
        </p:txBody>
      </p:sp>
    </p:spTree>
    <p:extLst>
      <p:ext uri="{BB962C8B-B14F-4D97-AF65-F5344CB8AC3E}">
        <p14:creationId xmlns:p14="http://schemas.microsoft.com/office/powerpoint/2010/main" val="111997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 in a Resilient Supply Chain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62052"/>
            <a:ext cx="11029615" cy="49211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Why Are Relationships Important?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 resilient supply chain relies on </a:t>
            </a:r>
            <a:r>
              <a:rPr lang="en-US" b="1" dirty="0"/>
              <a:t>strong collaboration between stakeholders</a:t>
            </a:r>
            <a:r>
              <a:rPr lang="en-US" dirty="0"/>
              <a:t> to maintain smooth operations.</a:t>
            </a:r>
          </a:p>
          <a:p>
            <a:r>
              <a:rPr lang="en-US" b="1" dirty="0"/>
              <a:t>Collaboration with Suppliers &amp; Partners</a:t>
            </a:r>
            <a:endParaRPr lang="en-US" dirty="0"/>
          </a:p>
          <a:p>
            <a:pPr lvl="1"/>
            <a:r>
              <a:rPr lang="en-US" dirty="0"/>
              <a:t>Stronger </a:t>
            </a:r>
            <a:r>
              <a:rPr lang="en-US" b="1" dirty="0"/>
              <a:t>supplier partnerships</a:t>
            </a:r>
            <a:r>
              <a:rPr lang="en-US" dirty="0"/>
              <a:t> lead to better risk management</a:t>
            </a:r>
          </a:p>
          <a:p>
            <a:pPr lvl="1"/>
            <a:r>
              <a:rPr lang="en-US" dirty="0"/>
              <a:t>Joint forecasting and planning to prevent bottlenecks</a:t>
            </a:r>
          </a:p>
          <a:p>
            <a:r>
              <a:rPr lang="en-US" b="1" dirty="0"/>
              <a:t>Supplier Relationship Management (SRM)</a:t>
            </a:r>
            <a:endParaRPr lang="en-US" dirty="0"/>
          </a:p>
          <a:p>
            <a:pPr lvl="1"/>
            <a:r>
              <a:rPr lang="en-US" dirty="0"/>
              <a:t>Long-term contracts to ensure reliability</a:t>
            </a:r>
          </a:p>
          <a:p>
            <a:pPr lvl="1"/>
            <a:r>
              <a:rPr lang="en-US" dirty="0"/>
              <a:t>Regular performance evaluation of suppliers</a:t>
            </a:r>
          </a:p>
          <a:p>
            <a:r>
              <a:rPr lang="en-US" b="1" dirty="0"/>
              <a:t>Customer Relationship Management (CRM)</a:t>
            </a:r>
            <a:endParaRPr lang="en-US" dirty="0"/>
          </a:p>
          <a:p>
            <a:pPr lvl="1"/>
            <a:r>
              <a:rPr lang="en-US" b="1" dirty="0"/>
              <a:t>Proactive customer communication</a:t>
            </a:r>
            <a:r>
              <a:rPr lang="en-US" dirty="0"/>
              <a:t> during disruptions</a:t>
            </a:r>
          </a:p>
          <a:p>
            <a:pPr lvl="1"/>
            <a:r>
              <a:rPr lang="en-US" b="1" dirty="0"/>
              <a:t>Flexible return &amp; refund policies</a:t>
            </a:r>
            <a:r>
              <a:rPr lang="en-US" dirty="0"/>
              <a:t> to maintain loyalty</a:t>
            </a:r>
          </a:p>
          <a:p>
            <a:r>
              <a:rPr lang="en-US" b="1" dirty="0"/>
              <a:t>Cross-Functional Coordination</a:t>
            </a:r>
            <a:endParaRPr lang="en-US" dirty="0"/>
          </a:p>
          <a:p>
            <a:pPr lvl="1"/>
            <a:r>
              <a:rPr lang="en-US" dirty="0"/>
              <a:t>Close integration between procurement, logistics, IT, and finance teams</a:t>
            </a:r>
          </a:p>
          <a:p>
            <a:pPr lvl="1"/>
            <a:r>
              <a:rPr lang="en-US" b="1" dirty="0"/>
              <a:t>Digital platforms</a:t>
            </a:r>
            <a:r>
              <a:rPr lang="en-US" dirty="0"/>
              <a:t> that enable better coordination</a:t>
            </a:r>
          </a:p>
          <a:p>
            <a:pPr marL="0" indent="0">
              <a:buNone/>
            </a:pPr>
            <a:r>
              <a:rPr lang="en-US" dirty="0"/>
              <a:t>✅ </a:t>
            </a:r>
            <a:r>
              <a:rPr lang="en-US" b="1" dirty="0"/>
              <a:t>Example:</a:t>
            </a:r>
            <a:r>
              <a:rPr lang="en-US" dirty="0"/>
              <a:t> </a:t>
            </a:r>
            <a:r>
              <a:rPr lang="en-US" b="1" dirty="0"/>
              <a:t>Amazon India’s “I Have Space” initiative</a:t>
            </a:r>
            <a:r>
              <a:rPr lang="en-US" dirty="0"/>
              <a:t> partners with small shopkeepers to act as </a:t>
            </a:r>
            <a:r>
              <a:rPr lang="en-US" b="1" dirty="0"/>
              <a:t>last-mile delivery hubs</a:t>
            </a:r>
            <a:r>
              <a:rPr lang="en-US" dirty="0"/>
              <a:t>, improving resilience.</a:t>
            </a:r>
          </a:p>
        </p:txBody>
      </p:sp>
    </p:spTree>
    <p:extLst>
      <p:ext uri="{BB962C8B-B14F-4D97-AF65-F5344CB8AC3E}">
        <p14:creationId xmlns:p14="http://schemas.microsoft.com/office/powerpoint/2010/main" val="1715200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Technology in Strengthening Relationships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44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Technology acts as the backbone of resilient supply chain relationships</a:t>
            </a:r>
            <a:r>
              <a:rPr lang="en-US" sz="2000" dirty="0"/>
              <a:t> by improving transparency, efficiency, and collaboration.</a:t>
            </a:r>
          </a:p>
          <a:p>
            <a:r>
              <a:rPr lang="en-US" sz="2000" b="1" dirty="0"/>
              <a:t>Key Technologies:</a:t>
            </a:r>
          </a:p>
          <a:p>
            <a:r>
              <a:rPr lang="en-US" sz="2000" dirty="0"/>
              <a:t>✔ </a:t>
            </a:r>
            <a:r>
              <a:rPr lang="en-US" sz="2000" b="1" dirty="0" err="1"/>
              <a:t>Blockchain</a:t>
            </a:r>
            <a:r>
              <a:rPr lang="en-US" sz="2000" b="1" dirty="0"/>
              <a:t>:</a:t>
            </a:r>
            <a:r>
              <a:rPr lang="en-US" sz="2000" dirty="0"/>
              <a:t> Creates a tamper-proof supply chain ledger for transparent transactions</a:t>
            </a:r>
            <a:br>
              <a:rPr lang="en-US" sz="2000" dirty="0"/>
            </a:br>
            <a:r>
              <a:rPr lang="en-US" sz="2000" dirty="0"/>
              <a:t>✔ </a:t>
            </a:r>
            <a:r>
              <a:rPr lang="en-US" sz="2000" b="1" dirty="0"/>
              <a:t>AI &amp; Machine Learning:</a:t>
            </a:r>
            <a:r>
              <a:rPr lang="en-US" sz="2000" dirty="0"/>
              <a:t> Enhances demand forecasting and risk prediction</a:t>
            </a:r>
            <a:br>
              <a:rPr lang="en-US" sz="2000" dirty="0"/>
            </a:br>
            <a:r>
              <a:rPr lang="en-US" sz="2000" dirty="0"/>
              <a:t>✔ </a:t>
            </a:r>
            <a:r>
              <a:rPr lang="en-US" sz="2000" b="1" dirty="0"/>
              <a:t>Cloud-Based Collaboration:</a:t>
            </a:r>
            <a:r>
              <a:rPr lang="en-US" sz="2000" dirty="0"/>
              <a:t> Allows real-time data sharing between suppliers, manufacturers, and distributors</a:t>
            </a:r>
          </a:p>
          <a:p>
            <a:pPr marL="0" indent="0">
              <a:buNone/>
            </a:pPr>
            <a:r>
              <a:rPr lang="en-US" sz="2000" dirty="0"/>
              <a:t>✅ </a:t>
            </a:r>
            <a:r>
              <a:rPr lang="en-US" sz="2000" b="1" dirty="0"/>
              <a:t>Example:</a:t>
            </a:r>
            <a:r>
              <a:rPr lang="en-US" sz="2000" dirty="0"/>
              <a:t> </a:t>
            </a:r>
            <a:r>
              <a:rPr lang="en-US" sz="2000" b="1" dirty="0"/>
              <a:t>Reliance Retail’s </a:t>
            </a:r>
            <a:r>
              <a:rPr lang="en-US" sz="2000" b="1" dirty="0" err="1"/>
              <a:t>JioMart</a:t>
            </a:r>
            <a:r>
              <a:rPr lang="en-US" sz="2000" dirty="0"/>
              <a:t> integrates </a:t>
            </a:r>
            <a:r>
              <a:rPr lang="en-US" sz="2000" b="1" dirty="0" smtClean="0"/>
              <a:t>small petty shops </a:t>
            </a:r>
            <a:r>
              <a:rPr lang="en-US" sz="2000" dirty="0" smtClean="0"/>
              <a:t>into </a:t>
            </a:r>
            <a:r>
              <a:rPr lang="en-US" sz="2000" dirty="0"/>
              <a:t>its supply chain through digital platforms, strengthening local retailer relationships.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96209332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6</TotalTime>
  <Words>482</Words>
  <Application>Microsoft Office PowerPoint</Application>
  <PresentationFormat>Widescreen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Gill Sans MT</vt:lpstr>
      <vt:lpstr>Wingdings 2</vt:lpstr>
      <vt:lpstr>Dividend</vt:lpstr>
      <vt:lpstr>Key Physical Features of a Resilient Supply Chain</vt:lpstr>
      <vt:lpstr>Key Physical Features of a Resilient Supply Chain</vt:lpstr>
      <vt:lpstr>Visibility in Supply Chain Resilience</vt:lpstr>
      <vt:lpstr>Flexibility &amp; Redundancy</vt:lpstr>
      <vt:lpstr>Agility &amp; Risk Management</vt:lpstr>
      <vt:lpstr>Security &amp; Sustainability</vt:lpstr>
      <vt:lpstr>Relationships in a Resilient Supply Chain</vt:lpstr>
      <vt:lpstr>Role of Technology in Strengthening Relationships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Physical Features of a Resilient Supply Chain</dc:title>
  <dc:creator>admin</dc:creator>
  <cp:lastModifiedBy>admin</cp:lastModifiedBy>
  <cp:revision>1</cp:revision>
  <dcterms:created xsi:type="dcterms:W3CDTF">2025-03-05T03:23:48Z</dcterms:created>
  <dcterms:modified xsi:type="dcterms:W3CDTF">2025-03-05T03:29:53Z</dcterms:modified>
</cp:coreProperties>
</file>