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Strategic Management Models: </a:t>
            </a:r>
            <a:r>
              <a:rPr lang="en-US" sz="3100" b="1" dirty="0"/>
              <a:t>GE-McKinsey Matrix, M/8 Model &amp; McKinsey's 7S </a:t>
            </a:r>
            <a:r>
              <a:rPr lang="en-US" sz="3100" b="1" dirty="0" smtClean="0"/>
              <a:t>Framework</a:t>
            </a:r>
            <a:endParaRPr lang="en-IN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39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M/8 Model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McKinsey to assess strategic options for businesses.</a:t>
            </a:r>
          </a:p>
          <a:p>
            <a:r>
              <a:rPr lang="en-US" dirty="0"/>
              <a:t>Focuses on 8 critical dimensions of business strategy.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603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Components of the M/8 Model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787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Market Position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Products &amp; Services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Customer Base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Competitive Environment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Financial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Growth Potential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Brand Strength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Operational Efficiency</a:t>
            </a:r>
          </a:p>
          <a:p>
            <a:r>
              <a:rPr lang="en-US" b="1" dirty="0" smtClean="0"/>
              <a:t>Application of M/8 Model</a:t>
            </a:r>
            <a:endParaRPr lang="en-US" dirty="0" smtClean="0"/>
          </a:p>
          <a:p>
            <a:r>
              <a:rPr lang="en-US" dirty="0" smtClean="0"/>
              <a:t>Helps companies decide on diversification, market entry, and competitive strategies.</a:t>
            </a:r>
          </a:p>
          <a:p>
            <a:r>
              <a:rPr lang="en-US" dirty="0" smtClean="0"/>
              <a:t>Example: Tesla evaluating its electric vehicle product lines based on these factors.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53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McKinsey’s 7S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5462160" cy="3678303"/>
          </a:xfrm>
        </p:spPr>
        <p:txBody>
          <a:bodyPr>
            <a:normAutofit/>
          </a:bodyPr>
          <a:lstStyle/>
          <a:p>
            <a:r>
              <a:rPr lang="en-US" sz="2400" dirty="0"/>
              <a:t>Developed to analyze organizational effectiveness and </a:t>
            </a:r>
            <a:r>
              <a:rPr lang="en-US" sz="2400" dirty="0" smtClean="0"/>
              <a:t>alignment.</a:t>
            </a:r>
            <a:endParaRPr lang="en-US" sz="2400" dirty="0"/>
          </a:p>
          <a:p>
            <a:r>
              <a:rPr lang="en-US" sz="2400" dirty="0"/>
              <a:t>Helps in change management, restructuring, and performance improvement.</a:t>
            </a:r>
          </a:p>
          <a:p>
            <a:endParaRPr lang="en-IN" sz="2400" dirty="0"/>
          </a:p>
        </p:txBody>
      </p:sp>
      <p:pic>
        <p:nvPicPr>
          <p:cNvPr id="5122" name="Picture 2" descr="McKinsey 7S Model - Overview, Structure and Application,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019" y="2079321"/>
            <a:ext cx="3555141" cy="406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51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Elements of the 7S Framework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9585273" cy="3678303"/>
          </a:xfrm>
        </p:spPr>
        <p:txBody>
          <a:bodyPr>
            <a:normAutofit/>
          </a:bodyPr>
          <a:lstStyle/>
          <a:p>
            <a:r>
              <a:rPr lang="en-US" sz="2400" b="1" dirty="0"/>
              <a:t>Strategy</a:t>
            </a:r>
            <a:r>
              <a:rPr lang="en-US" sz="2400" dirty="0"/>
              <a:t>: Company’s plan to achieve a competitive edge.</a:t>
            </a:r>
          </a:p>
          <a:p>
            <a:r>
              <a:rPr lang="en-US" sz="2400" b="1" dirty="0"/>
              <a:t>Structure</a:t>
            </a:r>
            <a:r>
              <a:rPr lang="en-US" sz="2400" dirty="0"/>
              <a:t>: Organizational hierarchy and reporting system.</a:t>
            </a:r>
          </a:p>
          <a:p>
            <a:r>
              <a:rPr lang="en-US" sz="2400" b="1" dirty="0"/>
              <a:t>Systems</a:t>
            </a:r>
            <a:r>
              <a:rPr lang="en-US" sz="2400" dirty="0"/>
              <a:t>: Processes and workflows governing operations.</a:t>
            </a:r>
          </a:p>
          <a:p>
            <a:r>
              <a:rPr lang="en-US" sz="2400" b="1" dirty="0"/>
              <a:t>Shared Values</a:t>
            </a:r>
            <a:r>
              <a:rPr lang="en-US" sz="2400" dirty="0"/>
              <a:t>: Core company values influencing culture.</a:t>
            </a:r>
          </a:p>
          <a:p>
            <a:r>
              <a:rPr lang="en-US" sz="2400" b="1" dirty="0"/>
              <a:t>Skills</a:t>
            </a:r>
            <a:r>
              <a:rPr lang="en-US" sz="2400" dirty="0"/>
              <a:t>: Employee capabilities and competencies.</a:t>
            </a:r>
          </a:p>
          <a:p>
            <a:r>
              <a:rPr lang="en-US" sz="2400" b="1" dirty="0"/>
              <a:t>Style</a:t>
            </a:r>
            <a:r>
              <a:rPr lang="en-US" sz="2400" dirty="0"/>
              <a:t>: Leadership approach and management style.</a:t>
            </a:r>
          </a:p>
          <a:p>
            <a:r>
              <a:rPr lang="en-US" sz="2400" b="1" dirty="0"/>
              <a:t>Staff</a:t>
            </a:r>
            <a:r>
              <a:rPr lang="en-US" sz="2400" dirty="0"/>
              <a:t>: Human resource policies, talent acquisition, and retention.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1815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Hard vs. Soft Elements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5221092" cy="3678303"/>
          </a:xfrm>
        </p:spPr>
        <p:txBody>
          <a:bodyPr/>
          <a:lstStyle/>
          <a:p>
            <a:r>
              <a:rPr lang="en-US" b="1" dirty="0"/>
              <a:t>Hard Elements</a:t>
            </a:r>
            <a:r>
              <a:rPr lang="en-US" dirty="0"/>
              <a:t>: Strategy, Structure, Systems (Tangible and measurable).</a:t>
            </a:r>
          </a:p>
          <a:p>
            <a:r>
              <a:rPr lang="en-US" b="1" dirty="0"/>
              <a:t>Soft Elements</a:t>
            </a:r>
            <a:r>
              <a:rPr lang="en-US" dirty="0"/>
              <a:t>: Shared Values, Skills, Style, Staff (Intangible, culture-driven).</a:t>
            </a:r>
          </a:p>
          <a:p>
            <a:endParaRPr lang="en-IN" dirty="0"/>
          </a:p>
        </p:txBody>
      </p:sp>
      <p:pic>
        <p:nvPicPr>
          <p:cNvPr id="8194" name="Picture 2" descr="Mckinsey 7S Framework: Hard and Soft Elements - PM Vidy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50"/>
          <a:stretch/>
        </p:blipFill>
        <p:spPr bwMode="auto">
          <a:xfrm>
            <a:off x="5463385" y="2075037"/>
            <a:ext cx="6147423" cy="394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609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GE-McKinsey Matrix helps in investment decisions for business units.</a:t>
            </a:r>
          </a:p>
          <a:p>
            <a:r>
              <a:rPr lang="en-IN" dirty="0"/>
              <a:t>M/8 Model evaluates key business dimensions for strategy formulation.</a:t>
            </a:r>
          </a:p>
          <a:p>
            <a:r>
              <a:rPr lang="en-IN" dirty="0"/>
              <a:t>McKinsey’s 7S Framework aligns organizational components for effectiveness.</a:t>
            </a:r>
          </a:p>
          <a:p>
            <a:r>
              <a:rPr lang="en-IN"/>
              <a:t>Application of these models enhances strategic decision-making in businesses.</a:t>
            </a:r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177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Strategic Management Models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Strategic models help businesses make decisions on investment, resource allocation, and organizational development.</a:t>
            </a:r>
          </a:p>
          <a:p>
            <a:r>
              <a:rPr lang="en-US" sz="2400" dirty="0"/>
              <a:t>These models provide frameworks to analyze industry position, internal capabilities, and business strategies.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8826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GE-McKinsey Matrix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4938459" cy="36783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Developed by General Electric and McKinsey &amp; Company.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Helps businesses analyze and prioritize strategic business units (SBUs) based on Industry Attractiveness and Business Strength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1026" name="Picture 2" descr="GE McKinsey Matrix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90" y="1878677"/>
            <a:ext cx="6122056" cy="486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08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Components of the GE-McKinsey Matrix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5711542" cy="3678303"/>
          </a:xfrm>
        </p:spPr>
        <p:txBody>
          <a:bodyPr/>
          <a:lstStyle/>
          <a:p>
            <a:r>
              <a:rPr lang="en-US" b="1" dirty="0"/>
              <a:t>Industry Attractiveness</a:t>
            </a:r>
            <a:r>
              <a:rPr lang="en-US" dirty="0"/>
              <a:t>: Market growth, profitability, competition intensity, etc.</a:t>
            </a:r>
          </a:p>
          <a:p>
            <a:r>
              <a:rPr lang="en-US" b="1" dirty="0"/>
              <a:t>Business Unit Strength</a:t>
            </a:r>
            <a:r>
              <a:rPr lang="en-US" dirty="0"/>
              <a:t>: Market share, brand reputation, cost efficiency, etc.</a:t>
            </a:r>
          </a:p>
          <a:p>
            <a:r>
              <a:rPr lang="en-US" dirty="0"/>
              <a:t>3x3 matrix categorizing businesses into:</a:t>
            </a:r>
          </a:p>
          <a:p>
            <a:pPr lvl="1"/>
            <a:r>
              <a:rPr lang="en-US" dirty="0"/>
              <a:t>Grow/Invest</a:t>
            </a:r>
          </a:p>
          <a:p>
            <a:pPr lvl="1"/>
            <a:r>
              <a:rPr lang="en-US" dirty="0"/>
              <a:t>Selective Investment</a:t>
            </a:r>
          </a:p>
          <a:p>
            <a:pPr lvl="1"/>
            <a:r>
              <a:rPr lang="en-US" dirty="0"/>
              <a:t>Harvest/Divest</a:t>
            </a:r>
          </a:p>
          <a:p>
            <a:endParaRPr lang="en-IN" dirty="0"/>
          </a:p>
        </p:txBody>
      </p:sp>
      <p:pic>
        <p:nvPicPr>
          <p:cNvPr id="4" name="Picture 2" descr="GE McKinsey Matrix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545" y="1828801"/>
            <a:ext cx="6122056" cy="486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56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Strategic Implications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4398131" cy="4277298"/>
          </a:xfrm>
        </p:spPr>
        <p:txBody>
          <a:bodyPr>
            <a:normAutofit/>
          </a:bodyPr>
          <a:lstStyle/>
          <a:p>
            <a:r>
              <a:rPr lang="en-US" sz="2000" b="1" dirty="0"/>
              <a:t>Grow/Invest</a:t>
            </a:r>
            <a:r>
              <a:rPr lang="en-US" sz="2000" dirty="0"/>
              <a:t>: High attractiveness and high strength – focus on expansion.</a:t>
            </a:r>
          </a:p>
          <a:p>
            <a:r>
              <a:rPr lang="en-US" sz="2000" b="1" dirty="0"/>
              <a:t>Selective Investment</a:t>
            </a:r>
            <a:r>
              <a:rPr lang="en-US" sz="2000" dirty="0"/>
              <a:t>: Medium attractiveness – analyze further before investing.</a:t>
            </a:r>
          </a:p>
          <a:p>
            <a:r>
              <a:rPr lang="en-US" sz="2000" b="1" dirty="0"/>
              <a:t>Harvest/Divest</a:t>
            </a:r>
            <a:r>
              <a:rPr lang="en-US" sz="2000" dirty="0"/>
              <a:t>: Low attractiveness – consider withdrawing or repositioning.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29253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Apple’s GE-McKinsey Matrix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53492"/>
            <a:ext cx="3889497" cy="4596938"/>
          </a:xfrm>
        </p:spPr>
        <p:txBody>
          <a:bodyPr>
            <a:normAutofit fontScale="92500" lnSpcReduction="20000"/>
          </a:bodyPr>
          <a:lstStyle/>
          <a:p>
            <a:r>
              <a:rPr lang="en-IN" sz="2400" b="1" dirty="0"/>
              <a:t>Industry Attractiveness</a:t>
            </a:r>
            <a:endParaRPr lang="en-IN" sz="2400" dirty="0"/>
          </a:p>
          <a:p>
            <a:r>
              <a:rPr lang="en-IN" sz="2400" b="1" dirty="0"/>
              <a:t>High:</a:t>
            </a:r>
            <a:r>
              <a:rPr lang="en-IN" sz="2400" dirty="0"/>
              <a:t> Smartphones (iPhone) &amp; Tablets (iPad)</a:t>
            </a:r>
          </a:p>
          <a:p>
            <a:pPr lvl="1"/>
            <a:r>
              <a:rPr lang="en-IN" sz="2000" dirty="0"/>
              <a:t>Growing demand, strong profitability, clear product differentiation.</a:t>
            </a:r>
          </a:p>
          <a:p>
            <a:r>
              <a:rPr lang="en-IN" sz="2400" b="1" dirty="0"/>
              <a:t>Medium:</a:t>
            </a:r>
            <a:r>
              <a:rPr lang="en-IN" sz="2400" dirty="0"/>
              <a:t> Laptops, iTunes, iPod</a:t>
            </a:r>
          </a:p>
          <a:p>
            <a:pPr lvl="1"/>
            <a:r>
              <a:rPr lang="en-IN" sz="2000" dirty="0"/>
              <a:t>Moderate growth rates, rising competition in online music/apps &amp; laptops.</a:t>
            </a:r>
          </a:p>
          <a:p>
            <a:r>
              <a:rPr lang="en-IN" sz="2400" b="1" dirty="0"/>
              <a:t>Low/Uncertain:</a:t>
            </a:r>
            <a:r>
              <a:rPr lang="en-IN" sz="2400" dirty="0"/>
              <a:t> iMac</a:t>
            </a:r>
          </a:p>
          <a:p>
            <a:pPr lvl="1"/>
            <a:r>
              <a:rPr lang="en-IN" sz="2000" dirty="0"/>
              <a:t>Slow growth in desktop market; lower market share.</a:t>
            </a:r>
          </a:p>
          <a:p>
            <a:endParaRPr lang="en-IN" sz="2400" dirty="0"/>
          </a:p>
        </p:txBody>
      </p:sp>
      <p:pic>
        <p:nvPicPr>
          <p:cNvPr id="5" name="Picture 2" descr="Apple GE McKinsey 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689" y="1953492"/>
            <a:ext cx="7300207" cy="432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77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Business Unit Strength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4639201" cy="4411497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Strong</a:t>
            </a:r>
            <a:r>
              <a:rPr lang="en-IN" sz="2000" b="1" dirty="0"/>
              <a:t>:</a:t>
            </a:r>
            <a:r>
              <a:rPr lang="en-IN" sz="2000" dirty="0"/>
              <a:t> iPhone, iPad, iTunes, iPod</a:t>
            </a:r>
          </a:p>
          <a:p>
            <a:pPr lvl="1"/>
            <a:r>
              <a:rPr lang="en-IN" sz="1800" dirty="0"/>
              <a:t>High market share (iPhone, iPad); pioneering music platform (iTunes &amp; iPod).</a:t>
            </a:r>
          </a:p>
          <a:p>
            <a:r>
              <a:rPr lang="en-IN" sz="2000" b="1" dirty="0"/>
              <a:t>Medium:</a:t>
            </a:r>
            <a:r>
              <a:rPr lang="en-IN" sz="2000" dirty="0"/>
              <a:t> iMac</a:t>
            </a:r>
          </a:p>
          <a:p>
            <a:pPr lvl="1"/>
            <a:r>
              <a:rPr lang="en-IN" sz="1800" dirty="0"/>
              <a:t>Some loyal customers but limited overall market share.</a:t>
            </a:r>
          </a:p>
          <a:p>
            <a:r>
              <a:rPr lang="en-IN" sz="2000" b="1" dirty="0"/>
              <a:t>Lower:</a:t>
            </a:r>
            <a:r>
              <a:rPr lang="en-IN" sz="2000" dirty="0"/>
              <a:t> Laptops (facing intense competition and slower growth).</a:t>
            </a:r>
          </a:p>
          <a:p>
            <a:endParaRPr lang="en-IN" sz="2000" dirty="0"/>
          </a:p>
        </p:txBody>
      </p:sp>
      <p:pic>
        <p:nvPicPr>
          <p:cNvPr id="4" name="Picture 2" descr="Apple GE McKinsey 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698" y="2180496"/>
            <a:ext cx="6600456" cy="391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371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Strategic Implications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028305"/>
            <a:ext cx="4448008" cy="4458067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Invest/Grow</a:t>
            </a:r>
            <a:r>
              <a:rPr lang="en-US" sz="2400" b="1" dirty="0"/>
              <a:t>:</a:t>
            </a:r>
            <a:r>
              <a:rPr lang="en-US" sz="2400" dirty="0"/>
              <a:t> iPhone, iPad, iTunes, iPod</a:t>
            </a:r>
          </a:p>
          <a:p>
            <a:pPr lvl="1"/>
            <a:r>
              <a:rPr lang="en-US" sz="2000" dirty="0"/>
              <a:t>Leverage strong market positions and high demand.</a:t>
            </a:r>
          </a:p>
          <a:p>
            <a:r>
              <a:rPr lang="en-US" sz="2400" b="1" dirty="0"/>
              <a:t>Hold:</a:t>
            </a:r>
            <a:r>
              <a:rPr lang="en-US" sz="2400" dirty="0"/>
              <a:t> iMac</a:t>
            </a:r>
          </a:p>
          <a:p>
            <a:pPr lvl="1"/>
            <a:r>
              <a:rPr lang="en-US" sz="2000" dirty="0"/>
              <a:t>Market is uncertain; consider boosting sales through advertising, loyalty programs.</a:t>
            </a:r>
          </a:p>
          <a:p>
            <a:r>
              <a:rPr lang="en-US" sz="2400" b="1" dirty="0"/>
              <a:t>Monitor/Selective Investment:</a:t>
            </a:r>
            <a:r>
              <a:rPr lang="en-US" sz="2400" dirty="0"/>
              <a:t> Laptops</a:t>
            </a:r>
          </a:p>
          <a:p>
            <a:pPr lvl="1"/>
            <a:r>
              <a:rPr lang="en-US" sz="2000" dirty="0"/>
              <a:t>Competitive market, lower growth </a:t>
            </a:r>
            <a:r>
              <a:rPr lang="en-US" sz="2000" dirty="0" smtClean="0"/>
              <a:t>rate, invest </a:t>
            </a:r>
            <a:r>
              <a:rPr lang="en-US" sz="2000" dirty="0"/>
              <a:t>selectively.</a:t>
            </a:r>
          </a:p>
          <a:p>
            <a:endParaRPr lang="en-IN" sz="2400" dirty="0"/>
          </a:p>
        </p:txBody>
      </p:sp>
      <p:pic>
        <p:nvPicPr>
          <p:cNvPr id="4" name="Picture 2" descr="Apple GE McKinsey 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449" y="2321755"/>
            <a:ext cx="6785424" cy="4023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47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Outcome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Focus </a:t>
            </a:r>
            <a:r>
              <a:rPr lang="en-US" sz="2400" dirty="0"/>
              <a:t>on the most profitable (high attractiveness + strong strength) products to maximize returns.</a:t>
            </a:r>
          </a:p>
          <a:p>
            <a:r>
              <a:rPr lang="en-US" sz="2400" dirty="0"/>
              <a:t>Use the GE-McKinsey framework to guide resource allocation and future growth strategies.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423546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35</TotalTime>
  <Words>586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Wingdings 2</vt:lpstr>
      <vt:lpstr>Dividend</vt:lpstr>
      <vt:lpstr>Strategic Management Models: GE-McKinsey Matrix, M/8 Model &amp; McKinsey's 7S Framework</vt:lpstr>
      <vt:lpstr>Introduction to Strategic Management Models </vt:lpstr>
      <vt:lpstr>GE-McKinsey Matrix </vt:lpstr>
      <vt:lpstr>Components of the GE-McKinsey Matrix </vt:lpstr>
      <vt:lpstr>Strategic Implications </vt:lpstr>
      <vt:lpstr>Apple’s GE-McKinsey Matrix Example</vt:lpstr>
      <vt:lpstr>Business Unit Strength </vt:lpstr>
      <vt:lpstr>Strategic Implications </vt:lpstr>
      <vt:lpstr>Outcome </vt:lpstr>
      <vt:lpstr>M/8 Model </vt:lpstr>
      <vt:lpstr>Key Components of the M/8 Model </vt:lpstr>
      <vt:lpstr>McKinsey’s 7S Framework</vt:lpstr>
      <vt:lpstr>Elements of the 7S Framework </vt:lpstr>
      <vt:lpstr>Hard vs. Soft Elements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 Models: GE-McKinsey Matrix, M/8 Model &amp; McKinsey's 7S Framework</dc:title>
  <dc:creator>admin</dc:creator>
  <cp:lastModifiedBy>admin</cp:lastModifiedBy>
  <cp:revision>3</cp:revision>
  <dcterms:created xsi:type="dcterms:W3CDTF">2025-02-25T06:11:30Z</dcterms:created>
  <dcterms:modified xsi:type="dcterms:W3CDTF">2025-02-25T06:47:06Z</dcterms:modified>
</cp:coreProperties>
</file>