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0" r:id="rId2"/>
    <p:sldId id="270" r:id="rId3"/>
    <p:sldId id="258" r:id="rId4"/>
    <p:sldId id="264" r:id="rId5"/>
    <p:sldId id="309" r:id="rId6"/>
    <p:sldId id="261" r:id="rId7"/>
    <p:sldId id="263" r:id="rId8"/>
    <p:sldId id="265" r:id="rId9"/>
    <p:sldId id="266" r:id="rId10"/>
    <p:sldId id="272" r:id="rId11"/>
    <p:sldId id="292" r:id="rId12"/>
    <p:sldId id="319" r:id="rId13"/>
    <p:sldId id="310" r:id="rId14"/>
    <p:sldId id="274" r:id="rId15"/>
    <p:sldId id="312" r:id="rId16"/>
    <p:sldId id="276" r:id="rId17"/>
    <p:sldId id="296" r:id="rId18"/>
    <p:sldId id="281" r:id="rId19"/>
    <p:sldId id="297" r:id="rId20"/>
    <p:sldId id="298" r:id="rId21"/>
    <p:sldId id="320" r:id="rId22"/>
    <p:sldId id="318" r:id="rId23"/>
    <p:sldId id="303" r:id="rId24"/>
    <p:sldId id="321" r:id="rId25"/>
    <p:sldId id="322" r:id="rId26"/>
    <p:sldId id="323" r:id="rId27"/>
    <p:sldId id="304" r:id="rId28"/>
    <p:sldId id="305" r:id="rId29"/>
    <p:sldId id="324" r:id="rId30"/>
    <p:sldId id="313" r:id="rId31"/>
    <p:sldId id="314" r:id="rId32"/>
    <p:sldId id="315" r:id="rId33"/>
    <p:sldId id="316" r:id="rId34"/>
    <p:sldId id="317" r:id="rId35"/>
    <p:sldId id="325" r:id="rId36"/>
    <p:sldId id="326" r:id="rId37"/>
    <p:sldId id="327" r:id="rId38"/>
    <p:sldId id="302" r:id="rId39"/>
    <p:sldId id="306" r:id="rId40"/>
    <p:sldId id="307"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3D3C94-8FB5-4DF3-B3B1-AC499964954C}" type="datetimeFigureOut">
              <a:rPr lang="en-US" smtClean="0"/>
              <a:pPr/>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C867A-F549-42EB-9F92-03BD2608E6F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3D3C94-8FB5-4DF3-B3B1-AC499964954C}" type="datetimeFigureOut">
              <a:rPr lang="en-US" smtClean="0"/>
              <a:pPr/>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C867A-F549-42EB-9F92-03BD2608E6F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3D3C94-8FB5-4DF3-B3B1-AC499964954C}" type="datetimeFigureOut">
              <a:rPr lang="en-US" smtClean="0"/>
              <a:pPr/>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C867A-F549-42EB-9F92-03BD2608E6F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3D3C94-8FB5-4DF3-B3B1-AC499964954C}" type="datetimeFigureOut">
              <a:rPr lang="en-US" smtClean="0"/>
              <a:pPr/>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C867A-F549-42EB-9F92-03BD2608E6F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3D3C94-8FB5-4DF3-B3B1-AC499964954C}" type="datetimeFigureOut">
              <a:rPr lang="en-US" smtClean="0"/>
              <a:pPr/>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C867A-F549-42EB-9F92-03BD2608E6F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3D3C94-8FB5-4DF3-B3B1-AC499964954C}" type="datetimeFigureOut">
              <a:rPr lang="en-US" smtClean="0"/>
              <a:pPr/>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C867A-F549-42EB-9F92-03BD2608E6F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3D3C94-8FB5-4DF3-B3B1-AC499964954C}" type="datetimeFigureOut">
              <a:rPr lang="en-US" smtClean="0"/>
              <a:pPr/>
              <a:t>11/26/2024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3C867A-F549-42EB-9F92-03BD2608E6F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3D3C94-8FB5-4DF3-B3B1-AC499964954C}" type="datetimeFigureOut">
              <a:rPr lang="en-US" smtClean="0"/>
              <a:pPr/>
              <a:t>11/26/2024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3C867A-F549-42EB-9F92-03BD2608E6F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3D3C94-8FB5-4DF3-B3B1-AC499964954C}" type="datetimeFigureOut">
              <a:rPr lang="en-US" smtClean="0"/>
              <a:pPr/>
              <a:t>11/26/2024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3C867A-F549-42EB-9F92-03BD2608E6F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3D3C94-8FB5-4DF3-B3B1-AC499964954C}" type="datetimeFigureOut">
              <a:rPr lang="en-US" smtClean="0"/>
              <a:pPr/>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C867A-F549-42EB-9F92-03BD2608E6F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3D3C94-8FB5-4DF3-B3B1-AC499964954C}" type="datetimeFigureOut">
              <a:rPr lang="en-US" smtClean="0"/>
              <a:pPr/>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C867A-F549-42EB-9F92-03BD2608E6F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3D3C94-8FB5-4DF3-B3B1-AC499964954C}" type="datetimeFigureOut">
              <a:rPr lang="en-US" smtClean="0"/>
              <a:pPr/>
              <a:t>11/26/2024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3C867A-F549-42EB-9F92-03BD2608E6F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investopedia.com/terms/e/earnings.asp"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a:xfrm>
            <a:off x="1371600" y="4343400"/>
            <a:ext cx="6400800" cy="2057400"/>
          </a:xfrm>
        </p:spPr>
        <p:txBody>
          <a:bodyPr>
            <a:normAutofit fontScale="92500" lnSpcReduction="10000"/>
          </a:bodyPr>
          <a:lstStyle/>
          <a:p>
            <a:r>
              <a:rPr lang="en-US" dirty="0" smtClean="0">
                <a:solidFill>
                  <a:srgbClr val="FF0000"/>
                </a:solidFill>
              </a:rPr>
              <a:t>DR. F. WAHIDHA BEGUM</a:t>
            </a:r>
          </a:p>
          <a:p>
            <a:r>
              <a:rPr lang="en-US" dirty="0" smtClean="0">
                <a:solidFill>
                  <a:srgbClr val="FF0000"/>
                </a:solidFill>
              </a:rPr>
              <a:t>ASSISTANT PROFESSOR</a:t>
            </a:r>
          </a:p>
          <a:p>
            <a:r>
              <a:rPr lang="en-US" dirty="0" smtClean="0">
                <a:solidFill>
                  <a:srgbClr val="FF0000"/>
                </a:solidFill>
              </a:rPr>
              <a:t>JAMAL INSTITUTE OF MANAGEMENT</a:t>
            </a:r>
          </a:p>
          <a:p>
            <a:r>
              <a:rPr lang="en-US" dirty="0" smtClean="0">
                <a:solidFill>
                  <a:srgbClr val="FF0000"/>
                </a:solidFill>
              </a:rPr>
              <a:t>JAMAL MOPHAMED COLLEGE</a:t>
            </a:r>
          </a:p>
          <a:p>
            <a:endParaRPr lang="en-US" dirty="0"/>
          </a:p>
        </p:txBody>
      </p:sp>
      <p:pic>
        <p:nvPicPr>
          <p:cNvPr id="1026" name="Picture 2" descr="Fundamental Analysis - SAPM - EXPLAINED IN TAMIL"/>
          <p:cNvPicPr>
            <a:picLocks noChangeAspect="1" noChangeArrowheads="1"/>
          </p:cNvPicPr>
          <p:nvPr/>
        </p:nvPicPr>
        <p:blipFill>
          <a:blip r:embed="rId2" cstate="print"/>
          <a:srcRect t="22626"/>
          <a:stretch>
            <a:fillRect/>
          </a:stretch>
        </p:blipFill>
        <p:spPr bwMode="auto">
          <a:xfrm>
            <a:off x="304800" y="228600"/>
            <a:ext cx="8382000" cy="3648076"/>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7650" name="Picture 2" descr="Economic Forecasting&#10;ï Economy analysis is the first stage of&#10;fundamental analysis and starts with an&#10;analysis of historic..."/>
          <p:cNvPicPr>
            <a:picLocks noChangeAspect="1" noChangeArrowheads="1"/>
          </p:cNvPicPr>
          <p:nvPr/>
        </p:nvPicPr>
        <p:blipFill>
          <a:blip r:embed="rId2" cstate="print"/>
          <a:srcRect/>
          <a:stretch>
            <a:fillRect/>
          </a:stretch>
        </p:blipFill>
        <p:spPr bwMode="auto">
          <a:xfrm>
            <a:off x="0" y="0"/>
            <a:ext cx="9144000" cy="686516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Forecasting Techniques&#10;ï Economic forecasting may be carried out for&#10;short-term periods (up to three months),&#10;intermediate..."/>
          <p:cNvPicPr>
            <a:picLocks noChangeAspect="1" noChangeArrowheads="1"/>
          </p:cNvPicPr>
          <p:nvPr/>
        </p:nvPicPr>
        <p:blipFill>
          <a:blip r:embed="rId2" cstate="print"/>
          <a:srcRect/>
          <a:stretch>
            <a:fillRect/>
          </a:stretch>
        </p:blipFill>
        <p:spPr bwMode="auto">
          <a:xfrm>
            <a:off x="0" y="0"/>
            <a:ext cx="9144000" cy="686516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Anticipatory Surveys&#10; Anticipatory surveys are the surveys of&#10;intentions of people in government,&#10;business, trade and industry regarding their&#10;construction activities, plant and machinery&#10;expenditures, level of inventory, etc.&#10; Such surveys may also include the future&#10;plans of consumers with regards to their&#10;spending on durables and non-durables.&#10; Based on the results of these surveys, the&#10;analyst can form his own forecast of the&#10;future state of the economy.&#10;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2" cstate="print"/>
          <a:srcRect l="16984" t="20833" r="34407" b="17708"/>
          <a:stretch>
            <a:fillRect/>
          </a:stretch>
        </p:blipFill>
        <p:spPr bwMode="auto">
          <a:xfrm>
            <a:off x="304800" y="457200"/>
            <a:ext cx="8610600" cy="612078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cstate="print"/>
          <a:srcRect l="9956" t="16667" r="40264" b="16667"/>
          <a:stretch>
            <a:fillRect/>
          </a:stretch>
        </p:blipFill>
        <p:spPr bwMode="auto">
          <a:xfrm>
            <a:off x="381000" y="304799"/>
            <a:ext cx="8305800" cy="6253779"/>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9698" name="Picture 2" descr="Leading Indicators&#10;ï The leading indicators indicate what is&#10;going to happen in the economy.&#10;ï It helps the investor to pr..."/>
          <p:cNvPicPr>
            <a:picLocks noChangeAspect="1" noChangeArrowheads="1"/>
          </p:cNvPicPr>
          <p:nvPr/>
        </p:nvPicPr>
        <p:blipFill>
          <a:blip r:embed="rId2" cstate="print"/>
          <a:srcRect/>
          <a:stretch>
            <a:fillRect/>
          </a:stretch>
        </p:blipFill>
        <p:spPr bwMode="auto">
          <a:xfrm>
            <a:off x="0" y="0"/>
            <a:ext cx="9144000" cy="686516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05633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1746" name="Picture 2" descr="Lagging Indicators&#10;ï The changes that are occurring in the&#10;leading and coincidental indicators are&#10;reflected in the laggin..."/>
          <p:cNvPicPr>
            <a:picLocks noChangeAspect="1" noChangeArrowheads="1"/>
          </p:cNvPicPr>
          <p:nvPr/>
        </p:nvPicPr>
        <p:blipFill>
          <a:blip r:embed="rId2" cstate="print"/>
          <a:srcRect/>
          <a:stretch>
            <a:fillRect/>
          </a:stretch>
        </p:blipFill>
        <p:spPr bwMode="auto">
          <a:xfrm>
            <a:off x="-1" y="0"/>
            <a:ext cx="9134453" cy="6858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88640"/>
            <a:ext cx="8712968" cy="63367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52606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2770" name="Picture 2" descr="Econometric Model Building&#10;ï This is the most precise and scientific of the different&#10;forecasting techniques.&#10;ï This techn..."/>
          <p:cNvPicPr>
            <a:picLocks noChangeAspect="1" noChangeArrowheads="1"/>
          </p:cNvPicPr>
          <p:nvPr/>
        </p:nvPicPr>
        <p:blipFill>
          <a:blip r:embed="rId2" cstate="print"/>
          <a:srcRect/>
          <a:stretch>
            <a:fillRect/>
          </a:stretch>
        </p:blipFill>
        <p:spPr bwMode="auto">
          <a:xfrm>
            <a:off x="-1" y="0"/>
            <a:ext cx="9134453" cy="6858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Opportunistic Model&#10;Building&#10;ï This is one of the most widely used forecasting&#10;techniques.&#10;ï It is also known as GNP model..."/>
          <p:cNvPicPr>
            <a:picLocks noChangeAspect="1" noChangeArrowheads="1"/>
          </p:cNvPicPr>
          <p:nvPr/>
        </p:nvPicPr>
        <p:blipFill>
          <a:blip r:embed="rId2" cstate="print"/>
          <a:srcRect/>
          <a:stretch>
            <a:fillRect/>
          </a:stretch>
        </p:blipFill>
        <p:spPr bwMode="auto">
          <a:xfrm>
            <a:off x="0" y="0"/>
            <a:ext cx="9144000" cy="686516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Fundamental Analysis&#10;     ïµ Fundamental analysis&#10;          ï the practice of evaluating the information&#10;              cont..."/>
          <p:cNvPicPr>
            <a:picLocks noChangeAspect="1" noChangeArrowheads="1"/>
          </p:cNvPicPr>
          <p:nvPr/>
        </p:nvPicPr>
        <p:blipFill>
          <a:blip r:embed="rId2" cstate="print"/>
          <a:srcRect/>
          <a:stretch>
            <a:fillRect/>
          </a:stretch>
        </p:blipFill>
        <p:spPr bwMode="auto">
          <a:xfrm>
            <a:off x="0" y="0"/>
            <a:ext cx="9144000" cy="6934201"/>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7106" name="Picture 2" descr="INDUSTRY ANALYSIS&#10; "/>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descr="Industry Analysis&#10; Industry analysis refers to an evaluation&#10;of the relative strengths and&#10;weaknesses of particular industries.&#10; An industry is generally described as a&#10;homogenous group of companies.&#10; An industry is a group of firms that have&#10;similar technological structure of&#10;production and produce similar&#10;products.&#10;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0179" name="Picture 3"/>
          <p:cNvPicPr>
            <a:picLocks noChangeAspect="1" noChangeArrowheads="1"/>
          </p:cNvPicPr>
          <p:nvPr/>
        </p:nvPicPr>
        <p:blipFill>
          <a:blip r:embed="rId2" cstate="print"/>
          <a:srcRect l="16398" t="21875" r="33236" b="12500"/>
          <a:stretch>
            <a:fillRect/>
          </a:stretch>
        </p:blipFill>
        <p:spPr bwMode="auto">
          <a:xfrm>
            <a:off x="304800" y="304799"/>
            <a:ext cx="8610600" cy="630776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2" cstate="print"/>
          <a:srcRect l="16398" t="20833" r="33236" b="14583"/>
          <a:stretch>
            <a:fillRect/>
          </a:stretch>
        </p:blipFill>
        <p:spPr bwMode="auto">
          <a:xfrm>
            <a:off x="228600" y="304799"/>
            <a:ext cx="8534400" cy="6152707"/>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Growth Industry</a:t>
            </a:r>
            <a:endParaRPr lang="en-US" dirty="0"/>
          </a:p>
        </p:txBody>
      </p:sp>
      <p:sp>
        <p:nvSpPr>
          <p:cNvPr id="3" name="Content Placeholder 2"/>
          <p:cNvSpPr>
            <a:spLocks noGrp="1"/>
          </p:cNvSpPr>
          <p:nvPr>
            <p:ph idx="1"/>
          </p:nvPr>
        </p:nvSpPr>
        <p:spPr>
          <a:xfrm>
            <a:off x="457200" y="1219200"/>
            <a:ext cx="8229600" cy="5257800"/>
          </a:xfrm>
        </p:spPr>
        <p:txBody>
          <a:bodyPr>
            <a:normAutofit/>
          </a:bodyPr>
          <a:lstStyle/>
          <a:p>
            <a:pPr>
              <a:buNone/>
            </a:pPr>
            <a:endParaRPr lang="en-US" sz="2400" dirty="0" smtClean="0"/>
          </a:p>
          <a:p>
            <a:r>
              <a:rPr lang="en-US" sz="2400" dirty="0" smtClean="0"/>
              <a:t>A growth industry is that sector of an economy which experiences a higher-than-average growth rate as compared to other sectors.</a:t>
            </a:r>
          </a:p>
          <a:p>
            <a:r>
              <a:rPr lang="en-US" sz="2400" dirty="0" smtClean="0"/>
              <a:t> Growth industries are often new or pioneer industries that did not exist in the past. Their growth is a result of demand for new products or services offered by companies in the field. An example of a growth industry is the technology sector</a:t>
            </a:r>
          </a:p>
          <a:p>
            <a:r>
              <a:rPr lang="en-US" sz="2400" b="1" dirty="0" smtClean="0"/>
              <a:t>Example; E-commerce, </a:t>
            </a:r>
            <a:r>
              <a:rPr lang="en-US" sz="2400" dirty="0" smtClean="0"/>
              <a:t>Electric Vehicles </a:t>
            </a:r>
            <a:r>
              <a:rPr lang="en-US" sz="2400" b="1" dirty="0" smtClean="0"/>
              <a:t>Artificial Intelligence (AI) and Machine </a:t>
            </a:r>
            <a:r>
              <a:rPr lang="en-US" sz="2400" b="1" dirty="0" err="1" smtClean="0"/>
              <a:t>Learningetc</a:t>
            </a:r>
            <a:r>
              <a:rPr lang="en-US" sz="2400" b="1" dirty="0" smtClean="0"/>
              <a:t>.</a:t>
            </a:r>
            <a:endParaRPr lang="en-US" sz="2400" dirty="0" smtClean="0"/>
          </a:p>
          <a:p>
            <a:pPr>
              <a:buNone/>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Cyclical industries</a:t>
            </a:r>
            <a:endParaRPr lang="en-US" dirty="0"/>
          </a:p>
        </p:txBody>
      </p:sp>
      <p:sp>
        <p:nvSpPr>
          <p:cNvPr id="3" name="Content Placeholder 2"/>
          <p:cNvSpPr>
            <a:spLocks noGrp="1"/>
          </p:cNvSpPr>
          <p:nvPr>
            <p:ph idx="1"/>
          </p:nvPr>
        </p:nvSpPr>
        <p:spPr>
          <a:xfrm>
            <a:off x="533400" y="1219200"/>
            <a:ext cx="8153400" cy="4906963"/>
          </a:xfrm>
        </p:spPr>
        <p:txBody>
          <a:bodyPr>
            <a:normAutofit fontScale="92500" lnSpcReduction="20000"/>
          </a:bodyPr>
          <a:lstStyle/>
          <a:p>
            <a:r>
              <a:rPr lang="en-US" dirty="0" smtClean="0"/>
              <a:t>Cyclical industries are those that experience significant fluctuations in demand and profitability based on the broader economic cycle. </a:t>
            </a:r>
          </a:p>
          <a:p>
            <a:r>
              <a:rPr lang="en-US" dirty="0" smtClean="0"/>
              <a:t>During periods of economic expansion, these industries tend to thrive and see increased demand and profitability. </a:t>
            </a:r>
          </a:p>
          <a:p>
            <a:r>
              <a:rPr lang="en-US" dirty="0" smtClean="0"/>
              <a:t>Conversely, during economic downturns or recessions, they often face decreased demand, reduced profits, and sometimes financial losses.</a:t>
            </a:r>
          </a:p>
          <a:p>
            <a:r>
              <a:rPr lang="en-US" b="1" dirty="0" smtClean="0"/>
              <a:t>Examples: Construction and Real Estate Industry, Financial </a:t>
            </a:r>
            <a:r>
              <a:rPr lang="en-US" b="1" smtClean="0"/>
              <a:t>Services Industry etc</a:t>
            </a:r>
            <a:r>
              <a:rPr lang="en-US" dirty="0" smtClean="0"/>
              <a:t>.</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Defensive industries</a:t>
            </a:r>
            <a:endParaRPr lang="en-US" dirty="0"/>
          </a:p>
        </p:txBody>
      </p:sp>
      <p:sp>
        <p:nvSpPr>
          <p:cNvPr id="3" name="Content Placeholder 2"/>
          <p:cNvSpPr>
            <a:spLocks noGrp="1"/>
          </p:cNvSpPr>
          <p:nvPr>
            <p:ph idx="1"/>
          </p:nvPr>
        </p:nvSpPr>
        <p:spPr/>
        <p:txBody>
          <a:bodyPr>
            <a:normAutofit fontScale="92500"/>
          </a:bodyPr>
          <a:lstStyle/>
          <a:p>
            <a:r>
              <a:rPr lang="en-US" dirty="0" smtClean="0"/>
              <a:t>Defensive industries, also known as non-cyclical industries, are sectors that tend to remain stable regardless of economic conditions. </a:t>
            </a:r>
          </a:p>
          <a:p>
            <a:r>
              <a:rPr lang="en-US" dirty="0" smtClean="0"/>
              <a:t>These industries provide essential goods and services that people continue to need and consume, even during economic downturns.</a:t>
            </a:r>
          </a:p>
          <a:p>
            <a:r>
              <a:rPr lang="en-US" dirty="0" smtClean="0"/>
              <a:t> As a result, defensive industries often experience less volatility in revenues and earnings compared to cyclical industries.</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lstStyle/>
          <a:p>
            <a:r>
              <a:rPr lang="en-US" dirty="0" smtClean="0"/>
              <a:t>Healthcare Industry</a:t>
            </a:r>
          </a:p>
          <a:p>
            <a:r>
              <a:rPr lang="en-US" dirty="0" smtClean="0"/>
              <a:t>Utilities Industry (electricity, water, natural gas,)</a:t>
            </a:r>
          </a:p>
          <a:p>
            <a:r>
              <a:rPr lang="en-US" dirty="0" smtClean="0"/>
              <a:t>Telecommunications Industry</a:t>
            </a:r>
          </a:p>
          <a:p>
            <a:r>
              <a:rPr lang="en-US" smtClean="0"/>
              <a:t>Food and Beverage Industry</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200"/>
          </a:xfrm>
        </p:spPr>
        <p:txBody>
          <a:bodyPr>
            <a:noAutofit/>
          </a:bodyPr>
          <a:lstStyle/>
          <a:p>
            <a:endParaRPr lang="en-US" sz="2000" dirty="0" smtClean="0"/>
          </a:p>
          <a:p>
            <a:r>
              <a:rPr lang="en-US" sz="2000" b="1" dirty="0" smtClean="0"/>
              <a:t>Defensive Industry</a:t>
            </a:r>
          </a:p>
          <a:p>
            <a:pPr>
              <a:buNone/>
            </a:pPr>
            <a:r>
              <a:rPr lang="en-US" sz="2000" dirty="0" smtClean="0"/>
              <a:t>	A defensive company is a corporation whose sales and </a:t>
            </a:r>
            <a:r>
              <a:rPr lang="en-US" sz="2000" u="sng" dirty="0" smtClean="0">
                <a:hlinkClick r:id="rId2"/>
              </a:rPr>
              <a:t>earnings</a:t>
            </a:r>
            <a:r>
              <a:rPr lang="en-US" sz="2000" dirty="0" smtClean="0"/>
              <a:t> remain relatively stable during both economic upturns and downturns. Defensive companies tend to make products or services that are essentials. That is, they are likely to be purchased whether the economy is booming or in a recession. </a:t>
            </a:r>
          </a:p>
          <a:p>
            <a:pPr>
              <a:buNone/>
            </a:pPr>
            <a:r>
              <a:rPr lang="en-US" sz="2000" dirty="0" smtClean="0"/>
              <a:t>	</a:t>
            </a:r>
            <a:r>
              <a:rPr lang="en-US" sz="2000" dirty="0" err="1" smtClean="0"/>
              <a:t>Eg</a:t>
            </a:r>
            <a:r>
              <a:rPr lang="en-US" sz="2000" dirty="0" smtClean="0"/>
              <a:t>: Consumers and businesses need the basic necessities of electricity, </a:t>
            </a:r>
            <a:r>
              <a:rPr lang="en-US" sz="2000" dirty="0" smtClean="0">
                <a:solidFill>
                  <a:srgbClr val="FF0000"/>
                </a:solidFill>
              </a:rPr>
              <a:t>water, heating and air conditioning whether the economy is in recession or not.</a:t>
            </a:r>
            <a:r>
              <a:rPr lang="en-US" sz="2000" dirty="0" smtClean="0"/>
              <a:t> Other defensive industries include cable and telecommunications, food retailing, healthcare, and companies involved in the distribution of food and energy.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Cyclical Growth Industry</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This is new type of industry that is cyclical and at the same time growing. For</a:t>
            </a:r>
          </a:p>
          <a:p>
            <a:r>
              <a:rPr lang="en-US" dirty="0" smtClean="0"/>
              <a:t>example, the automobile industry experiences periods of stagnation, decline but they</a:t>
            </a:r>
          </a:p>
          <a:p>
            <a:r>
              <a:rPr lang="en-US" dirty="0" smtClean="0"/>
              <a:t>grow tremendously. The change in technology and introduction of new models help the</a:t>
            </a:r>
          </a:p>
          <a:p>
            <a:r>
              <a:rPr lang="en-US" dirty="0" smtClean="0"/>
              <a:t>automobile industry to resume their growth path.</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a:xfrm>
            <a:off x="457200" y="1371600"/>
            <a:ext cx="8229600" cy="5029200"/>
          </a:xfrm>
        </p:spPr>
        <p:txBody>
          <a:bodyPr>
            <a:normAutofit fontScale="77500" lnSpcReduction="20000"/>
          </a:bodyPr>
          <a:lstStyle/>
          <a:p>
            <a:r>
              <a:rPr lang="en-US" dirty="0" smtClean="0"/>
              <a:t>Automotive Industry: The automotive industry produces vehicles and components, benefiting from both technological innovation and economic cycles. It experiences growth due to emerging markets and electric vehicle adoption but remains sensitive to economic conditions.</a:t>
            </a:r>
          </a:p>
          <a:p>
            <a:r>
              <a:rPr lang="en-US" dirty="0" smtClean="0"/>
              <a:t>Renewable Energy Industry: The renewable energy industry focuses on sustainable energy sources like solar, wind, and hydropower. It is a growth industry driven by environmental concerns but can be cyclical due to policy changes and economic conditions.</a:t>
            </a:r>
          </a:p>
          <a:p>
            <a:r>
              <a:rPr lang="en-US" dirty="0" smtClean="0"/>
              <a:t>Travel and Leisure Industry: the travel and leisure industry includes tourism, hospitality, and entertainment. It benefits from global economic growth and rising disposable income but remains sensitive to economic downturns.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â¢ Fundamental analysis is a technique that attempts to determine a securityâs&#10;value by focusing on underlying factors that..."/>
          <p:cNvPicPr>
            <a:picLocks noChangeAspect="1" noChangeArrowheads="1"/>
          </p:cNvPicPr>
          <p:nvPr/>
        </p:nvPicPr>
        <p:blipFill>
          <a:blip r:embed="rId2" cstate="print"/>
          <a:srcRect/>
          <a:stretch>
            <a:fillRect/>
          </a:stretch>
        </p:blipFill>
        <p:spPr bwMode="auto">
          <a:xfrm>
            <a:off x="0" y="0"/>
            <a:ext cx="9144000" cy="6865168"/>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Industry life cycle</a:t>
            </a:r>
            <a:endParaRPr lang="en-US" dirty="0"/>
          </a:p>
        </p:txBody>
      </p:sp>
      <p:sp>
        <p:nvSpPr>
          <p:cNvPr id="3" name="Content Placeholder 2"/>
          <p:cNvSpPr>
            <a:spLocks noGrp="1"/>
          </p:cNvSpPr>
          <p:nvPr>
            <p:ph idx="1"/>
          </p:nvPr>
        </p:nvSpPr>
        <p:spPr/>
        <p:txBody>
          <a:bodyPr/>
          <a:lstStyle/>
          <a:p>
            <a:r>
              <a:rPr lang="en-US" dirty="0" smtClean="0"/>
              <a:t>The </a:t>
            </a:r>
            <a:r>
              <a:rPr lang="en-US" b="1" dirty="0" smtClean="0"/>
              <a:t>industry life cycle</a:t>
            </a:r>
            <a:r>
              <a:rPr lang="en-US" dirty="0" smtClean="0"/>
              <a:t> is a concept used to describe the stages of growth and development that industries typically go through over time. These stages are similar to the product life cycle but are applied to entire industries rather than individual products.</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Introduction Stage</a:t>
            </a:r>
            <a:endParaRPr lang="en-US" dirty="0"/>
          </a:p>
        </p:txBody>
      </p:sp>
      <p:sp>
        <p:nvSpPr>
          <p:cNvPr id="3" name="Content Placeholder 2"/>
          <p:cNvSpPr>
            <a:spLocks noGrp="1"/>
          </p:cNvSpPr>
          <p:nvPr>
            <p:ph idx="1"/>
          </p:nvPr>
        </p:nvSpPr>
        <p:spPr>
          <a:xfrm>
            <a:off x="457200" y="990600"/>
            <a:ext cx="8229600" cy="5410200"/>
          </a:xfrm>
        </p:spPr>
        <p:txBody>
          <a:bodyPr>
            <a:normAutofit fontScale="77500" lnSpcReduction="20000"/>
          </a:bodyPr>
          <a:lstStyle/>
          <a:p>
            <a:r>
              <a:rPr lang="en-US" b="1" dirty="0" smtClean="0"/>
              <a:t>Characteristics:</a:t>
            </a:r>
            <a:endParaRPr lang="en-US" dirty="0" smtClean="0"/>
          </a:p>
          <a:p>
            <a:r>
              <a:rPr lang="en-US" b="1" dirty="0" smtClean="0"/>
              <a:t>Innovation and Development:</a:t>
            </a:r>
            <a:r>
              <a:rPr lang="en-US" dirty="0" smtClean="0"/>
              <a:t> New technology or product is introduced.</a:t>
            </a:r>
          </a:p>
          <a:p>
            <a:r>
              <a:rPr lang="en-US" b="1" dirty="0" smtClean="0"/>
              <a:t>High Costs:</a:t>
            </a:r>
            <a:r>
              <a:rPr lang="en-US" dirty="0" smtClean="0"/>
              <a:t> Significant research and development (R&amp;D) costs, and low initial revenues.</a:t>
            </a:r>
          </a:p>
          <a:p>
            <a:r>
              <a:rPr lang="en-US" b="1" dirty="0" smtClean="0"/>
              <a:t>Limited Competition:</a:t>
            </a:r>
            <a:r>
              <a:rPr lang="en-US" dirty="0" smtClean="0"/>
              <a:t> Few competitors, as the product is new.</a:t>
            </a:r>
          </a:p>
          <a:p>
            <a:r>
              <a:rPr lang="en-US" b="1" dirty="0" smtClean="0"/>
              <a:t>Consumer Awareness:</a:t>
            </a:r>
            <a:r>
              <a:rPr lang="en-US" dirty="0" smtClean="0"/>
              <a:t> Limited awareness and adoption among consumers.</a:t>
            </a:r>
          </a:p>
          <a:p>
            <a:r>
              <a:rPr lang="en-US" b="1" dirty="0" smtClean="0"/>
              <a:t>Example Industries:</a:t>
            </a:r>
            <a:r>
              <a:rPr lang="en-US" dirty="0" smtClean="0"/>
              <a:t> Electric vehicles in their early years, quantum computing, and commercial space travel.</a:t>
            </a:r>
          </a:p>
          <a:p>
            <a:r>
              <a:rPr lang="en-US" b="1" dirty="0" smtClean="0"/>
              <a:t>Strategic Focus: </a:t>
            </a:r>
            <a:r>
              <a:rPr lang="en-US" dirty="0" smtClean="0"/>
              <a:t>Build awareness and educate consumers about the new product or service.</a:t>
            </a:r>
          </a:p>
          <a:p>
            <a:r>
              <a:rPr lang="en-US" dirty="0" smtClean="0"/>
              <a:t>Focus on research and development to refine the offering.</a:t>
            </a:r>
          </a:p>
          <a:p>
            <a:r>
              <a:rPr lang="en-US" dirty="0" smtClean="0"/>
              <a:t>Secure early adopters and influencers to gain traction.</a:t>
            </a:r>
          </a:p>
          <a:p>
            <a:endParaRPr lang="en-US" dirty="0" smtClean="0"/>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Growth Stage</a:t>
            </a:r>
            <a:endParaRPr lang="en-US" dirty="0"/>
          </a:p>
        </p:txBody>
      </p:sp>
      <p:sp>
        <p:nvSpPr>
          <p:cNvPr id="3" name="Content Placeholder 2"/>
          <p:cNvSpPr>
            <a:spLocks noGrp="1"/>
          </p:cNvSpPr>
          <p:nvPr>
            <p:ph idx="1"/>
          </p:nvPr>
        </p:nvSpPr>
        <p:spPr>
          <a:xfrm>
            <a:off x="457200" y="1143000"/>
            <a:ext cx="8229600" cy="5334000"/>
          </a:xfrm>
        </p:spPr>
        <p:txBody>
          <a:bodyPr>
            <a:normAutofit fontScale="77500" lnSpcReduction="20000"/>
          </a:bodyPr>
          <a:lstStyle/>
          <a:p>
            <a:r>
              <a:rPr lang="en-US" b="1" dirty="0" smtClean="0"/>
              <a:t>Characteristics: Rapid Expansion:</a:t>
            </a:r>
            <a:r>
              <a:rPr lang="en-US" dirty="0" smtClean="0"/>
              <a:t> Demand grows quickly as more consumers become aware.</a:t>
            </a:r>
          </a:p>
          <a:p>
            <a:r>
              <a:rPr lang="en-US" b="1" dirty="0" smtClean="0"/>
              <a:t>Increased Competition:</a:t>
            </a:r>
            <a:r>
              <a:rPr lang="en-US" dirty="0" smtClean="0"/>
              <a:t> More companies enter the market.</a:t>
            </a:r>
          </a:p>
          <a:p>
            <a:r>
              <a:rPr lang="en-US" b="1" dirty="0" smtClean="0"/>
              <a:t>Economies of Scale:</a:t>
            </a:r>
            <a:r>
              <a:rPr lang="en-US" dirty="0" smtClean="0"/>
              <a:t> Production becomes more efficient, reducing costs.</a:t>
            </a:r>
          </a:p>
          <a:p>
            <a:r>
              <a:rPr lang="en-US" b="1" dirty="0" smtClean="0"/>
              <a:t>Product Improvement:</a:t>
            </a:r>
            <a:r>
              <a:rPr lang="en-US" dirty="0" smtClean="0"/>
              <a:t> Ongoing innovation and enhancements.</a:t>
            </a:r>
          </a:p>
          <a:p>
            <a:r>
              <a:rPr lang="en-US" b="1" dirty="0" smtClean="0"/>
              <a:t>Example Industries:</a:t>
            </a:r>
            <a:r>
              <a:rPr lang="en-US" dirty="0" smtClean="0"/>
              <a:t> Renewable energy sources like solar and wind power.</a:t>
            </a:r>
          </a:p>
          <a:p>
            <a:r>
              <a:rPr lang="en-US" b="1" dirty="0" smtClean="0"/>
              <a:t>Strategic Focus: </a:t>
            </a:r>
            <a:r>
              <a:rPr lang="en-US" dirty="0" smtClean="0"/>
              <a:t>Scale operations to meet growing demand and reduce costs.</a:t>
            </a:r>
          </a:p>
          <a:p>
            <a:r>
              <a:rPr lang="en-US" dirty="0" smtClean="0"/>
              <a:t>Differentiate products to stand out in a competitive landscape.</a:t>
            </a:r>
          </a:p>
          <a:p>
            <a:r>
              <a:rPr lang="en-US" dirty="0" smtClean="0"/>
              <a:t>Expand distribution channels and increase market penetration.</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Maturity Stage</a:t>
            </a:r>
            <a:endParaRPr lang="en-US" dirty="0"/>
          </a:p>
        </p:txBody>
      </p:sp>
      <p:sp>
        <p:nvSpPr>
          <p:cNvPr id="3" name="Content Placeholder 2"/>
          <p:cNvSpPr>
            <a:spLocks noGrp="1"/>
          </p:cNvSpPr>
          <p:nvPr>
            <p:ph idx="1"/>
          </p:nvPr>
        </p:nvSpPr>
        <p:spPr>
          <a:xfrm>
            <a:off x="381000" y="1219200"/>
            <a:ext cx="8305800" cy="5334000"/>
          </a:xfrm>
        </p:spPr>
        <p:txBody>
          <a:bodyPr>
            <a:normAutofit fontScale="77500" lnSpcReduction="20000"/>
          </a:bodyPr>
          <a:lstStyle/>
          <a:p>
            <a:r>
              <a:rPr lang="en-US" b="1" dirty="0" err="1" smtClean="0"/>
              <a:t>Characteristics:Market</a:t>
            </a:r>
            <a:r>
              <a:rPr lang="en-US" b="1" dirty="0" smtClean="0"/>
              <a:t> Saturation:</a:t>
            </a:r>
            <a:r>
              <a:rPr lang="en-US" dirty="0" smtClean="0"/>
              <a:t> Slower growth as the market becomes saturated.</a:t>
            </a:r>
          </a:p>
          <a:p>
            <a:r>
              <a:rPr lang="en-US" b="1" dirty="0" smtClean="0"/>
              <a:t>Intense Competition:</a:t>
            </a:r>
            <a:r>
              <a:rPr lang="en-US" dirty="0" smtClean="0"/>
              <a:t> Companies focus on branding and customer loyalty.</a:t>
            </a:r>
          </a:p>
          <a:p>
            <a:r>
              <a:rPr lang="en-US" b="1" dirty="0" smtClean="0"/>
              <a:t>Standardization:</a:t>
            </a:r>
            <a:r>
              <a:rPr lang="en-US" dirty="0" smtClean="0"/>
              <a:t> Products and services become more standardized.</a:t>
            </a:r>
          </a:p>
          <a:p>
            <a:r>
              <a:rPr lang="en-US" b="1" dirty="0" smtClean="0"/>
              <a:t>Incremental Innovation:</a:t>
            </a:r>
            <a:r>
              <a:rPr lang="en-US" dirty="0" smtClean="0"/>
              <a:t> Focus shifts to improving efficiency and cost control.</a:t>
            </a:r>
          </a:p>
          <a:p>
            <a:r>
              <a:rPr lang="en-US" b="1" dirty="0" smtClean="0"/>
              <a:t>Example Industries:</a:t>
            </a:r>
            <a:r>
              <a:rPr lang="en-US" dirty="0" smtClean="0"/>
              <a:t> Consumer electronics, fast food chains, and soft drinks.</a:t>
            </a:r>
          </a:p>
          <a:p>
            <a:r>
              <a:rPr lang="en-US" b="1" dirty="0" smtClean="0"/>
              <a:t>Strategic </a:t>
            </a:r>
            <a:r>
              <a:rPr lang="en-US" b="1" dirty="0" err="1" smtClean="0"/>
              <a:t>Focus:</a:t>
            </a:r>
            <a:r>
              <a:rPr lang="en-US" dirty="0" err="1" smtClean="0"/>
              <a:t>Maximize</a:t>
            </a:r>
            <a:r>
              <a:rPr lang="en-US" dirty="0" smtClean="0"/>
              <a:t> efficiency and control costs to maintain profitability.</a:t>
            </a:r>
          </a:p>
          <a:p>
            <a:r>
              <a:rPr lang="en-US" dirty="0" smtClean="0"/>
              <a:t>Focus on customer retention and loyalty programs.</a:t>
            </a:r>
          </a:p>
          <a:p>
            <a:r>
              <a:rPr lang="en-US" dirty="0" smtClean="0"/>
              <a:t>Explore new market segments or geographic expansion for growth.</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smtClean="0"/>
              <a:t>Decline Stage</a:t>
            </a:r>
            <a:endParaRPr lang="en-US" dirty="0"/>
          </a:p>
        </p:txBody>
      </p:sp>
      <p:sp>
        <p:nvSpPr>
          <p:cNvPr id="3" name="Content Placeholder 2"/>
          <p:cNvSpPr>
            <a:spLocks noGrp="1"/>
          </p:cNvSpPr>
          <p:nvPr>
            <p:ph idx="1"/>
          </p:nvPr>
        </p:nvSpPr>
        <p:spPr>
          <a:xfrm>
            <a:off x="381000" y="1143000"/>
            <a:ext cx="8382000" cy="5334000"/>
          </a:xfrm>
        </p:spPr>
        <p:txBody>
          <a:bodyPr>
            <a:normAutofit fontScale="77500" lnSpcReduction="20000"/>
          </a:bodyPr>
          <a:lstStyle/>
          <a:p>
            <a:r>
              <a:rPr lang="en-US" b="1" dirty="0" smtClean="0"/>
              <a:t>Characteristics: Decreasing Demand:</a:t>
            </a:r>
            <a:r>
              <a:rPr lang="en-US" dirty="0" smtClean="0"/>
              <a:t> Sales decline as the market becomes oversaturated or obsolete.</a:t>
            </a:r>
          </a:p>
          <a:p>
            <a:r>
              <a:rPr lang="en-US" b="1" dirty="0" smtClean="0"/>
              <a:t>Consolidation:</a:t>
            </a:r>
            <a:r>
              <a:rPr lang="en-US" dirty="0" smtClean="0"/>
              <a:t> Mergers and acquisitions are common as weaker players exit.</a:t>
            </a:r>
          </a:p>
          <a:p>
            <a:r>
              <a:rPr lang="en-US" b="1" dirty="0" smtClean="0"/>
              <a:t>Price Competition:</a:t>
            </a:r>
            <a:r>
              <a:rPr lang="en-US" dirty="0" smtClean="0"/>
              <a:t> Intense price wars reduce profitability.</a:t>
            </a:r>
          </a:p>
          <a:p>
            <a:r>
              <a:rPr lang="en-US" b="1" dirty="0" smtClean="0"/>
              <a:t>Innovation Shift:</a:t>
            </a:r>
            <a:r>
              <a:rPr lang="en-US" dirty="0" smtClean="0"/>
              <a:t> Companies may pivot to new technologies or markets.</a:t>
            </a:r>
          </a:p>
          <a:p>
            <a:r>
              <a:rPr lang="en-US" b="1" dirty="0" smtClean="0"/>
              <a:t>Example Industries:</a:t>
            </a:r>
            <a:r>
              <a:rPr lang="en-US" dirty="0" smtClean="0"/>
              <a:t> Traditional print media, landline telephones, and coal mining.</a:t>
            </a:r>
          </a:p>
          <a:p>
            <a:r>
              <a:rPr lang="en-US" b="1" dirty="0" smtClean="0"/>
              <a:t>Strategic </a:t>
            </a:r>
            <a:r>
              <a:rPr lang="en-US" b="1" dirty="0" err="1" smtClean="0"/>
              <a:t>Focus:</a:t>
            </a:r>
            <a:r>
              <a:rPr lang="en-US" dirty="0" err="1" smtClean="0"/>
              <a:t>Streamline</a:t>
            </a:r>
            <a:r>
              <a:rPr lang="en-US" dirty="0" smtClean="0"/>
              <a:t> operations and focus on cost reduction to maintain margins.</a:t>
            </a:r>
          </a:p>
          <a:p>
            <a:r>
              <a:rPr lang="en-US" dirty="0" smtClean="0"/>
              <a:t>Innovate or pivot to new products or markets.</a:t>
            </a:r>
          </a:p>
          <a:p>
            <a:r>
              <a:rPr lang="en-US" dirty="0" smtClean="0"/>
              <a:t>Consider mergers, acquisitions, or divestitures to consolidate resources.</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b="1" dirty="0" smtClean="0"/>
              <a:t>Smartphone industry</a:t>
            </a:r>
            <a:r>
              <a:rPr lang="en-US" dirty="0" smtClean="0"/>
              <a:t>:</a:t>
            </a:r>
            <a:endParaRPr lang="en-US" dirty="0"/>
          </a:p>
        </p:txBody>
      </p:sp>
      <p:sp>
        <p:nvSpPr>
          <p:cNvPr id="3" name="Content Placeholder 2"/>
          <p:cNvSpPr>
            <a:spLocks noGrp="1"/>
          </p:cNvSpPr>
          <p:nvPr>
            <p:ph idx="1"/>
          </p:nvPr>
        </p:nvSpPr>
        <p:spPr>
          <a:xfrm>
            <a:off x="457200" y="1066800"/>
            <a:ext cx="8229600" cy="5410200"/>
          </a:xfrm>
        </p:spPr>
        <p:txBody>
          <a:bodyPr>
            <a:normAutofit fontScale="77500" lnSpcReduction="20000"/>
          </a:bodyPr>
          <a:lstStyle/>
          <a:p>
            <a:r>
              <a:rPr lang="en-US" b="1" dirty="0" smtClean="0">
                <a:solidFill>
                  <a:srgbClr val="FF0000"/>
                </a:solidFill>
              </a:rPr>
              <a:t>Introduction Stage</a:t>
            </a:r>
          </a:p>
          <a:p>
            <a:r>
              <a:rPr lang="en-US" dirty="0" smtClean="0"/>
              <a:t>When the first </a:t>
            </a:r>
            <a:r>
              <a:rPr lang="en-US" dirty="0" err="1" smtClean="0"/>
              <a:t>smartphones</a:t>
            </a:r>
            <a:r>
              <a:rPr lang="en-US" dirty="0" smtClean="0"/>
              <a:t> were introduced in the early 2000s, they were groundbreaking but expensive and had limited market penetration.</a:t>
            </a:r>
          </a:p>
          <a:p>
            <a:r>
              <a:rPr lang="en-US" dirty="0" smtClean="0"/>
              <a:t> Companies like BlackBerry and Nokia were early innovators, and consumer awareness was just beginning to grow.</a:t>
            </a:r>
          </a:p>
          <a:p>
            <a:r>
              <a:rPr lang="en-US" b="1" dirty="0" smtClean="0">
                <a:solidFill>
                  <a:srgbClr val="FF0000"/>
                </a:solidFill>
              </a:rPr>
              <a:t>2. Growth Stage</a:t>
            </a:r>
          </a:p>
          <a:p>
            <a:r>
              <a:rPr lang="en-US" dirty="0" smtClean="0"/>
              <a:t>As technology improved and costs decreased, </a:t>
            </a:r>
            <a:r>
              <a:rPr lang="en-US" dirty="0" err="1" smtClean="0"/>
              <a:t>smartphones</a:t>
            </a:r>
            <a:r>
              <a:rPr lang="en-US" dirty="0" smtClean="0"/>
              <a:t> rapidly gained popularity. Apple's introduction of the </a:t>
            </a:r>
            <a:r>
              <a:rPr lang="en-US" dirty="0" err="1" smtClean="0"/>
              <a:t>iPhone</a:t>
            </a:r>
            <a:r>
              <a:rPr lang="en-US" dirty="0" smtClean="0"/>
              <a:t> in 2007 was a pivotal moment, leading to a surge in demand. </a:t>
            </a:r>
          </a:p>
          <a:p>
            <a:r>
              <a:rPr lang="en-US" dirty="0" smtClean="0"/>
              <a:t>More competitors entered the market, including Samsung and Google, and </a:t>
            </a:r>
            <a:r>
              <a:rPr lang="en-US" dirty="0" err="1" smtClean="0"/>
              <a:t>smartphone</a:t>
            </a:r>
            <a:r>
              <a:rPr lang="en-US" dirty="0" smtClean="0"/>
              <a:t> sales grew exponentially as they became a must-have device for consumers around the world.</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305800" cy="6019800"/>
          </a:xfrm>
        </p:spPr>
        <p:txBody>
          <a:bodyPr>
            <a:normAutofit fontScale="70000" lnSpcReduction="20000"/>
          </a:bodyPr>
          <a:lstStyle/>
          <a:p>
            <a:r>
              <a:rPr lang="en-US" b="1" dirty="0" smtClean="0">
                <a:solidFill>
                  <a:srgbClr val="FF0000"/>
                </a:solidFill>
              </a:rPr>
              <a:t>3. Maturity Stage</a:t>
            </a:r>
          </a:p>
          <a:p>
            <a:r>
              <a:rPr lang="en-US" dirty="0" smtClean="0"/>
              <a:t>By the mid-2010s, the </a:t>
            </a:r>
            <a:r>
              <a:rPr lang="en-US" dirty="0" err="1" smtClean="0"/>
              <a:t>smartphone</a:t>
            </a:r>
            <a:r>
              <a:rPr lang="en-US" dirty="0" smtClean="0"/>
              <a:t> industry had reached maturity. Most people who wanted a </a:t>
            </a:r>
            <a:r>
              <a:rPr lang="en-US" dirty="0" err="1" smtClean="0"/>
              <a:t>smartphone</a:t>
            </a:r>
            <a:r>
              <a:rPr lang="en-US" dirty="0" smtClean="0"/>
              <a:t> already had one, and the market became saturated.</a:t>
            </a:r>
          </a:p>
          <a:p>
            <a:r>
              <a:rPr lang="en-US" dirty="0" smtClean="0"/>
              <a:t> Growth slowed, and competition shifted from gaining new customers to retaining existing ones. Innovation became more incremental (e.g., better cameras, faster processors), and companies started focusing on brand loyalty and differentiation through software and services.</a:t>
            </a:r>
          </a:p>
          <a:p>
            <a:r>
              <a:rPr lang="en-US" b="1" dirty="0" smtClean="0">
                <a:solidFill>
                  <a:srgbClr val="FF0000"/>
                </a:solidFill>
              </a:rPr>
              <a:t>4. Decline Stage</a:t>
            </a:r>
          </a:p>
          <a:p>
            <a:r>
              <a:rPr lang="en-US" dirty="0" smtClean="0"/>
              <a:t>Although the </a:t>
            </a:r>
            <a:r>
              <a:rPr lang="en-US" dirty="0" err="1" smtClean="0"/>
              <a:t>smartphone</a:t>
            </a:r>
            <a:r>
              <a:rPr lang="en-US" dirty="0" smtClean="0"/>
              <a:t> industry is not yet in full decline, signs of the next stage are emerging. Sales growth has </a:t>
            </a:r>
            <a:r>
              <a:rPr lang="en-US" dirty="0" err="1" smtClean="0"/>
              <a:t>plateaued</a:t>
            </a:r>
            <a:r>
              <a:rPr lang="en-US" dirty="0" smtClean="0"/>
              <a:t>, and some companies have exited the market or shifted focus (e.g., BlackBerry, once a leader, has moved away from making phones). The market is now driven by replacement cycles rather than new customers, and future growth is expected to come from emerging markets or new technologies like foldable screens or augmented reality, rather than traditional </a:t>
            </a:r>
            <a:r>
              <a:rPr lang="en-US" dirty="0" err="1" smtClean="0"/>
              <a:t>smartphones</a:t>
            </a:r>
            <a:r>
              <a:rPr lang="en-US" dirty="0" smtClean="0"/>
              <a:t>.</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6398" t="19792" r="33236" b="13542"/>
          <a:stretch>
            <a:fillRect/>
          </a:stretch>
        </p:blipFill>
        <p:spPr bwMode="auto">
          <a:xfrm>
            <a:off x="304800" y="228599"/>
            <a:ext cx="8534400" cy="6351181"/>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Company Analysis</a:t>
            </a:r>
            <a:endParaRPr lang="en-US" dirty="0"/>
          </a:p>
        </p:txBody>
      </p:sp>
      <p:sp>
        <p:nvSpPr>
          <p:cNvPr id="3" name="Content Placeholder 2"/>
          <p:cNvSpPr>
            <a:spLocks noGrp="1"/>
          </p:cNvSpPr>
          <p:nvPr>
            <p:ph idx="1"/>
          </p:nvPr>
        </p:nvSpPr>
        <p:spPr/>
        <p:txBody>
          <a:bodyPr/>
          <a:lstStyle/>
          <a:p>
            <a:r>
              <a:rPr lang="en-US" dirty="0" smtClean="0"/>
              <a:t>Evaluates the present and future values of the stock.</a:t>
            </a:r>
          </a:p>
          <a:p>
            <a:r>
              <a:rPr lang="en-US" dirty="0" smtClean="0"/>
              <a:t>The risk and return associated with the purchase of the stock is </a:t>
            </a:r>
            <a:r>
              <a:rPr lang="en-US" dirty="0" err="1" smtClean="0"/>
              <a:t>analysed</a:t>
            </a:r>
            <a:r>
              <a:rPr lang="en-US" dirty="0" smtClean="0"/>
              <a:t> to take better investment decisions.</a:t>
            </a:r>
          </a:p>
          <a:p>
            <a:endParaRPr lang="en-US" dirty="0" smtClean="0"/>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t>The present and future values are affected by a number of factors and they are</a:t>
            </a:r>
            <a:endParaRPr lang="en-US" sz="3200" dirty="0"/>
          </a:p>
        </p:txBody>
      </p:sp>
      <p:sp>
        <p:nvSpPr>
          <p:cNvPr id="3" name="Content Placeholder 2"/>
          <p:cNvSpPr>
            <a:spLocks noGrp="1"/>
          </p:cNvSpPr>
          <p:nvPr>
            <p:ph idx="1"/>
          </p:nvPr>
        </p:nvSpPr>
        <p:spPr/>
        <p:txBody>
          <a:bodyPr/>
          <a:lstStyle/>
          <a:p>
            <a:r>
              <a:rPr lang="en-US" dirty="0" smtClean="0"/>
              <a:t>Competitive edge Earnings</a:t>
            </a:r>
          </a:p>
          <a:p>
            <a:r>
              <a:rPr lang="en-US" dirty="0" smtClean="0"/>
              <a:t>Capital structure</a:t>
            </a:r>
          </a:p>
          <a:p>
            <a:r>
              <a:rPr lang="en-US" dirty="0" smtClean="0"/>
              <a:t>Management</a:t>
            </a:r>
          </a:p>
          <a:p>
            <a:r>
              <a:rPr lang="en-US" dirty="0" smtClean="0"/>
              <a:t>Operating efficiency</a:t>
            </a:r>
          </a:p>
          <a:p>
            <a:r>
              <a:rPr lang="en-US" dirty="0" smtClean="0"/>
              <a:t>Financial performance</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
            </a:r>
            <a:endParaRPr lang="en-US" dirty="0"/>
          </a:p>
        </p:txBody>
      </p:sp>
      <p:sp>
        <p:nvSpPr>
          <p:cNvPr id="3" name="Content Placeholder 2"/>
          <p:cNvSpPr>
            <a:spLocks noGrp="1"/>
          </p:cNvSpPr>
          <p:nvPr>
            <p:ph idx="1"/>
          </p:nvPr>
        </p:nvSpPr>
        <p:spPr/>
        <p:txBody>
          <a:bodyPr/>
          <a:lstStyle/>
          <a:p>
            <a:endParaRPr lang="en-US"/>
          </a:p>
        </p:txBody>
      </p:sp>
      <p:pic>
        <p:nvPicPr>
          <p:cNvPr id="19458" name="Picture 2" descr="FUNDAMENTAL ANALYSIS &#10;â¢ Fundamental analysis can be composed of many different aspects: &#10;the analysis of the economy as th..."/>
          <p:cNvPicPr>
            <a:picLocks noChangeAspect="1" noChangeArrowheads="1"/>
          </p:cNvPicPr>
          <p:nvPr/>
        </p:nvPicPr>
        <p:blipFill>
          <a:blip r:embed="rId2" cstate="print"/>
          <a:srcRect/>
          <a:stretch>
            <a:fillRect/>
          </a:stretch>
        </p:blipFill>
        <p:spPr bwMode="auto">
          <a:xfrm>
            <a:off x="0" y="0"/>
            <a:ext cx="9144000" cy="6865168"/>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248400"/>
          </a:xfrm>
        </p:spPr>
        <p:txBody>
          <a:bodyPr/>
          <a:lstStyle/>
          <a:p>
            <a:r>
              <a:rPr lang="en-US" dirty="0" smtClean="0"/>
              <a:t>Competitive advantage</a:t>
            </a:r>
          </a:p>
          <a:p>
            <a:r>
              <a:rPr lang="en-US" dirty="0" smtClean="0"/>
              <a:t>The competitiveness of the company can be studied with the help of</a:t>
            </a:r>
          </a:p>
          <a:p>
            <a:pPr>
              <a:buFont typeface="Wingdings" pitchFamily="2" charset="2"/>
              <a:buChar char="v"/>
            </a:pPr>
            <a:r>
              <a:rPr lang="en-US" dirty="0" smtClean="0"/>
              <a:t>The market share</a:t>
            </a:r>
          </a:p>
          <a:p>
            <a:pPr>
              <a:buFont typeface="Wingdings" pitchFamily="2" charset="2"/>
              <a:buChar char="v"/>
            </a:pPr>
            <a:r>
              <a:rPr lang="en-US" dirty="0" smtClean="0"/>
              <a:t>The growth of annual sales</a:t>
            </a:r>
          </a:p>
          <a:p>
            <a:pPr>
              <a:buFont typeface="Wingdings" pitchFamily="2" charset="2"/>
              <a:buChar char="v"/>
            </a:pPr>
            <a:r>
              <a:rPr lang="en-US" dirty="0" smtClean="0"/>
              <a:t>The stability of annual sales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 Economic analysis: evaluates current economic&#10;environment and its effect on industry and&#10;company fundamentals&#10;• Industry analysis: evaluates outlook for particular&#10;industries&#10;• Company analysis: evaluates company’s&#10;strengths and weaknesses within industry&#10;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2" cstate="print"/>
          <a:srcRect l="17569" t="20833" r="33821" b="16667"/>
          <a:stretch>
            <a:fillRect/>
          </a:stretch>
        </p:blipFill>
        <p:spPr bwMode="auto">
          <a:xfrm>
            <a:off x="533400" y="304800"/>
            <a:ext cx="8432800" cy="6096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7410" name="Picture 2" descr="Economic Analysis&#10;â¢ Economic analysis is the analysis of various macro economic&#10;factors that have a significant bearing on..."/>
          <p:cNvPicPr>
            <a:picLocks noChangeAspect="1" noChangeArrowheads="1"/>
          </p:cNvPicPr>
          <p:nvPr/>
        </p:nvPicPr>
        <p:blipFill>
          <a:blip r:embed="rId2" cstate="print"/>
          <a:srcRect/>
          <a:stretch>
            <a:fillRect/>
          </a:stretch>
        </p:blipFill>
        <p:spPr bwMode="auto">
          <a:xfrm>
            <a:off x="0" y="-1"/>
            <a:ext cx="9144000" cy="6865167"/>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8434" name="Picture 2" descr="ECONOMY ANALYSIS &#10;â¢ The performance of a company depends much on the performance &#10;of the economy if the economy. &#10;â¢ The fi..."/>
          <p:cNvPicPr>
            <a:picLocks noChangeAspect="1" noChangeArrowheads="1"/>
          </p:cNvPicPr>
          <p:nvPr/>
        </p:nvPicPr>
        <p:blipFill>
          <a:blip r:embed="rId2" cstate="print"/>
          <a:srcRect/>
          <a:stretch>
            <a:fillRect/>
          </a:stretch>
        </p:blipFill>
        <p:spPr bwMode="auto">
          <a:xfrm>
            <a:off x="0" y="0"/>
            <a:ext cx="9144000" cy="686516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2530" name="Picture 2" descr="ECONOMIC INDICATORS AND THEIR IMPACT ON THE STOCK MARKET &#10;INDICATOR FAVOURABLE &#10;IMPACT &#10;UNFAVOURABLE &#10;IMAPACT &#10;GDP/GROWTH ..."/>
          <p:cNvPicPr>
            <a:picLocks noChangeAspect="1" noChangeArrowheads="1"/>
          </p:cNvPicPr>
          <p:nvPr/>
        </p:nvPicPr>
        <p:blipFill>
          <a:blip r:embed="rId2" cstate="print"/>
          <a:srcRect/>
          <a:stretch>
            <a:fillRect/>
          </a:stretch>
        </p:blipFill>
        <p:spPr bwMode="auto">
          <a:xfrm>
            <a:off x="0" y="0"/>
            <a:ext cx="9144000" cy="686516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3554" name="Picture 2" descr="ECONOMIC INDICATORS AND THEIR IMPACT ON THE &#10;STOCK MARKET &#10;INDICATOR FAVOURABLE &#10;IMPACT &#10;UNFAVOURABLE &#10;IMAPACT &#10;FOREIGN EX..."/>
          <p:cNvPicPr>
            <a:picLocks noChangeAspect="1" noChangeArrowheads="1"/>
          </p:cNvPicPr>
          <p:nvPr/>
        </p:nvPicPr>
        <p:blipFill>
          <a:blip r:embed="rId2" cstate="print"/>
          <a:srcRect/>
          <a:stretch>
            <a:fillRect/>
          </a:stretch>
        </p:blipFill>
        <p:spPr bwMode="auto">
          <a:xfrm>
            <a:off x="0" y="0"/>
            <a:ext cx="9144000" cy="6865168"/>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1123</TotalTime>
  <Words>1211</Words>
  <Application>Microsoft Office PowerPoint</Application>
  <PresentationFormat>On-screen Show (4:3)</PresentationFormat>
  <Paragraphs>102</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Slide 1</vt:lpstr>
      <vt:lpstr>Slide 2</vt:lpstr>
      <vt:lpstr>Slide 3</vt:lpstr>
      <vt:lpstr>s</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Growth Industry</vt:lpstr>
      <vt:lpstr>Cyclical industries</vt:lpstr>
      <vt:lpstr>Defensive industries</vt:lpstr>
      <vt:lpstr>examples</vt:lpstr>
      <vt:lpstr>Slide 27</vt:lpstr>
      <vt:lpstr>Cyclical Growth Industry </vt:lpstr>
      <vt:lpstr>examples</vt:lpstr>
      <vt:lpstr>Industry life cycle</vt:lpstr>
      <vt:lpstr>Introduction Stage</vt:lpstr>
      <vt:lpstr>Growth Stage</vt:lpstr>
      <vt:lpstr>Maturity Stage</vt:lpstr>
      <vt:lpstr>Decline Stage</vt:lpstr>
      <vt:lpstr>Smartphone industry:</vt:lpstr>
      <vt:lpstr>Slide 36</vt:lpstr>
      <vt:lpstr>Slide 37</vt:lpstr>
      <vt:lpstr>Company Analysis</vt:lpstr>
      <vt:lpstr>The present and future values are affected by a number of factors and they are</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Parveen</dc:creator>
  <cp:lastModifiedBy>Parveen</cp:lastModifiedBy>
  <cp:revision>101</cp:revision>
  <dcterms:created xsi:type="dcterms:W3CDTF">2019-09-12T03:41:26Z</dcterms:created>
  <dcterms:modified xsi:type="dcterms:W3CDTF">2024-11-26T05:36:34Z</dcterms:modified>
</cp:coreProperties>
</file>