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Measuring Performance and Types of Control</a:t>
            </a:r>
            <a:br>
              <a:rPr lang="en-US" dirty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Armaan </a:t>
            </a:r>
            <a:r>
              <a:rPr lang="en-US" dirty="0" err="1" smtClean="0"/>
              <a:t>salik</a:t>
            </a:r>
            <a:r>
              <a:rPr lang="en-US" dirty="0" smtClean="0"/>
              <a:t> j</a:t>
            </a:r>
            <a:br>
              <a:rPr lang="en-US" dirty="0" smtClean="0"/>
            </a:br>
            <a:r>
              <a:rPr lang="en-US" dirty="0" err="1" smtClean="0"/>
              <a:t>jamal</a:t>
            </a:r>
            <a:r>
              <a:rPr lang="en-US" dirty="0" smtClean="0"/>
              <a:t> institute of management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89695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Balanced Scorecard Approach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808" y="1961804"/>
            <a:ext cx="6251869" cy="4522124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/>
              <a:t>A widely used framework for </a:t>
            </a:r>
            <a:r>
              <a:rPr lang="en-US" sz="2400" b="1" dirty="0"/>
              <a:t>comprehensive performance evaluation</a:t>
            </a:r>
            <a:r>
              <a:rPr lang="en-US" sz="2400" dirty="0"/>
              <a:t>.</a:t>
            </a:r>
          </a:p>
          <a:p>
            <a:r>
              <a:rPr lang="en-US" sz="2400" dirty="0"/>
              <a:t>Introduced by Kaplan and Norton, focusing on four key perspectives:</a:t>
            </a:r>
          </a:p>
          <a:p>
            <a:pPr lvl="1"/>
            <a:r>
              <a:rPr lang="en-US" sz="2000" b="1" dirty="0"/>
              <a:t>Financial Perspective:</a:t>
            </a:r>
            <a:r>
              <a:rPr lang="en-US" sz="2000" dirty="0"/>
              <a:t> Profitability, revenue growth, and shareholder value.</a:t>
            </a:r>
          </a:p>
          <a:p>
            <a:pPr lvl="1"/>
            <a:r>
              <a:rPr lang="en-US" sz="2000" b="1" dirty="0"/>
              <a:t>Customer Perspective:</a:t>
            </a:r>
            <a:r>
              <a:rPr lang="en-US" sz="2000" dirty="0"/>
              <a:t> Customer satisfaction, loyalty, and brand reputation.</a:t>
            </a:r>
          </a:p>
          <a:p>
            <a:pPr lvl="1"/>
            <a:r>
              <a:rPr lang="en-US" sz="2000" b="1" dirty="0"/>
              <a:t>Internal Processes Perspective:</a:t>
            </a:r>
            <a:r>
              <a:rPr lang="en-US" sz="2000" dirty="0"/>
              <a:t> Operational efficiency, quality improvement, and innovation.</a:t>
            </a:r>
          </a:p>
          <a:p>
            <a:pPr lvl="1"/>
            <a:r>
              <a:rPr lang="en-US" sz="2000" b="1" dirty="0"/>
              <a:t>Learning and Growth Perspective:</a:t>
            </a:r>
            <a:r>
              <a:rPr lang="en-US" sz="2000" dirty="0"/>
              <a:t> Employee development, technological advancements, and organizational culture.</a:t>
            </a:r>
          </a:p>
          <a:p>
            <a:r>
              <a:rPr lang="en-US" sz="2400" dirty="0"/>
              <a:t>Helps organizations align performance measurement with strategic objectives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0" t="798" r="2008" b="-798"/>
          <a:stretch/>
        </p:blipFill>
        <p:spPr>
          <a:xfrm>
            <a:off x="6307569" y="2044931"/>
            <a:ext cx="5884431" cy="4168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523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Importance of Strategic Control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502937"/>
          </a:xfrm>
        </p:spPr>
        <p:txBody>
          <a:bodyPr>
            <a:noAutofit/>
          </a:bodyPr>
          <a:lstStyle/>
          <a:p>
            <a:r>
              <a:rPr lang="en-US" sz="2400" dirty="0"/>
              <a:t>Essential for ensuring effective strategy implementation.</a:t>
            </a:r>
          </a:p>
          <a:p>
            <a:r>
              <a:rPr lang="en-US" sz="2400" dirty="0"/>
              <a:t>Key benefits of strategic control:</a:t>
            </a:r>
          </a:p>
          <a:p>
            <a:pPr lvl="1"/>
            <a:r>
              <a:rPr lang="en-US" sz="2000" b="1" dirty="0"/>
              <a:t>Aligns Actions with Goals:</a:t>
            </a:r>
            <a:r>
              <a:rPr lang="en-US" sz="2000" dirty="0"/>
              <a:t> Ensures resources are used effectively toward objectives.</a:t>
            </a:r>
          </a:p>
          <a:p>
            <a:pPr lvl="1"/>
            <a:r>
              <a:rPr lang="en-US" sz="2000" b="1" dirty="0"/>
              <a:t>Identifies Deviations Early:</a:t>
            </a:r>
            <a:r>
              <a:rPr lang="en-US" sz="2000" dirty="0"/>
              <a:t> Helps in detecting and correcting performance gaps.</a:t>
            </a:r>
          </a:p>
          <a:p>
            <a:pPr lvl="1"/>
            <a:r>
              <a:rPr lang="en-US" sz="2000" b="1" dirty="0"/>
              <a:t>Improves Decision-Making:</a:t>
            </a:r>
            <a:r>
              <a:rPr lang="en-US" sz="2000" dirty="0"/>
              <a:t> Provides data-driven insights for leadership.</a:t>
            </a:r>
          </a:p>
          <a:p>
            <a:pPr lvl="1"/>
            <a:r>
              <a:rPr lang="en-US" sz="2000" b="1" dirty="0"/>
              <a:t>Enhances Accountability:</a:t>
            </a:r>
            <a:r>
              <a:rPr lang="en-US" sz="2000" dirty="0"/>
              <a:t> Encourages responsibility across departments.</a:t>
            </a:r>
          </a:p>
          <a:p>
            <a:pPr lvl="1"/>
            <a:r>
              <a:rPr lang="en-US" sz="2000" b="1" dirty="0"/>
              <a:t>Drives Competitive Advantage:</a:t>
            </a:r>
            <a:r>
              <a:rPr lang="en-US" sz="2000" dirty="0"/>
              <a:t> Helps organizations stay agile and adaptive.</a:t>
            </a:r>
          </a:p>
          <a:p>
            <a:r>
              <a:rPr lang="en-US" sz="2400" dirty="0"/>
              <a:t>A well-structured control system fosters sustainable business growth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43931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Conclusion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Measuring performance and implementing control mechanisms are vital for strategic success.</a:t>
            </a:r>
          </a:p>
          <a:p>
            <a:r>
              <a:rPr lang="en-US" sz="2400" dirty="0"/>
              <a:t>Organizations must use a combination of financial and non-financial metrics.</a:t>
            </a:r>
          </a:p>
          <a:p>
            <a:r>
              <a:rPr lang="en-US" sz="2400" dirty="0"/>
              <a:t>A well-structured control system improves decision-making and competitive advantage.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055673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Introduction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Strategic management ensures that organizations achieve their goals efficiently.</a:t>
            </a:r>
          </a:p>
          <a:p>
            <a:r>
              <a:rPr lang="en-US" sz="2800" dirty="0"/>
              <a:t>Measuring performance and implementing control mechanisms are critical to strategy execution.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37400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Measuring Performance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69686"/>
          </a:xfrm>
        </p:spPr>
        <p:txBody>
          <a:bodyPr>
            <a:noAutofit/>
          </a:bodyPr>
          <a:lstStyle/>
          <a:p>
            <a:pPr algn="just"/>
            <a:r>
              <a:rPr lang="en-US" sz="2000" dirty="0"/>
              <a:t>Performance measurement is the process of evaluating the effectiveness of strategic actions.</a:t>
            </a:r>
          </a:p>
          <a:p>
            <a:pPr algn="just"/>
            <a:r>
              <a:rPr lang="en-US" sz="2000" dirty="0"/>
              <a:t>Helps in decision-making, resource allocation, and continuous improvement.</a:t>
            </a:r>
          </a:p>
          <a:p>
            <a:pPr algn="just"/>
            <a:r>
              <a:rPr lang="en-US" sz="2000" dirty="0"/>
              <a:t>Provides insights into operational efficiency, market competitiveness, and long-term sustainability.</a:t>
            </a:r>
          </a:p>
          <a:p>
            <a:pPr algn="just"/>
            <a:r>
              <a:rPr lang="en-US" sz="2000" dirty="0"/>
              <a:t>Organizations use both quantitative and qualitative metrics for a comprehensive evaluation.</a:t>
            </a:r>
          </a:p>
          <a:p>
            <a:pPr algn="just"/>
            <a:r>
              <a:rPr lang="en-US" sz="2000" dirty="0"/>
              <a:t>Key areas of measurement:</a:t>
            </a:r>
          </a:p>
          <a:p>
            <a:pPr lvl="1" algn="just"/>
            <a:r>
              <a:rPr lang="en-US" sz="1800" b="1" dirty="0"/>
              <a:t>Financial Performance</a:t>
            </a:r>
            <a:r>
              <a:rPr lang="en-US" sz="1800" dirty="0"/>
              <a:t> (profitability, cost efficiency, revenue growth).</a:t>
            </a:r>
          </a:p>
          <a:p>
            <a:pPr lvl="1" algn="just"/>
            <a:r>
              <a:rPr lang="en-US" sz="1800" b="1" dirty="0"/>
              <a:t>Operational Performance</a:t>
            </a:r>
            <a:r>
              <a:rPr lang="en-US" sz="1800" dirty="0"/>
              <a:t> (efficiency of processes, productivity levels).</a:t>
            </a:r>
          </a:p>
          <a:p>
            <a:pPr lvl="1" algn="just"/>
            <a:r>
              <a:rPr lang="en-US" sz="1800" b="1" dirty="0"/>
              <a:t>Customer Performance</a:t>
            </a:r>
            <a:r>
              <a:rPr lang="en-US" sz="1800" dirty="0"/>
              <a:t> (customer satisfaction, loyalty, and retention).</a:t>
            </a:r>
          </a:p>
          <a:p>
            <a:pPr lvl="1" algn="just"/>
            <a:r>
              <a:rPr lang="en-US" sz="1800" b="1" dirty="0"/>
              <a:t>Employee Performance</a:t>
            </a:r>
            <a:r>
              <a:rPr lang="en-US" sz="1800" dirty="0"/>
              <a:t> (engagement, skill development, contribution to objectives</a:t>
            </a:r>
            <a:r>
              <a:rPr lang="en-US" sz="1800" dirty="0" smtClean="0"/>
              <a:t>).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57518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Financial Performance Metrics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78246"/>
          </a:xfrm>
        </p:spPr>
        <p:txBody>
          <a:bodyPr>
            <a:noAutofit/>
          </a:bodyPr>
          <a:lstStyle/>
          <a:p>
            <a:r>
              <a:rPr lang="en-US" sz="2400" dirty="0"/>
              <a:t>Essential for understanding an organization's economic health.</a:t>
            </a:r>
          </a:p>
          <a:p>
            <a:r>
              <a:rPr lang="en-US" sz="2400" dirty="0"/>
              <a:t>Key financial metrics include:</a:t>
            </a:r>
          </a:p>
          <a:p>
            <a:pPr lvl="1"/>
            <a:r>
              <a:rPr lang="en-US" sz="2000" b="1" dirty="0"/>
              <a:t>Revenue Growth:</a:t>
            </a:r>
            <a:r>
              <a:rPr lang="en-US" sz="2000" dirty="0"/>
              <a:t> Measures increase in total sales over time.</a:t>
            </a:r>
          </a:p>
          <a:p>
            <a:pPr lvl="1"/>
            <a:r>
              <a:rPr lang="en-US" sz="2000" b="1" dirty="0"/>
              <a:t>Profit Margins:</a:t>
            </a:r>
            <a:r>
              <a:rPr lang="en-US" sz="2000" dirty="0"/>
              <a:t> Gross, operating, and net margins indicate financial efficiency.</a:t>
            </a:r>
          </a:p>
          <a:p>
            <a:pPr lvl="1"/>
            <a:r>
              <a:rPr lang="en-US" sz="2000" b="1" dirty="0"/>
              <a:t>Return on Investment (ROI):</a:t>
            </a:r>
            <a:r>
              <a:rPr lang="en-US" sz="2000" dirty="0"/>
              <a:t> Evaluates profitability relative to investment.</a:t>
            </a:r>
          </a:p>
          <a:p>
            <a:pPr lvl="1"/>
            <a:r>
              <a:rPr lang="en-US" sz="2000" b="1" dirty="0"/>
              <a:t>Earnings Before Interest and Taxes (EBIT):</a:t>
            </a:r>
            <a:r>
              <a:rPr lang="en-US" sz="2000" dirty="0"/>
              <a:t> Indicates core profitability before deductions.</a:t>
            </a:r>
          </a:p>
          <a:p>
            <a:pPr lvl="1"/>
            <a:r>
              <a:rPr lang="en-US" sz="2000" b="1" dirty="0"/>
              <a:t>Economic Value Added (EVA):</a:t>
            </a:r>
            <a:r>
              <a:rPr lang="en-US" sz="2000" dirty="0"/>
              <a:t> Assesses value created beyond capital costs.</a:t>
            </a:r>
          </a:p>
          <a:p>
            <a:r>
              <a:rPr lang="en-US" sz="2400" dirty="0"/>
              <a:t>Helps stakeholders make informed financial and strategic decisions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6666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Non-Financial Performance Metrics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527875"/>
          </a:xfrm>
        </p:spPr>
        <p:txBody>
          <a:bodyPr>
            <a:normAutofit/>
          </a:bodyPr>
          <a:lstStyle/>
          <a:p>
            <a:r>
              <a:rPr lang="en-US" sz="2000" dirty="0"/>
              <a:t>Equally important as financial metrics in strategic evaluation.</a:t>
            </a:r>
          </a:p>
          <a:p>
            <a:r>
              <a:rPr lang="en-US" sz="2000" dirty="0"/>
              <a:t>Measures qualitative aspects that impact long-term sustainability.</a:t>
            </a:r>
          </a:p>
          <a:p>
            <a:r>
              <a:rPr lang="en-US" sz="2000" dirty="0"/>
              <a:t>Key non-financial metrics include:</a:t>
            </a:r>
          </a:p>
          <a:p>
            <a:pPr lvl="1"/>
            <a:r>
              <a:rPr lang="en-US" sz="1800" b="1" dirty="0"/>
              <a:t>Customer Satisfaction Index:</a:t>
            </a:r>
            <a:r>
              <a:rPr lang="en-US" sz="1800" dirty="0"/>
              <a:t> Assesses customer perceptions and experiences.</a:t>
            </a:r>
          </a:p>
          <a:p>
            <a:pPr lvl="1"/>
            <a:r>
              <a:rPr lang="en-US" sz="1800" b="1" dirty="0"/>
              <a:t>Employee Productivity and Engagement:</a:t>
            </a:r>
            <a:r>
              <a:rPr lang="en-US" sz="1800" dirty="0"/>
              <a:t> Evaluates workforce efficiency and motivation.</a:t>
            </a:r>
          </a:p>
          <a:p>
            <a:pPr lvl="1"/>
            <a:r>
              <a:rPr lang="en-US" sz="1800" b="1" dirty="0"/>
              <a:t>Market Share and Brand Recognition:</a:t>
            </a:r>
            <a:r>
              <a:rPr lang="en-US" sz="1800" dirty="0"/>
              <a:t> Indicates competitive position in the industry.</a:t>
            </a:r>
          </a:p>
          <a:p>
            <a:pPr lvl="1"/>
            <a:r>
              <a:rPr lang="en-US" sz="1800" b="1" dirty="0"/>
              <a:t>Innovation and R&amp;D Outcomes:</a:t>
            </a:r>
            <a:r>
              <a:rPr lang="en-US" sz="1800" dirty="0"/>
              <a:t> Measures effectiveness of new product development.</a:t>
            </a:r>
          </a:p>
          <a:p>
            <a:pPr lvl="1"/>
            <a:r>
              <a:rPr lang="en-US" sz="1800" b="1" dirty="0"/>
              <a:t>Sustainability and Corporate Social Responsibility (CSR):</a:t>
            </a:r>
            <a:r>
              <a:rPr lang="en-US" sz="1800" dirty="0"/>
              <a:t> Examines ethical and environmental contributions.</a:t>
            </a:r>
          </a:p>
          <a:p>
            <a:r>
              <a:rPr lang="en-US" sz="2000" dirty="0"/>
              <a:t>Helps organizations align their strategy with stakeholder expectations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80035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 of Control in Strategic Management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44995"/>
          </a:xfrm>
        </p:spPr>
        <p:txBody>
          <a:bodyPr>
            <a:normAutofit/>
          </a:bodyPr>
          <a:lstStyle/>
          <a:p>
            <a:r>
              <a:rPr lang="en-US" sz="2400" dirty="0"/>
              <a:t>Control systems ensure that strategic objectives are met efficiently.</a:t>
            </a:r>
          </a:p>
          <a:p>
            <a:r>
              <a:rPr lang="en-US" sz="2400" dirty="0"/>
              <a:t>Act as a mechanism to monitor and correct deviations from strategic goals.</a:t>
            </a:r>
          </a:p>
          <a:p>
            <a:r>
              <a:rPr lang="en-US" sz="2400" dirty="0"/>
              <a:t>Three main types of control:</a:t>
            </a:r>
          </a:p>
          <a:p>
            <a:pPr lvl="1"/>
            <a:r>
              <a:rPr lang="en-US" sz="2000" b="1" dirty="0"/>
              <a:t>Feedforward Control</a:t>
            </a:r>
            <a:r>
              <a:rPr lang="en-US" sz="2000" dirty="0"/>
              <a:t> (Preventive) – Focuses on inputs and prevents issues before they arise.</a:t>
            </a:r>
          </a:p>
          <a:p>
            <a:pPr lvl="1"/>
            <a:r>
              <a:rPr lang="en-US" sz="2000" b="1" dirty="0"/>
              <a:t>Concurrent Control</a:t>
            </a:r>
            <a:r>
              <a:rPr lang="en-US" sz="2000" dirty="0"/>
              <a:t> (Real-time) – Monitors activities as they occur to ensure alignment.</a:t>
            </a:r>
          </a:p>
          <a:p>
            <a:pPr lvl="1"/>
            <a:r>
              <a:rPr lang="en-US" sz="2000" b="1" dirty="0"/>
              <a:t>Feedback Control</a:t>
            </a:r>
            <a:r>
              <a:rPr lang="en-US" sz="2000" dirty="0"/>
              <a:t> (Corrective) – Evaluates outputs and provides insights for improvement.</a:t>
            </a:r>
          </a:p>
          <a:p>
            <a:r>
              <a:rPr lang="en-US" sz="2400" dirty="0"/>
              <a:t>A well-designed control system balances flexibility and consistency in strategic </a:t>
            </a:r>
            <a:r>
              <a:rPr lang="en-US" sz="2400" dirty="0" smtClean="0"/>
              <a:t>execution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66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Feedforward Control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Also known as </a:t>
            </a:r>
            <a:r>
              <a:rPr lang="en-US" sz="2400" b="1" dirty="0"/>
              <a:t>preventive control</a:t>
            </a:r>
            <a:r>
              <a:rPr lang="en-US" sz="2400" dirty="0"/>
              <a:t> because it focuses on proactive measures.</a:t>
            </a:r>
          </a:p>
          <a:p>
            <a:r>
              <a:rPr lang="en-US" sz="2400" dirty="0"/>
              <a:t>Involves analyzing potential risks and setting preemptive strategies.</a:t>
            </a:r>
          </a:p>
          <a:p>
            <a:r>
              <a:rPr lang="en-US" sz="2400" dirty="0"/>
              <a:t>Examples of feedforward control:</a:t>
            </a:r>
          </a:p>
          <a:p>
            <a:pPr lvl="1"/>
            <a:r>
              <a:rPr lang="en-US" sz="2000" dirty="0"/>
              <a:t>Conducting market research before launching a new product.</a:t>
            </a:r>
          </a:p>
          <a:p>
            <a:pPr lvl="1"/>
            <a:r>
              <a:rPr lang="en-US" sz="2000" dirty="0"/>
              <a:t>Providing training programs before implementing a new technology.</a:t>
            </a:r>
          </a:p>
          <a:p>
            <a:pPr lvl="1"/>
            <a:r>
              <a:rPr lang="en-US" sz="2000" dirty="0"/>
              <a:t>Establishing standardized procedures to prevent production errors.</a:t>
            </a:r>
          </a:p>
          <a:p>
            <a:r>
              <a:rPr lang="en-US" sz="2400" dirty="0"/>
              <a:t>Helps organizations minimize risks and ensure smooth strategy implementation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83914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/>
              <a:t>Concurrent Control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28122"/>
          </a:xfrm>
        </p:spPr>
        <p:txBody>
          <a:bodyPr>
            <a:noAutofit/>
          </a:bodyPr>
          <a:lstStyle/>
          <a:p>
            <a:r>
              <a:rPr lang="en-US" sz="2400" dirty="0"/>
              <a:t>Also known as </a:t>
            </a:r>
            <a:r>
              <a:rPr lang="en-US" sz="2400" b="1" dirty="0"/>
              <a:t>real-time control</a:t>
            </a:r>
            <a:r>
              <a:rPr lang="en-US" sz="2400" dirty="0"/>
              <a:t>, ensuring continuous monitoring during execution.</a:t>
            </a:r>
          </a:p>
          <a:p>
            <a:r>
              <a:rPr lang="en-US" sz="2400" dirty="0"/>
              <a:t>Helps organizations make immediate corrections before issues escalate.</a:t>
            </a:r>
          </a:p>
          <a:p>
            <a:r>
              <a:rPr lang="en-US" sz="2400" dirty="0"/>
              <a:t>Examples of concurrent control:</a:t>
            </a:r>
          </a:p>
          <a:p>
            <a:pPr lvl="1"/>
            <a:r>
              <a:rPr lang="en-US" sz="2000" dirty="0"/>
              <a:t>Quality control inspections in manufacturing processes.</a:t>
            </a:r>
          </a:p>
          <a:p>
            <a:pPr lvl="1"/>
            <a:r>
              <a:rPr lang="en-US" sz="2000" dirty="0"/>
              <a:t>Real-time performance tracking in customer service centers.</a:t>
            </a:r>
          </a:p>
          <a:p>
            <a:pPr lvl="1"/>
            <a:r>
              <a:rPr lang="en-US" sz="2000" dirty="0"/>
              <a:t>Continuous monitoring of financial transactions to detect fraud.</a:t>
            </a:r>
          </a:p>
          <a:p>
            <a:r>
              <a:rPr lang="en-US" sz="2400" dirty="0"/>
              <a:t>Improves operational efficiency and prevents costly mistakes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8786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Feedback Control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95119"/>
          </a:xfrm>
        </p:spPr>
        <p:txBody>
          <a:bodyPr>
            <a:normAutofit/>
          </a:bodyPr>
          <a:lstStyle/>
          <a:p>
            <a:r>
              <a:rPr lang="en-US" sz="2400" dirty="0"/>
              <a:t>Also known as </a:t>
            </a:r>
            <a:r>
              <a:rPr lang="en-US" sz="2400" b="1" dirty="0"/>
              <a:t>corrective control</a:t>
            </a:r>
            <a:r>
              <a:rPr lang="en-US" sz="2400" dirty="0"/>
              <a:t>, focuses on evaluating past performance.</a:t>
            </a:r>
          </a:p>
          <a:p>
            <a:r>
              <a:rPr lang="en-US" sz="2400" dirty="0"/>
              <a:t>Used to identify deviations and make necessary improvements.</a:t>
            </a:r>
          </a:p>
          <a:p>
            <a:r>
              <a:rPr lang="en-US" sz="2400" dirty="0"/>
              <a:t>Examples of feedback control:</a:t>
            </a:r>
          </a:p>
          <a:p>
            <a:pPr lvl="1"/>
            <a:r>
              <a:rPr lang="en-US" sz="2000" dirty="0"/>
              <a:t>Conducting customer satisfaction surveys to refine service quality.</a:t>
            </a:r>
          </a:p>
          <a:p>
            <a:pPr lvl="1"/>
            <a:r>
              <a:rPr lang="en-US" sz="2000" dirty="0"/>
              <a:t>Reviewing financial statements to adjust budget allocations.</a:t>
            </a:r>
          </a:p>
          <a:p>
            <a:pPr lvl="1"/>
            <a:r>
              <a:rPr lang="en-US" sz="2000" dirty="0"/>
              <a:t>Analyzing employee performance reports to enhance training programs.</a:t>
            </a:r>
          </a:p>
          <a:p>
            <a:r>
              <a:rPr lang="en-US" sz="2400" dirty="0"/>
              <a:t>Ensures organizations learn from past experiences and improve future strategies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165662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6</TotalTime>
  <Words>794</Words>
  <Application>Microsoft Office PowerPoint</Application>
  <PresentationFormat>Widescreen</PresentationFormat>
  <Paragraphs>87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Gill Sans MT</vt:lpstr>
      <vt:lpstr>Wingdings 2</vt:lpstr>
      <vt:lpstr>Dividend</vt:lpstr>
      <vt:lpstr>Measuring Performance and Types of Control </vt:lpstr>
      <vt:lpstr>Introduction </vt:lpstr>
      <vt:lpstr>Measuring Performance </vt:lpstr>
      <vt:lpstr>Financial Performance Metrics </vt:lpstr>
      <vt:lpstr>Non-Financial Performance Metrics </vt:lpstr>
      <vt:lpstr>Types of Control in Strategic Management </vt:lpstr>
      <vt:lpstr>Feedforward Control </vt:lpstr>
      <vt:lpstr>Concurrent Control</vt:lpstr>
      <vt:lpstr>Feedback Control </vt:lpstr>
      <vt:lpstr>Balanced Scorecard Approach </vt:lpstr>
      <vt:lpstr>Importance of Strategic Control </vt:lpstr>
      <vt:lpstr>Conclusion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Performance and Types of Control </dc:title>
  <dc:creator>admin</dc:creator>
  <cp:lastModifiedBy>admin</cp:lastModifiedBy>
  <cp:revision>2</cp:revision>
  <dcterms:created xsi:type="dcterms:W3CDTF">2025-03-04T05:26:21Z</dcterms:created>
  <dcterms:modified xsi:type="dcterms:W3CDTF">2025-03-04T05:32:33Z</dcterms:modified>
</cp:coreProperties>
</file>