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AEDA-C87F-4FE5-9345-35C0940A39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E620-D292-448E-BA2F-7DC43CFB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0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AEDA-C87F-4FE5-9345-35C0940A39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E620-D292-448E-BA2F-7DC43CFB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9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AEDA-C87F-4FE5-9345-35C0940A39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E620-D292-448E-BA2F-7DC43CFB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66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AEDA-C87F-4FE5-9345-35C0940A39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E620-D292-448E-BA2F-7DC43CFB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833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AEDA-C87F-4FE5-9345-35C0940A39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E620-D292-448E-BA2F-7DC43CFB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7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AEDA-C87F-4FE5-9345-35C0940A39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E620-D292-448E-BA2F-7DC43CFB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6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AEDA-C87F-4FE5-9345-35C0940A39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E620-D292-448E-BA2F-7DC43CFB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AEDA-C87F-4FE5-9345-35C0940A39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E620-D292-448E-BA2F-7DC43CFB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AEDA-C87F-4FE5-9345-35C0940A39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E620-D292-448E-BA2F-7DC43CFB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16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AEDA-C87F-4FE5-9345-35C0940A39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E620-D292-448E-BA2F-7DC43CFB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1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AEDA-C87F-4FE5-9345-35C0940A39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E620-D292-448E-BA2F-7DC43CFB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1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AEDA-C87F-4FE5-9345-35C0940A39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E620-D292-448E-BA2F-7DC43CFB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76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DAEDA-C87F-4FE5-9345-35C0940A39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BE620-D292-448E-BA2F-7DC43CFB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84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8293" y="955964"/>
            <a:ext cx="8354291" cy="1631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1" b="1" dirty="0" smtClean="0">
                <a:solidFill>
                  <a:srgbClr val="7030A0"/>
                </a:solidFill>
              </a:rPr>
              <a:t>INTRODUCTION TO OPERATIONS RESEARCH</a:t>
            </a:r>
            <a:endParaRPr lang="en-IN" sz="5001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58590" y="2748347"/>
            <a:ext cx="9933710" cy="3170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1" b="1" dirty="0" err="1">
                <a:solidFill>
                  <a:srgbClr val="FF0066"/>
                </a:solidFill>
              </a:rPr>
              <a:t>Dr.M.A.SHAKILA</a:t>
            </a:r>
            <a:r>
              <a:rPr lang="en-US" sz="5001" b="1" dirty="0">
                <a:solidFill>
                  <a:srgbClr val="FF0066"/>
                </a:solidFill>
              </a:rPr>
              <a:t> BANU</a:t>
            </a:r>
          </a:p>
          <a:p>
            <a:pPr algn="ctr"/>
            <a:r>
              <a:rPr lang="en-US" sz="5001" dirty="0"/>
              <a:t>ASSOCIATE PROFESSOR</a:t>
            </a:r>
          </a:p>
          <a:p>
            <a:pPr algn="ctr"/>
            <a:r>
              <a:rPr lang="en-US" sz="5001" dirty="0"/>
              <a:t>JAMAL INSTITUTE OF MANAGEMENT</a:t>
            </a:r>
          </a:p>
          <a:p>
            <a:pPr algn="ctr"/>
            <a:r>
              <a:rPr lang="en-US" sz="5001" dirty="0"/>
              <a:t>JAMAL MOHAMED COLLEGE</a:t>
            </a:r>
            <a:endParaRPr lang="en-IN" sz="5001" dirty="0"/>
          </a:p>
        </p:txBody>
      </p:sp>
    </p:spTree>
    <p:extLst>
      <p:ext uri="{BB962C8B-B14F-4D97-AF65-F5344CB8AC3E}">
        <p14:creationId xmlns:p14="http://schemas.microsoft.com/office/powerpoint/2010/main" val="2204088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What is Operations Research?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Definition: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Operations Research (OR) is a scientific method of providing executive departments with a quantitative basis for decisions regarding the operations under their control.</a:t>
            </a:r>
            <a:r>
              <a:rPr lang="en-US" b="0" i="0" u="none" strike="noStrike" baseline="30000" smtClean="0">
                <a:solidFill>
                  <a:srgbClr val="2E74B5"/>
                </a:solidFill>
                <a:latin typeface="Times New Roman" panose="02020603050405020304" pitchFamily="18" charset="0"/>
              </a:rPr>
              <a:t> 1 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  </a:t>
            </a:r>
          </a:p>
          <a:p>
            <a:pPr marR="0" lvl="0" rtl="0"/>
            <a:r>
              <a:rPr lang="en-US" b="1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Key Points: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</a:t>
            </a:r>
          </a:p>
          <a:p>
            <a:pPr marR="0" lvl="0" rtl="0"/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Uses mathematical and statistical techniques to solve complex problems.</a:t>
            </a:r>
          </a:p>
          <a:p>
            <a:pPr marR="0" lvl="0" rtl="0"/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Focuses on optimizing resources and decision-making.</a:t>
            </a:r>
          </a:p>
          <a:p>
            <a:pPr marR="0" lvl="0" rtl="0"/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Applies to a wide range of fields: business, engineering, healthcare, military, etc.</a:t>
            </a:r>
          </a:p>
        </p:txBody>
      </p:sp>
    </p:spTree>
    <p:extLst>
      <p:ext uri="{BB962C8B-B14F-4D97-AF65-F5344CB8AC3E}">
        <p14:creationId xmlns:p14="http://schemas.microsoft.com/office/powerpoint/2010/main" val="1011274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Historical </a:t>
            </a:r>
            <a:r>
              <a:rPr lang="en-US" b="0" i="0" u="none" strike="noStrike" baseline="0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Perspective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World War II: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OR emerged during WWII to optimize military operations.</a:t>
            </a:r>
          </a:p>
          <a:p>
            <a:pPr marR="0" lvl="0" rtl="0"/>
            <a:r>
              <a:rPr lang="en-US" b="1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Post-War Era: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OR expanded into various industries and sectors.</a:t>
            </a:r>
          </a:p>
          <a:p>
            <a:pPr marR="0" lvl="0" rtl="0"/>
            <a:r>
              <a:rPr lang="en-US" b="1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Modern Era: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OR continues to evolve with advancements in technology and computational power.</a:t>
            </a:r>
          </a:p>
        </p:txBody>
      </p:sp>
    </p:spTree>
    <p:extLst>
      <p:ext uri="{BB962C8B-B14F-4D97-AF65-F5344CB8AC3E}">
        <p14:creationId xmlns:p14="http://schemas.microsoft.com/office/powerpoint/2010/main" val="3328998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The </a:t>
            </a:r>
            <a:r>
              <a:rPr lang="en-US" b="0" i="0" u="none" strike="noStrike" baseline="0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OR Process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Problem Definition: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Clearly define the problem and its objectives.</a:t>
            </a:r>
          </a:p>
          <a:p>
            <a:pPr marR="0" lvl="0" rtl="0"/>
            <a:r>
              <a:rPr lang="en-US" b="1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Model Formulation: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Develop a mathematical model to represent the problem.</a:t>
            </a:r>
          </a:p>
          <a:p>
            <a:pPr marR="0" lvl="0" rtl="0"/>
            <a:r>
              <a:rPr lang="en-US" b="1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Model Solution: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Solve the model using appropriate techniques (e.g., linear programming, simulation, dynamic programming).</a:t>
            </a:r>
          </a:p>
          <a:p>
            <a:pPr marR="0" lvl="0" rtl="0"/>
            <a:r>
              <a:rPr lang="en-US" b="1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Model Validation: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Validate the model against real-world data.</a:t>
            </a:r>
          </a:p>
          <a:p>
            <a:pPr marR="0" lvl="0" rtl="0"/>
            <a:r>
              <a:rPr lang="en-US" b="1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Implementation: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Implement the solution in the real world.</a:t>
            </a:r>
          </a:p>
        </p:txBody>
      </p:sp>
    </p:spTree>
    <p:extLst>
      <p:ext uri="{BB962C8B-B14F-4D97-AF65-F5344CB8AC3E}">
        <p14:creationId xmlns:p14="http://schemas.microsoft.com/office/powerpoint/2010/main" val="608210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OR </a:t>
            </a:r>
            <a:r>
              <a:rPr lang="en-US" b="0" i="0" u="none" strike="noStrike" baseline="0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Techniques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R="0" lvl="0" rtl="0"/>
            <a:r>
              <a:rPr lang="en-US" b="1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Linear Programming: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Optimizing linear objective functions subject to linear constraints.</a:t>
            </a:r>
          </a:p>
          <a:p>
            <a:pPr marR="0" lvl="0" rtl="0"/>
            <a:r>
              <a:rPr lang="en-US" b="1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Integer Programming: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Optimizing problems with integer decision variables.</a:t>
            </a:r>
          </a:p>
          <a:p>
            <a:pPr marR="0" lvl="0" rtl="0"/>
            <a:r>
              <a:rPr lang="en-US" b="1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Network Models: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Analyzing networks of nodes and arcs (e.g., transportation, scheduling).</a:t>
            </a:r>
          </a:p>
          <a:p>
            <a:pPr marR="0" lvl="0" rtl="0"/>
            <a:r>
              <a:rPr lang="en-US" b="1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Queueing Theory: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Modeling and analyzing waiting lines and service systems.</a:t>
            </a:r>
          </a:p>
          <a:p>
            <a:pPr marR="0" lvl="0" rtl="0"/>
            <a:r>
              <a:rPr lang="en-US" b="1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Simulation: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Simulating real-world systems to understand their behavior.</a:t>
            </a:r>
          </a:p>
          <a:p>
            <a:pPr marR="0" lvl="0" rtl="0"/>
            <a:r>
              <a:rPr lang="en-US" b="1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Dynamic Programming:</a:t>
            </a:r>
            <a:r>
              <a:rPr lang="en-US" b="0" i="0" u="none" strike="noStrike" baseline="0" smtClean="0">
                <a:solidFill>
                  <a:srgbClr val="2E74B5"/>
                </a:solidFill>
                <a:latin typeface="Times New Roman" panose="02020603050405020304" pitchFamily="18" charset="0"/>
              </a:rPr>
              <a:t> Solving sequential decision-making problems.</a:t>
            </a:r>
          </a:p>
        </p:txBody>
      </p:sp>
    </p:spTree>
    <p:extLst>
      <p:ext uri="{BB962C8B-B14F-4D97-AF65-F5344CB8AC3E}">
        <p14:creationId xmlns:p14="http://schemas.microsoft.com/office/powerpoint/2010/main" val="3092917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Applications </a:t>
            </a:r>
            <a:r>
              <a:rPr lang="en-US" b="0" i="0" u="none" strike="noStrike" baseline="0" dirty="0" smtClean="0">
                <a:solidFill>
                  <a:srgbClr val="2E74B5"/>
                </a:solidFill>
                <a:latin typeface="Times New Roman" panose="02020603050405020304" pitchFamily="18" charset="0"/>
              </a:rPr>
              <a:t>of 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b="1" dirty="0"/>
              <a:t>Business:</a:t>
            </a:r>
            <a:r>
              <a:rPr lang="en-US" dirty="0"/>
              <a:t> </a:t>
            </a:r>
            <a:endParaRPr lang="en-US" sz="2400" dirty="0"/>
          </a:p>
          <a:p>
            <a:pPr lvl="1"/>
            <a:r>
              <a:rPr lang="en-US" dirty="0"/>
              <a:t>Production planning</a:t>
            </a:r>
            <a:endParaRPr lang="en-US" sz="2000" dirty="0"/>
          </a:p>
          <a:p>
            <a:pPr lvl="1"/>
            <a:r>
              <a:rPr lang="en-US" dirty="0"/>
              <a:t>Inventory control</a:t>
            </a:r>
            <a:endParaRPr lang="en-US" sz="2000" dirty="0"/>
          </a:p>
          <a:p>
            <a:pPr lvl="1"/>
            <a:r>
              <a:rPr lang="en-US" dirty="0"/>
              <a:t>Supply chain management</a:t>
            </a:r>
            <a:endParaRPr lang="en-US" sz="2000" dirty="0"/>
          </a:p>
          <a:p>
            <a:pPr lvl="1"/>
            <a:r>
              <a:rPr lang="en-US" dirty="0"/>
              <a:t>Financial analysis</a:t>
            </a:r>
            <a:endParaRPr lang="en-US" sz="2000" dirty="0"/>
          </a:p>
          <a:p>
            <a:pPr lvl="0"/>
            <a:r>
              <a:rPr lang="en-US" b="1" dirty="0"/>
              <a:t>Engineering:</a:t>
            </a:r>
            <a:r>
              <a:rPr lang="en-US" dirty="0"/>
              <a:t> </a:t>
            </a:r>
            <a:endParaRPr lang="en-US" sz="2400" dirty="0"/>
          </a:p>
          <a:p>
            <a:pPr lvl="1"/>
            <a:r>
              <a:rPr lang="en-US" dirty="0"/>
              <a:t>Design optimization</a:t>
            </a:r>
            <a:endParaRPr lang="en-US" sz="2000" dirty="0"/>
          </a:p>
          <a:p>
            <a:pPr lvl="1"/>
            <a:r>
              <a:rPr lang="en-US" dirty="0"/>
              <a:t>Project scheduling</a:t>
            </a:r>
            <a:endParaRPr lang="en-US" sz="2000" dirty="0"/>
          </a:p>
          <a:p>
            <a:pPr lvl="1"/>
            <a:r>
              <a:rPr lang="en-US" dirty="0"/>
              <a:t>Quality control</a:t>
            </a:r>
            <a:endParaRPr lang="en-US" sz="2000" dirty="0"/>
          </a:p>
          <a:p>
            <a:pPr lvl="0"/>
            <a:r>
              <a:rPr lang="en-US" b="1" dirty="0"/>
              <a:t>Healthcare:</a:t>
            </a:r>
            <a:r>
              <a:rPr lang="en-US" dirty="0"/>
              <a:t> </a:t>
            </a:r>
            <a:endParaRPr lang="en-US" sz="2400" dirty="0"/>
          </a:p>
          <a:p>
            <a:pPr lvl="1"/>
            <a:r>
              <a:rPr lang="en-US" dirty="0"/>
              <a:t>Patient scheduling</a:t>
            </a:r>
            <a:endParaRPr lang="en-US" sz="2000" dirty="0"/>
          </a:p>
          <a:p>
            <a:pPr lvl="1"/>
            <a:r>
              <a:rPr lang="en-US" dirty="0"/>
              <a:t>Resource allocation</a:t>
            </a:r>
            <a:endParaRPr lang="en-US" sz="2000" dirty="0"/>
          </a:p>
          <a:p>
            <a:pPr lvl="1"/>
            <a:r>
              <a:rPr lang="en-US" dirty="0"/>
              <a:t>Emergency room management</a:t>
            </a:r>
            <a:endParaRPr lang="en-US" sz="2000" dirty="0"/>
          </a:p>
          <a:p>
            <a:pPr lvl="0"/>
            <a:r>
              <a:rPr lang="en-US" b="1" dirty="0"/>
              <a:t>Military:</a:t>
            </a:r>
            <a:r>
              <a:rPr lang="en-US" dirty="0"/>
              <a:t> </a:t>
            </a:r>
            <a:endParaRPr lang="en-US" sz="2400" dirty="0"/>
          </a:p>
          <a:p>
            <a:pPr lvl="1"/>
            <a:r>
              <a:rPr lang="en-US" dirty="0"/>
              <a:t>Logistics</a:t>
            </a:r>
            <a:endParaRPr lang="en-US" sz="2000" dirty="0"/>
          </a:p>
          <a:p>
            <a:pPr lvl="1"/>
            <a:r>
              <a:rPr lang="en-US" dirty="0"/>
              <a:t>Weapon systems analysis</a:t>
            </a:r>
            <a:endParaRPr lang="en-US" sz="2000" dirty="0"/>
          </a:p>
          <a:p>
            <a:pPr lvl="1"/>
            <a:r>
              <a:rPr lang="en-US" dirty="0"/>
              <a:t>War games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50226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Advantages of Operations Research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Provides </a:t>
            </a:r>
            <a:r>
              <a:rPr lang="en-US" dirty="0"/>
              <a:t>data-backed solutions.</a:t>
            </a:r>
          </a:p>
          <a:p>
            <a:r>
              <a:rPr lang="en-US" dirty="0"/>
              <a:t>Optimizes resource allocation.</a:t>
            </a:r>
          </a:p>
          <a:p>
            <a:r>
              <a:rPr lang="en-US" dirty="0"/>
              <a:t>Enhances decision-making capabilities.</a:t>
            </a:r>
          </a:p>
          <a:p>
            <a:r>
              <a:rPr lang="en-US" dirty="0"/>
              <a:t>Predicts outcomes with precision.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29058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Challenges in Operations Research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/>
              <a:t>availability and accuracy.</a:t>
            </a:r>
          </a:p>
          <a:p>
            <a:r>
              <a:rPr lang="en-US" dirty="0"/>
              <a:t>Computational complexity.</a:t>
            </a:r>
          </a:p>
          <a:p>
            <a:r>
              <a:rPr lang="en-US" dirty="0"/>
              <a:t>Resistance to model implementation.</a:t>
            </a:r>
          </a:p>
          <a:p>
            <a:r>
              <a:rPr lang="en-US" dirty="0"/>
              <a:t>Dynamic and uncertain environments.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2620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~present</Template>
  <TotalTime>8</TotalTime>
  <Words>308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What is Operations Research?</vt:lpstr>
      <vt:lpstr>Historical Perspective</vt:lpstr>
      <vt:lpstr>The OR Process</vt:lpstr>
      <vt:lpstr>OR Techniques</vt:lpstr>
      <vt:lpstr>Applications of OR</vt:lpstr>
      <vt:lpstr>Advantages of Operations Research </vt:lpstr>
      <vt:lpstr>Challenges in Operations Research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Operations Research?</dc:title>
  <dc:creator>Admin</dc:creator>
  <cp:lastModifiedBy>Admin</cp:lastModifiedBy>
  <cp:revision>3</cp:revision>
  <dcterms:created xsi:type="dcterms:W3CDTF">2024-11-25T05:18:36Z</dcterms:created>
  <dcterms:modified xsi:type="dcterms:W3CDTF">2025-03-17T06:40:14Z</dcterms:modified>
</cp:coreProperties>
</file>