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1" r:id="rId4"/>
    <p:sldId id="293" r:id="rId5"/>
    <p:sldId id="310" r:id="rId6"/>
    <p:sldId id="265" r:id="rId7"/>
    <p:sldId id="257" r:id="rId8"/>
    <p:sldId id="315" r:id="rId9"/>
    <p:sldId id="316" r:id="rId10"/>
    <p:sldId id="258" r:id="rId11"/>
    <p:sldId id="259" r:id="rId12"/>
    <p:sldId id="287" r:id="rId13"/>
    <p:sldId id="307" r:id="rId14"/>
    <p:sldId id="308" r:id="rId15"/>
    <p:sldId id="309" r:id="rId16"/>
    <p:sldId id="260" r:id="rId17"/>
    <p:sldId id="288" r:id="rId18"/>
    <p:sldId id="266" r:id="rId19"/>
    <p:sldId id="290" r:id="rId20"/>
    <p:sldId id="289" r:id="rId21"/>
    <p:sldId id="268" r:id="rId22"/>
    <p:sldId id="269" r:id="rId23"/>
    <p:sldId id="270" r:id="rId24"/>
    <p:sldId id="299" r:id="rId25"/>
    <p:sldId id="300" r:id="rId26"/>
    <p:sldId id="301" r:id="rId27"/>
    <p:sldId id="302" r:id="rId28"/>
    <p:sldId id="303" r:id="rId29"/>
    <p:sldId id="313" r:id="rId30"/>
    <p:sldId id="304" r:id="rId31"/>
    <p:sldId id="314" r:id="rId32"/>
    <p:sldId id="305" r:id="rId33"/>
    <p:sldId id="306" r:id="rId34"/>
    <p:sldId id="294" r:id="rId35"/>
    <p:sldId id="318" r:id="rId36"/>
    <p:sldId id="273" r:id="rId37"/>
    <p:sldId id="274" r:id="rId38"/>
    <p:sldId id="276" r:id="rId39"/>
    <p:sldId id="277" r:id="rId40"/>
    <p:sldId id="278" r:id="rId41"/>
    <p:sldId id="279" r:id="rId42"/>
    <p:sldId id="295" r:id="rId43"/>
    <p:sldId id="296" r:id="rId44"/>
    <p:sldId id="319" r:id="rId45"/>
    <p:sldId id="297" r:id="rId46"/>
    <p:sldId id="312" r:id="rId47"/>
    <p:sldId id="320" r:id="rId48"/>
    <p:sldId id="281" r:id="rId49"/>
    <p:sldId id="282" r:id="rId50"/>
    <p:sldId id="284" r:id="rId51"/>
    <p:sldId id="28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68" autoAdjust="0"/>
    <p:restoredTop sz="94576" autoAdjust="0"/>
  </p:normalViewPr>
  <p:slideViewPr>
    <p:cSldViewPr snapToGrid="0">
      <p:cViewPr>
        <p:scale>
          <a:sx n="70" d="100"/>
          <a:sy n="70" d="100"/>
        </p:scale>
        <p:origin x="-438"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3D6C8-92D4-4642-A47E-35C5E276FE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CE3F8B-2E1B-470D-832B-8D3849C46AD5}">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Contents</a:t>
          </a:r>
          <a:endParaRPr lang="en-US" dirty="0"/>
        </a:p>
      </dgm:t>
    </dgm:pt>
    <dgm:pt modelId="{7AF4AA1F-832E-4401-8FD8-4EEE0CA866E9}" type="parTrans" cxnId="{FFFB4E00-7144-497C-B44D-A271291A5E50}">
      <dgm:prSet/>
      <dgm:spPr/>
      <dgm:t>
        <a:bodyPr/>
        <a:lstStyle/>
        <a:p>
          <a:endParaRPr lang="en-US"/>
        </a:p>
      </dgm:t>
    </dgm:pt>
    <dgm:pt modelId="{11CB232B-A240-43F1-AC67-6F000E65D8E6}" type="sibTrans" cxnId="{FFFB4E00-7144-497C-B44D-A271291A5E50}">
      <dgm:prSet/>
      <dgm:spPr/>
      <dgm:t>
        <a:bodyPr/>
        <a:lstStyle/>
        <a:p>
          <a:endParaRPr lang="en-US"/>
        </a:p>
      </dgm:t>
    </dgm:pt>
    <dgm:pt modelId="{9217F9F0-D9FD-4465-BD30-791FCF5C287E}" type="pres">
      <dgm:prSet presAssocID="{2A63D6C8-92D4-4642-A47E-35C5E276FE7C}" presName="Name0" presStyleCnt="0">
        <dgm:presLayoutVars>
          <dgm:dir/>
          <dgm:animLvl val="lvl"/>
          <dgm:resizeHandles val="exact"/>
        </dgm:presLayoutVars>
      </dgm:prSet>
      <dgm:spPr/>
      <dgm:t>
        <a:bodyPr/>
        <a:lstStyle/>
        <a:p>
          <a:endParaRPr lang="en-US"/>
        </a:p>
      </dgm:t>
    </dgm:pt>
    <dgm:pt modelId="{AE5FC6DC-77C3-4A17-907D-E4A8DE0DA8E7}" type="pres">
      <dgm:prSet presAssocID="{46CE3F8B-2E1B-470D-832B-8D3849C46AD5}" presName="linNode" presStyleCnt="0"/>
      <dgm:spPr/>
    </dgm:pt>
    <dgm:pt modelId="{33C7DA48-C84A-44BE-B3D9-045EA4CFFAF9}" type="pres">
      <dgm:prSet presAssocID="{46CE3F8B-2E1B-470D-832B-8D3849C46AD5}" presName="parentText" presStyleLbl="node1" presStyleIdx="0" presStyleCnt="1" custLinFactNeighborX="-89768">
        <dgm:presLayoutVars>
          <dgm:chMax val="1"/>
          <dgm:bulletEnabled val="1"/>
        </dgm:presLayoutVars>
      </dgm:prSet>
      <dgm:spPr/>
      <dgm:t>
        <a:bodyPr/>
        <a:lstStyle/>
        <a:p>
          <a:endParaRPr lang="en-US"/>
        </a:p>
      </dgm:t>
    </dgm:pt>
  </dgm:ptLst>
  <dgm:cxnLst>
    <dgm:cxn modelId="{3E816B4F-797E-4ABD-94B9-606446864A8D}" type="presOf" srcId="{46CE3F8B-2E1B-470D-832B-8D3849C46AD5}" destId="{33C7DA48-C84A-44BE-B3D9-045EA4CFFAF9}" srcOrd="0" destOrd="0" presId="urn:microsoft.com/office/officeart/2005/8/layout/vList5"/>
    <dgm:cxn modelId="{21FBF023-9CF8-441E-BEE1-46AD42B3C072}" type="presOf" srcId="{2A63D6C8-92D4-4642-A47E-35C5E276FE7C}" destId="{9217F9F0-D9FD-4465-BD30-791FCF5C287E}" srcOrd="0" destOrd="0" presId="urn:microsoft.com/office/officeart/2005/8/layout/vList5"/>
    <dgm:cxn modelId="{FFFB4E00-7144-497C-B44D-A271291A5E50}" srcId="{2A63D6C8-92D4-4642-A47E-35C5E276FE7C}" destId="{46CE3F8B-2E1B-470D-832B-8D3849C46AD5}" srcOrd="0" destOrd="0" parTransId="{7AF4AA1F-832E-4401-8FD8-4EEE0CA866E9}" sibTransId="{11CB232B-A240-43F1-AC67-6F000E65D8E6}"/>
    <dgm:cxn modelId="{906E4CF3-D8A8-444F-AD32-2BBCEF882EB2}" type="presParOf" srcId="{9217F9F0-D9FD-4465-BD30-791FCF5C287E}" destId="{AE5FC6DC-77C3-4A17-907D-E4A8DE0DA8E7}" srcOrd="0" destOrd="0" presId="urn:microsoft.com/office/officeart/2005/8/layout/vList5"/>
    <dgm:cxn modelId="{FF918545-CA2A-46FE-8DBB-8F1E4252121F}" type="presParOf" srcId="{AE5FC6DC-77C3-4A17-907D-E4A8DE0DA8E7}" destId="{33C7DA48-C84A-44BE-B3D9-045EA4CFFAF9}" srcOrd="0" destOrd="0" presId="urn:microsoft.com/office/officeart/2005/8/layout/vList5"/>
  </dgm:cxnLst>
  <dgm:bg/>
  <dgm:whole/>
</dgm:dataModel>
</file>

<file path=ppt/diagrams/data10.xml><?xml version="1.0" encoding="utf-8"?>
<dgm:dataModel xmlns:dgm="http://schemas.openxmlformats.org/drawingml/2006/diagram" xmlns:a="http://schemas.openxmlformats.org/drawingml/2006/main">
  <dgm:ptLst>
    <dgm:pt modelId="{B1DC19A5-8227-4C15-B239-281EE28A1FD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4C88406F-9AB7-4790-A4B4-DA2DCE28D8F2}">
      <dgm:prSet/>
      <dgm:spPr/>
      <dgm:t>
        <a:bodyPr/>
        <a:lstStyle/>
        <a:p>
          <a:pPr rtl="0"/>
          <a:r>
            <a:rPr lang="en-US" b="1" i="1" u="sng" dirty="0" smtClean="0">
              <a:latin typeface="Times New Roman" pitchFamily="18" charset="0"/>
              <a:cs typeface="Times New Roman" pitchFamily="18" charset="0"/>
            </a:rPr>
            <a:t>PEKIN OGAN (CERTAINITY EQUIVALENT NET BENEFIT MODEL)</a:t>
          </a:r>
          <a:endParaRPr lang="en-US" b="1" i="1" u="sng" dirty="0">
            <a:latin typeface="Times New Roman" pitchFamily="18" charset="0"/>
            <a:cs typeface="Times New Roman" pitchFamily="18" charset="0"/>
          </a:endParaRPr>
        </a:p>
      </dgm:t>
    </dgm:pt>
    <dgm:pt modelId="{067B05BB-97B2-4DEB-A472-DE4B81DFA1B9}" type="parTrans" cxnId="{70B7BAD0-19DA-4651-BAFA-9C2E23D98E84}">
      <dgm:prSet/>
      <dgm:spPr/>
      <dgm:t>
        <a:bodyPr/>
        <a:lstStyle/>
        <a:p>
          <a:endParaRPr lang="en-US"/>
        </a:p>
      </dgm:t>
    </dgm:pt>
    <dgm:pt modelId="{DF181B80-F4E3-42DA-9CB9-7E6711809216}" type="sibTrans" cxnId="{70B7BAD0-19DA-4651-BAFA-9C2E23D98E84}">
      <dgm:prSet/>
      <dgm:spPr/>
      <dgm:t>
        <a:bodyPr/>
        <a:lstStyle/>
        <a:p>
          <a:endParaRPr lang="en-US"/>
        </a:p>
      </dgm:t>
    </dgm:pt>
    <dgm:pt modelId="{F3072C58-67EB-4B74-9C14-BDDB791099BF}" type="pres">
      <dgm:prSet presAssocID="{B1DC19A5-8227-4C15-B239-281EE28A1FD8}" presName="Name0" presStyleCnt="0">
        <dgm:presLayoutVars>
          <dgm:chMax val="7"/>
          <dgm:dir/>
          <dgm:animLvl val="lvl"/>
          <dgm:resizeHandles val="exact"/>
        </dgm:presLayoutVars>
      </dgm:prSet>
      <dgm:spPr/>
      <dgm:t>
        <a:bodyPr/>
        <a:lstStyle/>
        <a:p>
          <a:endParaRPr lang="en-US"/>
        </a:p>
      </dgm:t>
    </dgm:pt>
    <dgm:pt modelId="{6FE16416-AB60-4300-A676-73C01CE80AAF}" type="pres">
      <dgm:prSet presAssocID="{4C88406F-9AB7-4790-A4B4-DA2DCE28D8F2}" presName="circle1" presStyleLbl="node1" presStyleIdx="0" presStyleCnt="1"/>
      <dgm:spPr/>
    </dgm:pt>
    <dgm:pt modelId="{04A30740-D454-4B6D-8126-6516641F1D64}" type="pres">
      <dgm:prSet presAssocID="{4C88406F-9AB7-4790-A4B4-DA2DCE28D8F2}" presName="space" presStyleCnt="0"/>
      <dgm:spPr/>
    </dgm:pt>
    <dgm:pt modelId="{12458604-8244-4F81-84CF-5B14976C0D47}" type="pres">
      <dgm:prSet presAssocID="{4C88406F-9AB7-4790-A4B4-DA2DCE28D8F2}" presName="rect1" presStyleLbl="alignAcc1" presStyleIdx="0" presStyleCnt="1"/>
      <dgm:spPr/>
      <dgm:t>
        <a:bodyPr/>
        <a:lstStyle/>
        <a:p>
          <a:endParaRPr lang="en-US"/>
        </a:p>
      </dgm:t>
    </dgm:pt>
    <dgm:pt modelId="{80B1681F-61E2-4EEC-A875-578FFCC2C5C3}" type="pres">
      <dgm:prSet presAssocID="{4C88406F-9AB7-4790-A4B4-DA2DCE28D8F2}" presName="rect1ParTxNoCh" presStyleLbl="alignAcc1" presStyleIdx="0" presStyleCnt="1">
        <dgm:presLayoutVars>
          <dgm:chMax val="1"/>
          <dgm:bulletEnabled val="1"/>
        </dgm:presLayoutVars>
      </dgm:prSet>
      <dgm:spPr/>
      <dgm:t>
        <a:bodyPr/>
        <a:lstStyle/>
        <a:p>
          <a:endParaRPr lang="en-US"/>
        </a:p>
      </dgm:t>
    </dgm:pt>
  </dgm:ptLst>
  <dgm:cxnLst>
    <dgm:cxn modelId="{5B5EB855-F35F-452D-9FD0-534F92F4D6A0}" type="presOf" srcId="{4C88406F-9AB7-4790-A4B4-DA2DCE28D8F2}" destId="{80B1681F-61E2-4EEC-A875-578FFCC2C5C3}" srcOrd="1" destOrd="0" presId="urn:microsoft.com/office/officeart/2005/8/layout/target3"/>
    <dgm:cxn modelId="{70B7BAD0-19DA-4651-BAFA-9C2E23D98E84}" srcId="{B1DC19A5-8227-4C15-B239-281EE28A1FD8}" destId="{4C88406F-9AB7-4790-A4B4-DA2DCE28D8F2}" srcOrd="0" destOrd="0" parTransId="{067B05BB-97B2-4DEB-A472-DE4B81DFA1B9}" sibTransId="{DF181B80-F4E3-42DA-9CB9-7E6711809216}"/>
    <dgm:cxn modelId="{272DC1CC-6E16-4B51-A311-0D711DFCBE55}" type="presOf" srcId="{B1DC19A5-8227-4C15-B239-281EE28A1FD8}" destId="{F3072C58-67EB-4B74-9C14-BDDB791099BF}" srcOrd="0" destOrd="0" presId="urn:microsoft.com/office/officeart/2005/8/layout/target3"/>
    <dgm:cxn modelId="{F5CB4E82-4261-4886-A596-98A040846394}" type="presOf" srcId="{4C88406F-9AB7-4790-A4B4-DA2DCE28D8F2}" destId="{12458604-8244-4F81-84CF-5B14976C0D47}" srcOrd="0" destOrd="0" presId="urn:microsoft.com/office/officeart/2005/8/layout/target3"/>
    <dgm:cxn modelId="{BCE089D2-D514-4A45-8D18-68C1E6B4DDCB}" type="presParOf" srcId="{F3072C58-67EB-4B74-9C14-BDDB791099BF}" destId="{6FE16416-AB60-4300-A676-73C01CE80AAF}" srcOrd="0" destOrd="0" presId="urn:microsoft.com/office/officeart/2005/8/layout/target3"/>
    <dgm:cxn modelId="{03E14609-7CCD-4219-819D-AB0944BE7EFB}" type="presParOf" srcId="{F3072C58-67EB-4B74-9C14-BDDB791099BF}" destId="{04A30740-D454-4B6D-8126-6516641F1D64}" srcOrd="1" destOrd="0" presId="urn:microsoft.com/office/officeart/2005/8/layout/target3"/>
    <dgm:cxn modelId="{BFED5368-733D-4196-8080-B548F49230EC}" type="presParOf" srcId="{F3072C58-67EB-4B74-9C14-BDDB791099BF}" destId="{12458604-8244-4F81-84CF-5B14976C0D47}" srcOrd="2" destOrd="0" presId="urn:microsoft.com/office/officeart/2005/8/layout/target3"/>
    <dgm:cxn modelId="{58B1BF6A-C186-415C-A19C-ED8B9880E7CF}" type="presParOf" srcId="{F3072C58-67EB-4B74-9C14-BDDB791099BF}" destId="{80B1681F-61E2-4EEC-A875-578FFCC2C5C3}"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25A84725-7554-4C74-904A-F15916336165}" type="doc">
      <dgm:prSet loTypeId="urn:microsoft.com/office/officeart/2005/8/layout/process1" loCatId="process" qsTypeId="urn:microsoft.com/office/officeart/2005/8/quickstyle/simple1" qsCatId="simple" csTypeId="urn:microsoft.com/office/officeart/2005/8/colors/accent6_4" csCatId="accent6"/>
      <dgm:spPr/>
      <dgm:t>
        <a:bodyPr/>
        <a:lstStyle/>
        <a:p>
          <a:endParaRPr lang="en-US"/>
        </a:p>
      </dgm:t>
    </dgm:pt>
    <dgm:pt modelId="{6AA711F3-C28E-4461-8128-3335129229D9}">
      <dgm:prSet/>
      <dgm:spPr/>
      <dgm:t>
        <a:bodyPr/>
        <a:lstStyle/>
        <a:p>
          <a:pPr rtl="0"/>
          <a:r>
            <a:rPr lang="en-US" i="1" u="sng" dirty="0" smtClean="0"/>
            <a:t>COST OF HUMAN RESOURCES</a:t>
          </a:r>
          <a:endParaRPr lang="en-US" i="1" u="sng" dirty="0"/>
        </a:p>
      </dgm:t>
    </dgm:pt>
    <dgm:pt modelId="{4E617E4B-5F54-417A-A32B-72048CCF2D61}" type="parTrans" cxnId="{C17DC476-AB5D-4DA5-AF10-A27199CC8A00}">
      <dgm:prSet/>
      <dgm:spPr/>
      <dgm:t>
        <a:bodyPr/>
        <a:lstStyle/>
        <a:p>
          <a:endParaRPr lang="en-US"/>
        </a:p>
      </dgm:t>
    </dgm:pt>
    <dgm:pt modelId="{90E57E31-7637-4E17-B320-15443E9456EF}" type="sibTrans" cxnId="{C17DC476-AB5D-4DA5-AF10-A27199CC8A00}">
      <dgm:prSet/>
      <dgm:spPr/>
      <dgm:t>
        <a:bodyPr/>
        <a:lstStyle/>
        <a:p>
          <a:endParaRPr lang="en-US"/>
        </a:p>
      </dgm:t>
    </dgm:pt>
    <dgm:pt modelId="{83F9168C-54D9-46D2-BDD9-4382272698BC}" type="pres">
      <dgm:prSet presAssocID="{25A84725-7554-4C74-904A-F15916336165}" presName="Name0" presStyleCnt="0">
        <dgm:presLayoutVars>
          <dgm:dir/>
          <dgm:resizeHandles val="exact"/>
        </dgm:presLayoutVars>
      </dgm:prSet>
      <dgm:spPr/>
      <dgm:t>
        <a:bodyPr/>
        <a:lstStyle/>
        <a:p>
          <a:endParaRPr lang="en-US"/>
        </a:p>
      </dgm:t>
    </dgm:pt>
    <dgm:pt modelId="{6A3EA54A-E0EF-49C5-A5C3-69E175E010B2}" type="pres">
      <dgm:prSet presAssocID="{6AA711F3-C28E-4461-8128-3335129229D9}" presName="node" presStyleLbl="node1" presStyleIdx="0" presStyleCnt="1">
        <dgm:presLayoutVars>
          <dgm:bulletEnabled val="1"/>
        </dgm:presLayoutVars>
      </dgm:prSet>
      <dgm:spPr/>
      <dgm:t>
        <a:bodyPr/>
        <a:lstStyle/>
        <a:p>
          <a:endParaRPr lang="en-US"/>
        </a:p>
      </dgm:t>
    </dgm:pt>
  </dgm:ptLst>
  <dgm:cxnLst>
    <dgm:cxn modelId="{C17DC476-AB5D-4DA5-AF10-A27199CC8A00}" srcId="{25A84725-7554-4C74-904A-F15916336165}" destId="{6AA711F3-C28E-4461-8128-3335129229D9}" srcOrd="0" destOrd="0" parTransId="{4E617E4B-5F54-417A-A32B-72048CCF2D61}" sibTransId="{90E57E31-7637-4E17-B320-15443E9456EF}"/>
    <dgm:cxn modelId="{6D70594D-E9D7-4D1A-AA83-6AD2ADF73023}" type="presOf" srcId="{6AA711F3-C28E-4461-8128-3335129229D9}" destId="{6A3EA54A-E0EF-49C5-A5C3-69E175E010B2}" srcOrd="0" destOrd="0" presId="urn:microsoft.com/office/officeart/2005/8/layout/process1"/>
    <dgm:cxn modelId="{43907B3E-95DD-40F8-86F7-D3CD4E50C5CD}" type="presOf" srcId="{25A84725-7554-4C74-904A-F15916336165}" destId="{83F9168C-54D9-46D2-BDD9-4382272698BC}" srcOrd="0" destOrd="0" presId="urn:microsoft.com/office/officeart/2005/8/layout/process1"/>
    <dgm:cxn modelId="{87024380-C873-41B2-902E-FE80F8D0063D}" type="presParOf" srcId="{83F9168C-54D9-46D2-BDD9-4382272698BC}" destId="{6A3EA54A-E0EF-49C5-A5C3-69E175E010B2}" srcOrd="0" destOrd="0" presId="urn:microsoft.com/office/officeart/2005/8/layout/process1"/>
  </dgm:cxnLst>
  <dgm:bg/>
  <dgm:whole/>
</dgm:dataModel>
</file>

<file path=ppt/diagrams/data3.xml><?xml version="1.0" encoding="utf-8"?>
<dgm:dataModel xmlns:dgm="http://schemas.openxmlformats.org/drawingml/2006/diagram" xmlns:a="http://schemas.openxmlformats.org/drawingml/2006/main">
  <dgm:ptLst>
    <dgm:pt modelId="{70431B1D-933E-4034-8B14-EFB66EB63E52}" type="doc">
      <dgm:prSet loTypeId="urn:microsoft.com/office/officeart/2005/8/layout/hProcess11" loCatId="process" qsTypeId="urn:microsoft.com/office/officeart/2005/8/quickstyle/3d4" qsCatId="3D" csTypeId="urn:microsoft.com/office/officeart/2005/8/colors/accent1_2" csCatId="accent1" phldr="1"/>
      <dgm:spPr/>
      <dgm:t>
        <a:bodyPr/>
        <a:lstStyle/>
        <a:p>
          <a:endParaRPr lang="en-US"/>
        </a:p>
      </dgm:t>
    </dgm:pt>
    <dgm:pt modelId="{B569C58E-4611-4F40-BD4C-093F1497E145}">
      <dgm:prSet custT="1"/>
      <dgm:spPr/>
      <dgm:t>
        <a:bodyPr/>
        <a:lstStyle/>
        <a:p>
          <a:pPr rtl="0"/>
          <a:r>
            <a:rPr lang="en-US" sz="5400" b="1" i="1" u="none" spc="0" dirty="0" smtClean="0"/>
            <a:t>METHODS OF</a:t>
          </a:r>
          <a:r>
            <a:rPr lang="en-US" sz="4400" b="1" i="1" u="none" spc="0" dirty="0" smtClean="0"/>
            <a:t> </a:t>
          </a:r>
          <a:r>
            <a:rPr lang="en-US" sz="5400" b="1" i="1" u="none" spc="0" dirty="0" smtClean="0"/>
            <a:t>VALUATION</a:t>
          </a:r>
          <a:endParaRPr lang="en-US" sz="5400" i="1" u="none" spc="0" dirty="0"/>
        </a:p>
      </dgm:t>
    </dgm:pt>
    <dgm:pt modelId="{6A34D018-3330-451C-A552-0FB0D049BE37}" type="parTrans" cxnId="{9075518B-C3F4-492B-B139-8DD2A3D359A7}">
      <dgm:prSet/>
      <dgm:spPr/>
      <dgm:t>
        <a:bodyPr/>
        <a:lstStyle/>
        <a:p>
          <a:endParaRPr lang="en-US"/>
        </a:p>
      </dgm:t>
    </dgm:pt>
    <dgm:pt modelId="{4F1F2B52-E97E-4EFB-AF9B-8745520E486E}" type="sibTrans" cxnId="{9075518B-C3F4-492B-B139-8DD2A3D359A7}">
      <dgm:prSet/>
      <dgm:spPr/>
      <dgm:t>
        <a:bodyPr/>
        <a:lstStyle/>
        <a:p>
          <a:endParaRPr lang="en-US"/>
        </a:p>
      </dgm:t>
    </dgm:pt>
    <dgm:pt modelId="{67F837C7-A9F6-4E9C-8148-6B05F25F2482}" type="pres">
      <dgm:prSet presAssocID="{70431B1D-933E-4034-8B14-EFB66EB63E52}" presName="Name0" presStyleCnt="0">
        <dgm:presLayoutVars>
          <dgm:dir/>
          <dgm:resizeHandles val="exact"/>
        </dgm:presLayoutVars>
      </dgm:prSet>
      <dgm:spPr/>
      <dgm:t>
        <a:bodyPr/>
        <a:lstStyle/>
        <a:p>
          <a:endParaRPr lang="en-US"/>
        </a:p>
      </dgm:t>
    </dgm:pt>
    <dgm:pt modelId="{A785402C-EA73-4FA3-B10D-72E877E68D8E}" type="pres">
      <dgm:prSet presAssocID="{70431B1D-933E-4034-8B14-EFB66EB63E52}" presName="arrow" presStyleLbl="bgShp" presStyleIdx="0" presStyleCnt="1"/>
      <dgm:spPr/>
    </dgm:pt>
    <dgm:pt modelId="{34CA3E49-E394-4666-A37B-E881892DB68E}" type="pres">
      <dgm:prSet presAssocID="{70431B1D-933E-4034-8B14-EFB66EB63E52}" presName="points" presStyleCnt="0"/>
      <dgm:spPr/>
    </dgm:pt>
    <dgm:pt modelId="{5EBA0C96-DD23-47AD-B4DC-46A5978C23E8}" type="pres">
      <dgm:prSet presAssocID="{B569C58E-4611-4F40-BD4C-093F1497E145}" presName="compositeA" presStyleCnt="0"/>
      <dgm:spPr/>
    </dgm:pt>
    <dgm:pt modelId="{50A57512-8002-4652-96F3-50BBCA2C5F66}" type="pres">
      <dgm:prSet presAssocID="{B569C58E-4611-4F40-BD4C-093F1497E145}" presName="textA" presStyleLbl="revTx" presStyleIdx="0" presStyleCnt="1" custLinFactNeighborX="-721" custLinFactNeighborY="38609">
        <dgm:presLayoutVars>
          <dgm:bulletEnabled val="1"/>
        </dgm:presLayoutVars>
      </dgm:prSet>
      <dgm:spPr/>
      <dgm:t>
        <a:bodyPr/>
        <a:lstStyle/>
        <a:p>
          <a:endParaRPr lang="en-US"/>
        </a:p>
      </dgm:t>
    </dgm:pt>
    <dgm:pt modelId="{0F34B940-852B-4B81-B89B-4176B8DDA60D}" type="pres">
      <dgm:prSet presAssocID="{B569C58E-4611-4F40-BD4C-093F1497E145}" presName="circleA" presStyleLbl="node1" presStyleIdx="0" presStyleCnt="1"/>
      <dgm:spPr/>
    </dgm:pt>
    <dgm:pt modelId="{D0956655-0583-4937-8864-76C7B3749E1D}" type="pres">
      <dgm:prSet presAssocID="{B569C58E-4611-4F40-BD4C-093F1497E145}" presName="spaceA" presStyleCnt="0"/>
      <dgm:spPr/>
    </dgm:pt>
  </dgm:ptLst>
  <dgm:cxnLst>
    <dgm:cxn modelId="{C38B8BC7-5E17-43E9-8C1B-70BF2B2C9AF5}" type="presOf" srcId="{B569C58E-4611-4F40-BD4C-093F1497E145}" destId="{50A57512-8002-4652-96F3-50BBCA2C5F66}" srcOrd="0" destOrd="0" presId="urn:microsoft.com/office/officeart/2005/8/layout/hProcess11"/>
    <dgm:cxn modelId="{9075518B-C3F4-492B-B139-8DD2A3D359A7}" srcId="{70431B1D-933E-4034-8B14-EFB66EB63E52}" destId="{B569C58E-4611-4F40-BD4C-093F1497E145}" srcOrd="0" destOrd="0" parTransId="{6A34D018-3330-451C-A552-0FB0D049BE37}" sibTransId="{4F1F2B52-E97E-4EFB-AF9B-8745520E486E}"/>
    <dgm:cxn modelId="{5F21A488-887D-4FCF-BBD4-364B6067DCB9}" type="presOf" srcId="{70431B1D-933E-4034-8B14-EFB66EB63E52}" destId="{67F837C7-A9F6-4E9C-8148-6B05F25F2482}" srcOrd="0" destOrd="0" presId="urn:microsoft.com/office/officeart/2005/8/layout/hProcess11"/>
    <dgm:cxn modelId="{A64D7D07-691B-45A9-A15D-6DA82D5A8D67}" type="presParOf" srcId="{67F837C7-A9F6-4E9C-8148-6B05F25F2482}" destId="{A785402C-EA73-4FA3-B10D-72E877E68D8E}" srcOrd="0" destOrd="0" presId="urn:microsoft.com/office/officeart/2005/8/layout/hProcess11"/>
    <dgm:cxn modelId="{D648F920-F507-4B2F-A8A0-B9EB7404D740}" type="presParOf" srcId="{67F837C7-A9F6-4E9C-8148-6B05F25F2482}" destId="{34CA3E49-E394-4666-A37B-E881892DB68E}" srcOrd="1" destOrd="0" presId="urn:microsoft.com/office/officeart/2005/8/layout/hProcess11"/>
    <dgm:cxn modelId="{6E8C0149-BB8D-4566-A833-311266DECDAC}" type="presParOf" srcId="{34CA3E49-E394-4666-A37B-E881892DB68E}" destId="{5EBA0C96-DD23-47AD-B4DC-46A5978C23E8}" srcOrd="0" destOrd="0" presId="urn:microsoft.com/office/officeart/2005/8/layout/hProcess11"/>
    <dgm:cxn modelId="{E5EFF0AA-9289-4E6F-B8B6-3E4043816B43}" type="presParOf" srcId="{5EBA0C96-DD23-47AD-B4DC-46A5978C23E8}" destId="{50A57512-8002-4652-96F3-50BBCA2C5F66}" srcOrd="0" destOrd="0" presId="urn:microsoft.com/office/officeart/2005/8/layout/hProcess11"/>
    <dgm:cxn modelId="{C80A2DD2-13A0-4C9F-8CD6-31C99ABC62BF}" type="presParOf" srcId="{5EBA0C96-DD23-47AD-B4DC-46A5978C23E8}" destId="{0F34B940-852B-4B81-B89B-4176B8DDA60D}" srcOrd="1" destOrd="0" presId="urn:microsoft.com/office/officeart/2005/8/layout/hProcess11"/>
    <dgm:cxn modelId="{47016CD3-9A94-4CF2-A793-C2A079031533}" type="presParOf" srcId="{5EBA0C96-DD23-47AD-B4DC-46A5978C23E8}" destId="{D0956655-0583-4937-8864-76C7B3749E1D}" srcOrd="2" destOrd="0" presId="urn:microsoft.com/office/officeart/2005/8/layout/hProcess11"/>
  </dgm:cxnLst>
  <dgm:bg/>
  <dgm:whole/>
</dgm:dataModel>
</file>

<file path=ppt/diagrams/data4.xml><?xml version="1.0" encoding="utf-8"?>
<dgm:dataModel xmlns:dgm="http://schemas.openxmlformats.org/drawingml/2006/diagram" xmlns:a="http://schemas.openxmlformats.org/drawingml/2006/main">
  <dgm:ptLst>
    <dgm:pt modelId="{B5904F61-D919-4A08-83A2-3A63180BF1C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3233F34-6AB0-47D1-AD73-AABFB76A3BD0}">
      <dgm:prSet/>
      <dgm:spPr/>
      <dgm:t>
        <a:bodyPr/>
        <a:lstStyle/>
        <a:p>
          <a:pPr rtl="0"/>
          <a:r>
            <a:rPr lang="en-US" b="1" u="sng" dirty="0" smtClean="0"/>
            <a:t>HISTORICAL COST APPROACH </a:t>
          </a:r>
          <a:endParaRPr lang="en-US" u="sng" dirty="0"/>
        </a:p>
      </dgm:t>
    </dgm:pt>
    <dgm:pt modelId="{44383C3C-08A2-4BD8-903C-25DC20393F76}" type="parTrans" cxnId="{863FE6C4-88C2-4D7D-BA5A-CAEAF68E331F}">
      <dgm:prSet/>
      <dgm:spPr/>
      <dgm:t>
        <a:bodyPr/>
        <a:lstStyle/>
        <a:p>
          <a:endParaRPr lang="en-US"/>
        </a:p>
      </dgm:t>
    </dgm:pt>
    <dgm:pt modelId="{AC98EFC1-C73D-4282-B256-914D2E6512B2}" type="sibTrans" cxnId="{863FE6C4-88C2-4D7D-BA5A-CAEAF68E331F}">
      <dgm:prSet/>
      <dgm:spPr/>
      <dgm:t>
        <a:bodyPr/>
        <a:lstStyle/>
        <a:p>
          <a:endParaRPr lang="en-US"/>
        </a:p>
      </dgm:t>
    </dgm:pt>
    <dgm:pt modelId="{E7FDC761-F17C-4A7B-AF39-26F3BF2BA478}" type="pres">
      <dgm:prSet presAssocID="{B5904F61-D919-4A08-83A2-3A63180BF1CF}" presName="Name0" presStyleCnt="0">
        <dgm:presLayoutVars>
          <dgm:chMax val="7"/>
          <dgm:dir/>
          <dgm:animLvl val="lvl"/>
          <dgm:resizeHandles val="exact"/>
        </dgm:presLayoutVars>
      </dgm:prSet>
      <dgm:spPr/>
      <dgm:t>
        <a:bodyPr/>
        <a:lstStyle/>
        <a:p>
          <a:endParaRPr lang="en-US"/>
        </a:p>
      </dgm:t>
    </dgm:pt>
    <dgm:pt modelId="{448A5B97-15A2-4666-BD0D-E922DE5C3D89}" type="pres">
      <dgm:prSet presAssocID="{E3233F34-6AB0-47D1-AD73-AABFB76A3BD0}" presName="circle1" presStyleLbl="node1" presStyleIdx="0" presStyleCnt="1"/>
      <dgm:spPr/>
    </dgm:pt>
    <dgm:pt modelId="{4B247DD8-AF7C-4C54-A085-4D089365AF4E}" type="pres">
      <dgm:prSet presAssocID="{E3233F34-6AB0-47D1-AD73-AABFB76A3BD0}" presName="space" presStyleCnt="0"/>
      <dgm:spPr/>
    </dgm:pt>
    <dgm:pt modelId="{94BE6F0F-0FB4-49A0-953C-183BB9DCD52C}" type="pres">
      <dgm:prSet presAssocID="{E3233F34-6AB0-47D1-AD73-AABFB76A3BD0}" presName="rect1" presStyleLbl="alignAcc1" presStyleIdx="0" presStyleCnt="1"/>
      <dgm:spPr/>
      <dgm:t>
        <a:bodyPr/>
        <a:lstStyle/>
        <a:p>
          <a:endParaRPr lang="en-US"/>
        </a:p>
      </dgm:t>
    </dgm:pt>
    <dgm:pt modelId="{76EDD4A1-0A88-4D24-A261-DAC6625A7C96}" type="pres">
      <dgm:prSet presAssocID="{E3233F34-6AB0-47D1-AD73-AABFB76A3BD0}" presName="rect1ParTxNoCh" presStyleLbl="alignAcc1" presStyleIdx="0" presStyleCnt="1">
        <dgm:presLayoutVars>
          <dgm:chMax val="1"/>
          <dgm:bulletEnabled val="1"/>
        </dgm:presLayoutVars>
      </dgm:prSet>
      <dgm:spPr/>
      <dgm:t>
        <a:bodyPr/>
        <a:lstStyle/>
        <a:p>
          <a:endParaRPr lang="en-US"/>
        </a:p>
      </dgm:t>
    </dgm:pt>
  </dgm:ptLst>
  <dgm:cxnLst>
    <dgm:cxn modelId="{B26FA965-C4C1-4A48-ABB7-9B262EE723E3}" type="presOf" srcId="{E3233F34-6AB0-47D1-AD73-AABFB76A3BD0}" destId="{94BE6F0F-0FB4-49A0-953C-183BB9DCD52C}" srcOrd="0" destOrd="0" presId="urn:microsoft.com/office/officeart/2005/8/layout/target3"/>
    <dgm:cxn modelId="{06B64C5C-263C-47DB-BC8C-6A0A586A5D06}" type="presOf" srcId="{E3233F34-6AB0-47D1-AD73-AABFB76A3BD0}" destId="{76EDD4A1-0A88-4D24-A261-DAC6625A7C96}" srcOrd="1" destOrd="0" presId="urn:microsoft.com/office/officeart/2005/8/layout/target3"/>
    <dgm:cxn modelId="{863FE6C4-88C2-4D7D-BA5A-CAEAF68E331F}" srcId="{B5904F61-D919-4A08-83A2-3A63180BF1CF}" destId="{E3233F34-6AB0-47D1-AD73-AABFB76A3BD0}" srcOrd="0" destOrd="0" parTransId="{44383C3C-08A2-4BD8-903C-25DC20393F76}" sibTransId="{AC98EFC1-C73D-4282-B256-914D2E6512B2}"/>
    <dgm:cxn modelId="{F70094CA-2190-488B-903A-45F4CA4E2986}" type="presOf" srcId="{B5904F61-D919-4A08-83A2-3A63180BF1CF}" destId="{E7FDC761-F17C-4A7B-AF39-26F3BF2BA478}" srcOrd="0" destOrd="0" presId="urn:microsoft.com/office/officeart/2005/8/layout/target3"/>
    <dgm:cxn modelId="{041BF663-70BF-4CD6-BEE4-90B9FF7ACE59}" type="presParOf" srcId="{E7FDC761-F17C-4A7B-AF39-26F3BF2BA478}" destId="{448A5B97-15A2-4666-BD0D-E922DE5C3D89}" srcOrd="0" destOrd="0" presId="urn:microsoft.com/office/officeart/2005/8/layout/target3"/>
    <dgm:cxn modelId="{57891467-2B41-44C8-8584-C7E0DF8CBB22}" type="presParOf" srcId="{E7FDC761-F17C-4A7B-AF39-26F3BF2BA478}" destId="{4B247DD8-AF7C-4C54-A085-4D089365AF4E}" srcOrd="1" destOrd="0" presId="urn:microsoft.com/office/officeart/2005/8/layout/target3"/>
    <dgm:cxn modelId="{419E6A9B-41C8-45E0-A041-09D39DDAD80B}" type="presParOf" srcId="{E7FDC761-F17C-4A7B-AF39-26F3BF2BA478}" destId="{94BE6F0F-0FB4-49A0-953C-183BB9DCD52C}" srcOrd="2" destOrd="0" presId="urn:microsoft.com/office/officeart/2005/8/layout/target3"/>
    <dgm:cxn modelId="{323D12A0-3C71-4D3E-85ED-775608383BF9}" type="presParOf" srcId="{E7FDC761-F17C-4A7B-AF39-26F3BF2BA478}" destId="{76EDD4A1-0A88-4D24-A261-DAC6625A7C96}" srcOrd="3"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1F1DCE55-1472-4E6A-A939-4DEED97F3A7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B2F5080-6331-4B8A-8F03-D9455E381645}">
      <dgm:prSet/>
      <dgm:spPr/>
      <dgm:t>
        <a:bodyPr/>
        <a:lstStyle/>
        <a:p>
          <a:pPr rtl="0"/>
          <a:r>
            <a:rPr lang="en-US" b="1" u="sng" dirty="0" smtClean="0"/>
            <a:t>REPLACEMENT COST APPROACH</a:t>
          </a:r>
          <a:endParaRPr lang="en-US" dirty="0"/>
        </a:p>
      </dgm:t>
    </dgm:pt>
    <dgm:pt modelId="{44682075-3AF1-4602-A6C9-588E25AE4B68}" type="parTrans" cxnId="{8EB8A965-03B5-4323-AF7B-29D5377242BA}">
      <dgm:prSet/>
      <dgm:spPr/>
      <dgm:t>
        <a:bodyPr/>
        <a:lstStyle/>
        <a:p>
          <a:endParaRPr lang="en-US"/>
        </a:p>
      </dgm:t>
    </dgm:pt>
    <dgm:pt modelId="{208E3697-EADE-4C75-90AF-90D0A86FA8C6}" type="sibTrans" cxnId="{8EB8A965-03B5-4323-AF7B-29D5377242BA}">
      <dgm:prSet/>
      <dgm:spPr/>
      <dgm:t>
        <a:bodyPr/>
        <a:lstStyle/>
        <a:p>
          <a:endParaRPr lang="en-US"/>
        </a:p>
      </dgm:t>
    </dgm:pt>
    <dgm:pt modelId="{04535236-0E23-4B17-A3B9-3E78153F8311}" type="pres">
      <dgm:prSet presAssocID="{1F1DCE55-1472-4E6A-A939-4DEED97F3A7B}" presName="Name0" presStyleCnt="0">
        <dgm:presLayoutVars>
          <dgm:chMax val="7"/>
          <dgm:dir/>
          <dgm:animLvl val="lvl"/>
          <dgm:resizeHandles val="exact"/>
        </dgm:presLayoutVars>
      </dgm:prSet>
      <dgm:spPr/>
      <dgm:t>
        <a:bodyPr/>
        <a:lstStyle/>
        <a:p>
          <a:endParaRPr lang="en-US"/>
        </a:p>
      </dgm:t>
    </dgm:pt>
    <dgm:pt modelId="{6F17E2C7-146C-44CB-AA65-80871C70D70F}" type="pres">
      <dgm:prSet presAssocID="{9B2F5080-6331-4B8A-8F03-D9455E381645}" presName="circle1" presStyleLbl="node1" presStyleIdx="0" presStyleCnt="1"/>
      <dgm:spPr/>
    </dgm:pt>
    <dgm:pt modelId="{09E9048B-95C5-4823-9A69-EFCD9F774D8E}" type="pres">
      <dgm:prSet presAssocID="{9B2F5080-6331-4B8A-8F03-D9455E381645}" presName="space" presStyleCnt="0"/>
      <dgm:spPr/>
    </dgm:pt>
    <dgm:pt modelId="{A72758C2-F8F5-47E6-8789-BC7607B71515}" type="pres">
      <dgm:prSet presAssocID="{9B2F5080-6331-4B8A-8F03-D9455E381645}" presName="rect1" presStyleLbl="alignAcc1" presStyleIdx="0" presStyleCnt="1"/>
      <dgm:spPr/>
      <dgm:t>
        <a:bodyPr/>
        <a:lstStyle/>
        <a:p>
          <a:endParaRPr lang="en-US"/>
        </a:p>
      </dgm:t>
    </dgm:pt>
    <dgm:pt modelId="{553DA865-0729-457E-AD13-594595225783}" type="pres">
      <dgm:prSet presAssocID="{9B2F5080-6331-4B8A-8F03-D9455E381645}" presName="rect1ParTxNoCh" presStyleLbl="alignAcc1" presStyleIdx="0" presStyleCnt="1">
        <dgm:presLayoutVars>
          <dgm:chMax val="1"/>
          <dgm:bulletEnabled val="1"/>
        </dgm:presLayoutVars>
      </dgm:prSet>
      <dgm:spPr/>
      <dgm:t>
        <a:bodyPr/>
        <a:lstStyle/>
        <a:p>
          <a:endParaRPr lang="en-US"/>
        </a:p>
      </dgm:t>
    </dgm:pt>
  </dgm:ptLst>
  <dgm:cxnLst>
    <dgm:cxn modelId="{8EB8A965-03B5-4323-AF7B-29D5377242BA}" srcId="{1F1DCE55-1472-4E6A-A939-4DEED97F3A7B}" destId="{9B2F5080-6331-4B8A-8F03-D9455E381645}" srcOrd="0" destOrd="0" parTransId="{44682075-3AF1-4602-A6C9-588E25AE4B68}" sibTransId="{208E3697-EADE-4C75-90AF-90D0A86FA8C6}"/>
    <dgm:cxn modelId="{8B06E00C-D22A-4A7B-A919-A3C91D267EAB}" type="presOf" srcId="{9B2F5080-6331-4B8A-8F03-D9455E381645}" destId="{A72758C2-F8F5-47E6-8789-BC7607B71515}" srcOrd="0" destOrd="0" presId="urn:microsoft.com/office/officeart/2005/8/layout/target3"/>
    <dgm:cxn modelId="{6FF53059-C601-4F0C-9A6E-28EACDD02A3E}" type="presOf" srcId="{9B2F5080-6331-4B8A-8F03-D9455E381645}" destId="{553DA865-0729-457E-AD13-594595225783}" srcOrd="1" destOrd="0" presId="urn:microsoft.com/office/officeart/2005/8/layout/target3"/>
    <dgm:cxn modelId="{FCAA565D-2302-41E0-B5A5-A23E3E479B3A}" type="presOf" srcId="{1F1DCE55-1472-4E6A-A939-4DEED97F3A7B}" destId="{04535236-0E23-4B17-A3B9-3E78153F8311}" srcOrd="0" destOrd="0" presId="urn:microsoft.com/office/officeart/2005/8/layout/target3"/>
    <dgm:cxn modelId="{A08980EF-B4FB-4F78-8179-1803B2DE67AB}" type="presParOf" srcId="{04535236-0E23-4B17-A3B9-3E78153F8311}" destId="{6F17E2C7-146C-44CB-AA65-80871C70D70F}" srcOrd="0" destOrd="0" presId="urn:microsoft.com/office/officeart/2005/8/layout/target3"/>
    <dgm:cxn modelId="{55F46D6A-A80C-4418-8210-23560E88655A}" type="presParOf" srcId="{04535236-0E23-4B17-A3B9-3E78153F8311}" destId="{09E9048B-95C5-4823-9A69-EFCD9F774D8E}" srcOrd="1" destOrd="0" presId="urn:microsoft.com/office/officeart/2005/8/layout/target3"/>
    <dgm:cxn modelId="{207FAF80-2CF9-470C-824A-30109EB72159}" type="presParOf" srcId="{04535236-0E23-4B17-A3B9-3E78153F8311}" destId="{A72758C2-F8F5-47E6-8789-BC7607B71515}" srcOrd="2" destOrd="0" presId="urn:microsoft.com/office/officeart/2005/8/layout/target3"/>
    <dgm:cxn modelId="{8DBE3ADB-4473-4E50-B35D-AE34D549138E}" type="presParOf" srcId="{04535236-0E23-4B17-A3B9-3E78153F8311}" destId="{553DA865-0729-457E-AD13-594595225783}" srcOrd="3" destOrd="0" presId="urn:microsoft.com/office/officeart/2005/8/layout/target3"/>
  </dgm:cxnLst>
  <dgm:bg/>
  <dgm:whole/>
</dgm:dataModel>
</file>

<file path=ppt/diagrams/data6.xml><?xml version="1.0" encoding="utf-8"?>
<dgm:dataModel xmlns:dgm="http://schemas.openxmlformats.org/drawingml/2006/diagram" xmlns:a="http://schemas.openxmlformats.org/drawingml/2006/main">
  <dgm:ptLst>
    <dgm:pt modelId="{904D59F6-B361-4599-8B04-DCD8AD1BB59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505DD012-7977-4857-89CA-5DC7F6160DD6}">
      <dgm:prSet/>
      <dgm:spPr/>
      <dgm:t>
        <a:bodyPr/>
        <a:lstStyle/>
        <a:p>
          <a:pPr rtl="0"/>
          <a:r>
            <a:rPr lang="en-US" b="1" u="sng" dirty="0" smtClean="0"/>
            <a:t>OPPORTUNITY COST APPROACH</a:t>
          </a:r>
          <a:endParaRPr lang="en-US" dirty="0"/>
        </a:p>
      </dgm:t>
    </dgm:pt>
    <dgm:pt modelId="{08BBA32E-0877-40BD-83DD-CE719D53B2B9}" type="parTrans" cxnId="{EC23E2EB-872E-4877-83B6-AD6A46B60571}">
      <dgm:prSet/>
      <dgm:spPr/>
      <dgm:t>
        <a:bodyPr/>
        <a:lstStyle/>
        <a:p>
          <a:endParaRPr lang="en-US"/>
        </a:p>
      </dgm:t>
    </dgm:pt>
    <dgm:pt modelId="{EAE5A681-096D-4D86-B41F-8B325099A2AA}" type="sibTrans" cxnId="{EC23E2EB-872E-4877-83B6-AD6A46B60571}">
      <dgm:prSet/>
      <dgm:spPr/>
      <dgm:t>
        <a:bodyPr/>
        <a:lstStyle/>
        <a:p>
          <a:endParaRPr lang="en-US"/>
        </a:p>
      </dgm:t>
    </dgm:pt>
    <dgm:pt modelId="{4A87DF2E-2332-4661-A14C-824652143D34}" type="pres">
      <dgm:prSet presAssocID="{904D59F6-B361-4599-8B04-DCD8AD1BB598}" presName="Name0" presStyleCnt="0">
        <dgm:presLayoutVars>
          <dgm:chMax val="7"/>
          <dgm:dir/>
          <dgm:animLvl val="lvl"/>
          <dgm:resizeHandles val="exact"/>
        </dgm:presLayoutVars>
      </dgm:prSet>
      <dgm:spPr/>
      <dgm:t>
        <a:bodyPr/>
        <a:lstStyle/>
        <a:p>
          <a:endParaRPr lang="en-US"/>
        </a:p>
      </dgm:t>
    </dgm:pt>
    <dgm:pt modelId="{44984795-A37D-40BD-AB3A-996D7DA1D622}" type="pres">
      <dgm:prSet presAssocID="{505DD012-7977-4857-89CA-5DC7F6160DD6}" presName="circle1" presStyleLbl="node1" presStyleIdx="0" presStyleCnt="1"/>
      <dgm:spPr/>
    </dgm:pt>
    <dgm:pt modelId="{6E53823A-F3C9-48D5-8D8D-EEE9395DB382}" type="pres">
      <dgm:prSet presAssocID="{505DD012-7977-4857-89CA-5DC7F6160DD6}" presName="space" presStyleCnt="0"/>
      <dgm:spPr/>
    </dgm:pt>
    <dgm:pt modelId="{C4D85656-259A-473A-AEDB-5F05C73E2BF5}" type="pres">
      <dgm:prSet presAssocID="{505DD012-7977-4857-89CA-5DC7F6160DD6}" presName="rect1" presStyleLbl="alignAcc1" presStyleIdx="0" presStyleCnt="1"/>
      <dgm:spPr/>
      <dgm:t>
        <a:bodyPr/>
        <a:lstStyle/>
        <a:p>
          <a:endParaRPr lang="en-US"/>
        </a:p>
      </dgm:t>
    </dgm:pt>
    <dgm:pt modelId="{8E7F7768-12AA-49F3-B557-99D5517EA85A}" type="pres">
      <dgm:prSet presAssocID="{505DD012-7977-4857-89CA-5DC7F6160DD6}" presName="rect1ParTxNoCh" presStyleLbl="alignAcc1" presStyleIdx="0" presStyleCnt="1">
        <dgm:presLayoutVars>
          <dgm:chMax val="1"/>
          <dgm:bulletEnabled val="1"/>
        </dgm:presLayoutVars>
      </dgm:prSet>
      <dgm:spPr/>
      <dgm:t>
        <a:bodyPr/>
        <a:lstStyle/>
        <a:p>
          <a:endParaRPr lang="en-US"/>
        </a:p>
      </dgm:t>
    </dgm:pt>
  </dgm:ptLst>
  <dgm:cxnLst>
    <dgm:cxn modelId="{A33C85E5-5777-4D54-B055-C8341216DDC8}" type="presOf" srcId="{505DD012-7977-4857-89CA-5DC7F6160DD6}" destId="{C4D85656-259A-473A-AEDB-5F05C73E2BF5}" srcOrd="0" destOrd="0" presId="urn:microsoft.com/office/officeart/2005/8/layout/target3"/>
    <dgm:cxn modelId="{B4C1A062-813C-443B-AB17-B019AB49DC69}" type="presOf" srcId="{904D59F6-B361-4599-8B04-DCD8AD1BB598}" destId="{4A87DF2E-2332-4661-A14C-824652143D34}" srcOrd="0" destOrd="0" presId="urn:microsoft.com/office/officeart/2005/8/layout/target3"/>
    <dgm:cxn modelId="{EC23E2EB-872E-4877-83B6-AD6A46B60571}" srcId="{904D59F6-B361-4599-8B04-DCD8AD1BB598}" destId="{505DD012-7977-4857-89CA-5DC7F6160DD6}" srcOrd="0" destOrd="0" parTransId="{08BBA32E-0877-40BD-83DD-CE719D53B2B9}" sibTransId="{EAE5A681-096D-4D86-B41F-8B325099A2AA}"/>
    <dgm:cxn modelId="{36B4FE39-40DB-4551-9899-C46DD32FD74A}" type="presOf" srcId="{505DD012-7977-4857-89CA-5DC7F6160DD6}" destId="{8E7F7768-12AA-49F3-B557-99D5517EA85A}" srcOrd="1" destOrd="0" presId="urn:microsoft.com/office/officeart/2005/8/layout/target3"/>
    <dgm:cxn modelId="{C4788858-7136-428D-9F43-63871A188CAF}" type="presParOf" srcId="{4A87DF2E-2332-4661-A14C-824652143D34}" destId="{44984795-A37D-40BD-AB3A-996D7DA1D622}" srcOrd="0" destOrd="0" presId="urn:microsoft.com/office/officeart/2005/8/layout/target3"/>
    <dgm:cxn modelId="{B9F7E2AD-D473-420E-A116-5EE954082086}" type="presParOf" srcId="{4A87DF2E-2332-4661-A14C-824652143D34}" destId="{6E53823A-F3C9-48D5-8D8D-EEE9395DB382}" srcOrd="1" destOrd="0" presId="urn:microsoft.com/office/officeart/2005/8/layout/target3"/>
    <dgm:cxn modelId="{6EC11227-429E-4D64-B110-686F92F62D90}" type="presParOf" srcId="{4A87DF2E-2332-4661-A14C-824652143D34}" destId="{C4D85656-259A-473A-AEDB-5F05C73E2BF5}" srcOrd="2" destOrd="0" presId="urn:microsoft.com/office/officeart/2005/8/layout/target3"/>
    <dgm:cxn modelId="{38020A3D-EBB9-4E88-8139-32675A8149FF}" type="presParOf" srcId="{4A87DF2E-2332-4661-A14C-824652143D34}" destId="{8E7F7768-12AA-49F3-B557-99D5517EA85A}" srcOrd="3" destOrd="0" presId="urn:microsoft.com/office/officeart/2005/8/layout/target3"/>
  </dgm:cxnLst>
  <dgm:bg/>
  <dgm:whole/>
</dgm:dataModel>
</file>

<file path=ppt/diagrams/data7.xml><?xml version="1.0" encoding="utf-8"?>
<dgm:dataModel xmlns:dgm="http://schemas.openxmlformats.org/drawingml/2006/diagram" xmlns:a="http://schemas.openxmlformats.org/drawingml/2006/main">
  <dgm:ptLst>
    <dgm:pt modelId="{2047E92C-D560-4664-B00D-CED29243B71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04BFEF0-011F-4AA1-956B-D943C8B2CF91}">
      <dgm:prSet/>
      <dgm:spPr/>
      <dgm:t>
        <a:bodyPr/>
        <a:lstStyle/>
        <a:p>
          <a:pPr rtl="0"/>
          <a:r>
            <a:rPr lang="en-US" b="1" u="sng" dirty="0" smtClean="0"/>
            <a:t>STANDARD COST APPROACH</a:t>
          </a:r>
          <a:endParaRPr lang="en-US" b="1" u="sng" dirty="0"/>
        </a:p>
      </dgm:t>
    </dgm:pt>
    <dgm:pt modelId="{BEFE55E3-C3C9-48BB-B308-42EA786D841A}" type="parTrans" cxnId="{0E878224-1B7E-40A5-90A0-8EE9AD8411DA}">
      <dgm:prSet/>
      <dgm:spPr/>
      <dgm:t>
        <a:bodyPr/>
        <a:lstStyle/>
        <a:p>
          <a:endParaRPr lang="en-US"/>
        </a:p>
      </dgm:t>
    </dgm:pt>
    <dgm:pt modelId="{BB2E8012-6C61-4C45-903B-F880B2B804E2}" type="sibTrans" cxnId="{0E878224-1B7E-40A5-90A0-8EE9AD8411DA}">
      <dgm:prSet/>
      <dgm:spPr/>
      <dgm:t>
        <a:bodyPr/>
        <a:lstStyle/>
        <a:p>
          <a:endParaRPr lang="en-US"/>
        </a:p>
      </dgm:t>
    </dgm:pt>
    <dgm:pt modelId="{CBD5448F-C315-4C16-A747-7496E89B9A3B}" type="pres">
      <dgm:prSet presAssocID="{2047E92C-D560-4664-B00D-CED29243B71D}" presName="Name0" presStyleCnt="0">
        <dgm:presLayoutVars>
          <dgm:chMax val="7"/>
          <dgm:dir/>
          <dgm:animLvl val="lvl"/>
          <dgm:resizeHandles val="exact"/>
        </dgm:presLayoutVars>
      </dgm:prSet>
      <dgm:spPr/>
      <dgm:t>
        <a:bodyPr/>
        <a:lstStyle/>
        <a:p>
          <a:endParaRPr lang="en-US"/>
        </a:p>
      </dgm:t>
    </dgm:pt>
    <dgm:pt modelId="{708BC45D-7B4A-4A4C-925D-28B54E1DA811}" type="pres">
      <dgm:prSet presAssocID="{A04BFEF0-011F-4AA1-956B-D943C8B2CF91}" presName="circle1" presStyleLbl="node1" presStyleIdx="0" presStyleCnt="1"/>
      <dgm:spPr/>
    </dgm:pt>
    <dgm:pt modelId="{9B1E7BAD-4141-4BDF-92D2-04394F17CF07}" type="pres">
      <dgm:prSet presAssocID="{A04BFEF0-011F-4AA1-956B-D943C8B2CF91}" presName="space" presStyleCnt="0"/>
      <dgm:spPr/>
    </dgm:pt>
    <dgm:pt modelId="{75E3D897-E168-4B68-A258-22C4F8DBF163}" type="pres">
      <dgm:prSet presAssocID="{A04BFEF0-011F-4AA1-956B-D943C8B2CF91}" presName="rect1" presStyleLbl="alignAcc1" presStyleIdx="0" presStyleCnt="1"/>
      <dgm:spPr/>
      <dgm:t>
        <a:bodyPr/>
        <a:lstStyle/>
        <a:p>
          <a:endParaRPr lang="en-US"/>
        </a:p>
      </dgm:t>
    </dgm:pt>
    <dgm:pt modelId="{8AE230BD-055D-4233-BB50-87E18C2ADA17}" type="pres">
      <dgm:prSet presAssocID="{A04BFEF0-011F-4AA1-956B-D943C8B2CF91}" presName="rect1ParTxNoCh" presStyleLbl="alignAcc1" presStyleIdx="0" presStyleCnt="1">
        <dgm:presLayoutVars>
          <dgm:chMax val="1"/>
          <dgm:bulletEnabled val="1"/>
        </dgm:presLayoutVars>
      </dgm:prSet>
      <dgm:spPr/>
      <dgm:t>
        <a:bodyPr/>
        <a:lstStyle/>
        <a:p>
          <a:endParaRPr lang="en-US"/>
        </a:p>
      </dgm:t>
    </dgm:pt>
  </dgm:ptLst>
  <dgm:cxnLst>
    <dgm:cxn modelId="{0E878224-1B7E-40A5-90A0-8EE9AD8411DA}" srcId="{2047E92C-D560-4664-B00D-CED29243B71D}" destId="{A04BFEF0-011F-4AA1-956B-D943C8B2CF91}" srcOrd="0" destOrd="0" parTransId="{BEFE55E3-C3C9-48BB-B308-42EA786D841A}" sibTransId="{BB2E8012-6C61-4C45-903B-F880B2B804E2}"/>
    <dgm:cxn modelId="{E6A59239-BF25-4504-93D0-730D35DDA84D}" type="presOf" srcId="{2047E92C-D560-4664-B00D-CED29243B71D}" destId="{CBD5448F-C315-4C16-A747-7496E89B9A3B}" srcOrd="0" destOrd="0" presId="urn:microsoft.com/office/officeart/2005/8/layout/target3"/>
    <dgm:cxn modelId="{EA8E740A-83C0-4E35-9EB5-26E2203F5C6D}" type="presOf" srcId="{A04BFEF0-011F-4AA1-956B-D943C8B2CF91}" destId="{75E3D897-E168-4B68-A258-22C4F8DBF163}" srcOrd="0" destOrd="0" presId="urn:microsoft.com/office/officeart/2005/8/layout/target3"/>
    <dgm:cxn modelId="{EF6DBD5E-2265-4DEE-B368-4D22BE4417F7}" type="presOf" srcId="{A04BFEF0-011F-4AA1-956B-D943C8B2CF91}" destId="{8AE230BD-055D-4233-BB50-87E18C2ADA17}" srcOrd="1" destOrd="0" presId="urn:microsoft.com/office/officeart/2005/8/layout/target3"/>
    <dgm:cxn modelId="{8E5BD50B-C897-4095-87DF-202868E69A7B}" type="presParOf" srcId="{CBD5448F-C315-4C16-A747-7496E89B9A3B}" destId="{708BC45D-7B4A-4A4C-925D-28B54E1DA811}" srcOrd="0" destOrd="0" presId="urn:microsoft.com/office/officeart/2005/8/layout/target3"/>
    <dgm:cxn modelId="{22C70C1A-F09B-458B-B9B3-E576631E5A8A}" type="presParOf" srcId="{CBD5448F-C315-4C16-A747-7496E89B9A3B}" destId="{9B1E7BAD-4141-4BDF-92D2-04394F17CF07}" srcOrd="1" destOrd="0" presId="urn:microsoft.com/office/officeart/2005/8/layout/target3"/>
    <dgm:cxn modelId="{BCD10D99-2C31-46E7-A41E-E5C76D1555C0}" type="presParOf" srcId="{CBD5448F-C315-4C16-A747-7496E89B9A3B}" destId="{75E3D897-E168-4B68-A258-22C4F8DBF163}" srcOrd="2" destOrd="0" presId="urn:microsoft.com/office/officeart/2005/8/layout/target3"/>
    <dgm:cxn modelId="{7AC6EFAB-F997-46CA-9514-1D96C91FB925}" type="presParOf" srcId="{CBD5448F-C315-4C16-A747-7496E89B9A3B}" destId="{8AE230BD-055D-4233-BB50-87E18C2ADA17}" srcOrd="3" destOrd="0" presId="urn:microsoft.com/office/officeart/2005/8/layout/target3"/>
  </dgm:cxnLst>
  <dgm:bg/>
  <dgm:whole/>
</dgm:dataModel>
</file>

<file path=ppt/diagrams/data8.xml><?xml version="1.0" encoding="utf-8"?>
<dgm:dataModel xmlns:dgm="http://schemas.openxmlformats.org/drawingml/2006/diagram" xmlns:a="http://schemas.openxmlformats.org/drawingml/2006/main">
  <dgm:ptLst>
    <dgm:pt modelId="{6B13A355-D22F-4F53-875F-A33E1A05348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FB49F4C-5CA4-4EA6-B9E7-6DF594C73E88}">
      <dgm:prSet custT="1"/>
      <dgm:spPr/>
      <dgm:t>
        <a:bodyPr anchor="t"/>
        <a:lstStyle/>
        <a:p>
          <a:pPr rtl="0">
            <a:lnSpc>
              <a:spcPct val="150000"/>
            </a:lnSpc>
          </a:pPr>
          <a:r>
            <a:rPr lang="en-US" sz="4000" b="1" u="sng" dirty="0" smtClean="0">
              <a:latin typeface="Times New Roman" pitchFamily="18" charset="0"/>
              <a:cs typeface="Times New Roman" pitchFamily="18" charset="0"/>
            </a:rPr>
            <a:t>THE LEV AND SCHWARTZ APPROACH</a:t>
          </a:r>
        </a:p>
        <a:p>
          <a:pPr rtl="0">
            <a:lnSpc>
              <a:spcPct val="150000"/>
            </a:lnSpc>
          </a:pPr>
          <a:r>
            <a:rPr lang="en-US" sz="4000" b="1" u="sng" dirty="0" smtClean="0">
              <a:latin typeface="Times New Roman" pitchFamily="18" charset="0"/>
              <a:cs typeface="Times New Roman" pitchFamily="18" charset="0"/>
            </a:rPr>
            <a:t/>
          </a:r>
          <a:br>
            <a:rPr lang="en-US" sz="4000" b="1" u="sng" dirty="0" smtClean="0">
              <a:latin typeface="Times New Roman" pitchFamily="18" charset="0"/>
              <a:cs typeface="Times New Roman" pitchFamily="18" charset="0"/>
            </a:rPr>
          </a:br>
          <a:endParaRPr lang="en-US" sz="4000" b="1" u="sng" dirty="0">
            <a:latin typeface="Times New Roman" pitchFamily="18" charset="0"/>
            <a:cs typeface="Times New Roman" pitchFamily="18" charset="0"/>
          </a:endParaRPr>
        </a:p>
      </dgm:t>
    </dgm:pt>
    <dgm:pt modelId="{D22BC562-1BAA-495E-B481-F36EC1F02890}" type="parTrans" cxnId="{0837D06D-CC63-46C3-AAB2-624CA7361101}">
      <dgm:prSet/>
      <dgm:spPr/>
      <dgm:t>
        <a:bodyPr/>
        <a:lstStyle/>
        <a:p>
          <a:endParaRPr lang="en-US"/>
        </a:p>
      </dgm:t>
    </dgm:pt>
    <dgm:pt modelId="{11F53507-FB0F-4A46-BC84-B51E460739A2}" type="sibTrans" cxnId="{0837D06D-CC63-46C3-AAB2-624CA7361101}">
      <dgm:prSet/>
      <dgm:spPr/>
      <dgm:t>
        <a:bodyPr/>
        <a:lstStyle/>
        <a:p>
          <a:endParaRPr lang="en-US"/>
        </a:p>
      </dgm:t>
    </dgm:pt>
    <dgm:pt modelId="{1BA84E0E-7DD0-41C0-867F-76035AFF6649}" type="pres">
      <dgm:prSet presAssocID="{6B13A355-D22F-4F53-875F-A33E1A053484}" presName="Name0" presStyleCnt="0">
        <dgm:presLayoutVars>
          <dgm:chMax val="7"/>
          <dgm:dir/>
          <dgm:animLvl val="lvl"/>
          <dgm:resizeHandles val="exact"/>
        </dgm:presLayoutVars>
      </dgm:prSet>
      <dgm:spPr/>
      <dgm:t>
        <a:bodyPr/>
        <a:lstStyle/>
        <a:p>
          <a:endParaRPr lang="en-US"/>
        </a:p>
      </dgm:t>
    </dgm:pt>
    <dgm:pt modelId="{C063127E-FD99-4422-AFE2-407108CEE800}" type="pres">
      <dgm:prSet presAssocID="{BFB49F4C-5CA4-4EA6-B9E7-6DF594C73E88}" presName="circle1" presStyleLbl="node1" presStyleIdx="0" presStyleCnt="1"/>
      <dgm:spPr/>
    </dgm:pt>
    <dgm:pt modelId="{D4B4247D-606F-4BA7-B188-BF3FCAF7A33F}" type="pres">
      <dgm:prSet presAssocID="{BFB49F4C-5CA4-4EA6-B9E7-6DF594C73E88}" presName="space" presStyleCnt="0"/>
      <dgm:spPr/>
    </dgm:pt>
    <dgm:pt modelId="{0060B8FF-225F-4F61-9CE6-90801F730775}" type="pres">
      <dgm:prSet presAssocID="{BFB49F4C-5CA4-4EA6-B9E7-6DF594C73E88}" presName="rect1" presStyleLbl="alignAcc1" presStyleIdx="0" presStyleCnt="1" custScaleY="100000"/>
      <dgm:spPr/>
      <dgm:t>
        <a:bodyPr/>
        <a:lstStyle/>
        <a:p>
          <a:endParaRPr lang="en-US"/>
        </a:p>
      </dgm:t>
    </dgm:pt>
    <dgm:pt modelId="{2E2312AB-6406-4D23-A7B2-21D2D1C3D6CE}" type="pres">
      <dgm:prSet presAssocID="{BFB49F4C-5CA4-4EA6-B9E7-6DF594C73E88}" presName="rect1ParTxNoCh" presStyleLbl="alignAcc1" presStyleIdx="0" presStyleCnt="1">
        <dgm:presLayoutVars>
          <dgm:chMax val="1"/>
          <dgm:bulletEnabled val="1"/>
        </dgm:presLayoutVars>
      </dgm:prSet>
      <dgm:spPr/>
      <dgm:t>
        <a:bodyPr/>
        <a:lstStyle/>
        <a:p>
          <a:endParaRPr lang="en-US"/>
        </a:p>
      </dgm:t>
    </dgm:pt>
  </dgm:ptLst>
  <dgm:cxnLst>
    <dgm:cxn modelId="{6E177E11-2A11-4018-A12B-1D1F730CB11C}" type="presOf" srcId="{BFB49F4C-5CA4-4EA6-B9E7-6DF594C73E88}" destId="{0060B8FF-225F-4F61-9CE6-90801F730775}" srcOrd="0" destOrd="0" presId="urn:microsoft.com/office/officeart/2005/8/layout/target3"/>
    <dgm:cxn modelId="{59BF95E6-66AD-4F1F-952A-1EFAE8F4F192}" type="presOf" srcId="{6B13A355-D22F-4F53-875F-A33E1A053484}" destId="{1BA84E0E-7DD0-41C0-867F-76035AFF6649}" srcOrd="0" destOrd="0" presId="urn:microsoft.com/office/officeart/2005/8/layout/target3"/>
    <dgm:cxn modelId="{0837D06D-CC63-46C3-AAB2-624CA7361101}" srcId="{6B13A355-D22F-4F53-875F-A33E1A053484}" destId="{BFB49F4C-5CA4-4EA6-B9E7-6DF594C73E88}" srcOrd="0" destOrd="0" parTransId="{D22BC562-1BAA-495E-B481-F36EC1F02890}" sibTransId="{11F53507-FB0F-4A46-BC84-B51E460739A2}"/>
    <dgm:cxn modelId="{74C321A5-E618-4DA7-A6D0-899D01EBDBB2}" type="presOf" srcId="{BFB49F4C-5CA4-4EA6-B9E7-6DF594C73E88}" destId="{2E2312AB-6406-4D23-A7B2-21D2D1C3D6CE}" srcOrd="1" destOrd="0" presId="urn:microsoft.com/office/officeart/2005/8/layout/target3"/>
    <dgm:cxn modelId="{C4CCA5CB-F39F-4B75-81CD-17D23A1858E8}" type="presParOf" srcId="{1BA84E0E-7DD0-41C0-867F-76035AFF6649}" destId="{C063127E-FD99-4422-AFE2-407108CEE800}" srcOrd="0" destOrd="0" presId="urn:microsoft.com/office/officeart/2005/8/layout/target3"/>
    <dgm:cxn modelId="{6C5A872A-2F20-4918-8205-EE398171C394}" type="presParOf" srcId="{1BA84E0E-7DD0-41C0-867F-76035AFF6649}" destId="{D4B4247D-606F-4BA7-B188-BF3FCAF7A33F}" srcOrd="1" destOrd="0" presId="urn:microsoft.com/office/officeart/2005/8/layout/target3"/>
    <dgm:cxn modelId="{27AE59FD-5C8E-4203-832F-75F011633DAC}" type="presParOf" srcId="{1BA84E0E-7DD0-41C0-867F-76035AFF6649}" destId="{0060B8FF-225F-4F61-9CE6-90801F730775}" srcOrd="2" destOrd="0" presId="urn:microsoft.com/office/officeart/2005/8/layout/target3"/>
    <dgm:cxn modelId="{7F916B5C-CD4D-4383-9E11-B99093BECF9C}" type="presParOf" srcId="{1BA84E0E-7DD0-41C0-867F-76035AFF6649}" destId="{2E2312AB-6406-4D23-A7B2-21D2D1C3D6CE}" srcOrd="3" destOrd="0" presId="urn:microsoft.com/office/officeart/2005/8/layout/target3"/>
  </dgm:cxnLst>
  <dgm:bg/>
  <dgm:whole/>
</dgm:dataModel>
</file>

<file path=ppt/diagrams/data9.xml><?xml version="1.0" encoding="utf-8"?>
<dgm:dataModel xmlns:dgm="http://schemas.openxmlformats.org/drawingml/2006/diagram" xmlns:a="http://schemas.openxmlformats.org/drawingml/2006/main">
  <dgm:ptLst>
    <dgm:pt modelId="{B67E8F9B-6ED3-44D4-A94C-55BF1495CFD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527C76E-2836-4713-8BC3-F599735DF94B}">
      <dgm:prSet custT="1"/>
      <dgm:spPr/>
      <dgm:t>
        <a:bodyPr/>
        <a:lstStyle/>
        <a:p>
          <a:pPr rtl="0"/>
          <a:r>
            <a:rPr lang="en-US" sz="3600" b="1" i="1" u="sng" dirty="0" smtClean="0">
              <a:latin typeface="Times New Roman" pitchFamily="18" charset="0"/>
              <a:cs typeface="Times New Roman" pitchFamily="18" charset="0"/>
            </a:rPr>
            <a:t>MORSE MODEL (NET BENEFIT APPROACH)</a:t>
          </a:r>
          <a:endParaRPr lang="en-US" sz="3600" b="1" i="1" u="sng" dirty="0">
            <a:latin typeface="Times New Roman" pitchFamily="18" charset="0"/>
            <a:cs typeface="Times New Roman" pitchFamily="18" charset="0"/>
          </a:endParaRPr>
        </a:p>
      </dgm:t>
    </dgm:pt>
    <dgm:pt modelId="{82BB6BA8-A9E4-4368-8D02-A1891A2196D0}" type="parTrans" cxnId="{9B70EF04-06D3-4563-A5C0-886CF965967B}">
      <dgm:prSet/>
      <dgm:spPr/>
      <dgm:t>
        <a:bodyPr/>
        <a:lstStyle/>
        <a:p>
          <a:endParaRPr lang="en-US"/>
        </a:p>
      </dgm:t>
    </dgm:pt>
    <dgm:pt modelId="{AA542FC0-607C-445D-A09B-2576F2459A65}" type="sibTrans" cxnId="{9B70EF04-06D3-4563-A5C0-886CF965967B}">
      <dgm:prSet/>
      <dgm:spPr/>
      <dgm:t>
        <a:bodyPr/>
        <a:lstStyle/>
        <a:p>
          <a:endParaRPr lang="en-US"/>
        </a:p>
      </dgm:t>
    </dgm:pt>
    <dgm:pt modelId="{F0886982-DBF3-4793-AC22-0775E7464788}" type="pres">
      <dgm:prSet presAssocID="{B67E8F9B-6ED3-44D4-A94C-55BF1495CFD2}" presName="Name0" presStyleCnt="0">
        <dgm:presLayoutVars>
          <dgm:chMax val="7"/>
          <dgm:dir/>
          <dgm:animLvl val="lvl"/>
          <dgm:resizeHandles val="exact"/>
        </dgm:presLayoutVars>
      </dgm:prSet>
      <dgm:spPr/>
      <dgm:t>
        <a:bodyPr/>
        <a:lstStyle/>
        <a:p>
          <a:endParaRPr lang="en-US"/>
        </a:p>
      </dgm:t>
    </dgm:pt>
    <dgm:pt modelId="{41DB3A60-496F-4606-A352-C28868F12F0F}" type="pres">
      <dgm:prSet presAssocID="{8527C76E-2836-4713-8BC3-F599735DF94B}" presName="circle1" presStyleLbl="node1" presStyleIdx="0" presStyleCnt="1"/>
      <dgm:spPr/>
    </dgm:pt>
    <dgm:pt modelId="{B42D1016-D895-4226-8793-85D9A749E149}" type="pres">
      <dgm:prSet presAssocID="{8527C76E-2836-4713-8BC3-F599735DF94B}" presName="space" presStyleCnt="0"/>
      <dgm:spPr/>
    </dgm:pt>
    <dgm:pt modelId="{BA404DCC-7846-42F6-8D82-53161121C188}" type="pres">
      <dgm:prSet presAssocID="{8527C76E-2836-4713-8BC3-F599735DF94B}" presName="rect1" presStyleLbl="alignAcc1" presStyleIdx="0" presStyleCnt="1"/>
      <dgm:spPr/>
      <dgm:t>
        <a:bodyPr/>
        <a:lstStyle/>
        <a:p>
          <a:endParaRPr lang="en-US"/>
        </a:p>
      </dgm:t>
    </dgm:pt>
    <dgm:pt modelId="{32DE2BA1-24D7-45DC-85BE-AA61A9D089DA}" type="pres">
      <dgm:prSet presAssocID="{8527C76E-2836-4713-8BC3-F599735DF94B}" presName="rect1ParTxNoCh" presStyleLbl="alignAcc1" presStyleIdx="0" presStyleCnt="1">
        <dgm:presLayoutVars>
          <dgm:chMax val="1"/>
          <dgm:bulletEnabled val="1"/>
        </dgm:presLayoutVars>
      </dgm:prSet>
      <dgm:spPr/>
      <dgm:t>
        <a:bodyPr/>
        <a:lstStyle/>
        <a:p>
          <a:endParaRPr lang="en-US"/>
        </a:p>
      </dgm:t>
    </dgm:pt>
  </dgm:ptLst>
  <dgm:cxnLst>
    <dgm:cxn modelId="{7C64DF1F-EDB8-46B5-A6E4-71CBBFF5F4FF}" type="presOf" srcId="{B67E8F9B-6ED3-44D4-A94C-55BF1495CFD2}" destId="{F0886982-DBF3-4793-AC22-0775E7464788}" srcOrd="0" destOrd="0" presId="urn:microsoft.com/office/officeart/2005/8/layout/target3"/>
    <dgm:cxn modelId="{9B70EF04-06D3-4563-A5C0-886CF965967B}" srcId="{B67E8F9B-6ED3-44D4-A94C-55BF1495CFD2}" destId="{8527C76E-2836-4713-8BC3-F599735DF94B}" srcOrd="0" destOrd="0" parTransId="{82BB6BA8-A9E4-4368-8D02-A1891A2196D0}" sibTransId="{AA542FC0-607C-445D-A09B-2576F2459A65}"/>
    <dgm:cxn modelId="{472E0822-5C5F-4530-A295-47D10AE71214}" type="presOf" srcId="{8527C76E-2836-4713-8BC3-F599735DF94B}" destId="{BA404DCC-7846-42F6-8D82-53161121C188}" srcOrd="0" destOrd="0" presId="urn:microsoft.com/office/officeart/2005/8/layout/target3"/>
    <dgm:cxn modelId="{1E8AF118-40C0-4604-B139-ECD32F02B062}" type="presOf" srcId="{8527C76E-2836-4713-8BC3-F599735DF94B}" destId="{32DE2BA1-24D7-45DC-85BE-AA61A9D089DA}" srcOrd="1" destOrd="0" presId="urn:microsoft.com/office/officeart/2005/8/layout/target3"/>
    <dgm:cxn modelId="{A5441C50-CC28-427A-8616-8CD5E602178D}" type="presParOf" srcId="{F0886982-DBF3-4793-AC22-0775E7464788}" destId="{41DB3A60-496F-4606-A352-C28868F12F0F}" srcOrd="0" destOrd="0" presId="urn:microsoft.com/office/officeart/2005/8/layout/target3"/>
    <dgm:cxn modelId="{5B8D2141-1D60-4D68-9FDC-DA320FFCAD70}" type="presParOf" srcId="{F0886982-DBF3-4793-AC22-0775E7464788}" destId="{B42D1016-D895-4226-8793-85D9A749E149}" srcOrd="1" destOrd="0" presId="urn:microsoft.com/office/officeart/2005/8/layout/target3"/>
    <dgm:cxn modelId="{23FA0598-4DF3-48B1-BF56-493FBABB689C}" type="presParOf" srcId="{F0886982-DBF3-4793-AC22-0775E7464788}" destId="{BA404DCC-7846-42F6-8D82-53161121C188}" srcOrd="2" destOrd="0" presId="urn:microsoft.com/office/officeart/2005/8/layout/target3"/>
    <dgm:cxn modelId="{96AA8581-F303-4CCF-AD28-AD06FF8211A1}" type="presParOf" srcId="{F0886982-DBF3-4793-AC22-0775E7464788}" destId="{32DE2BA1-24D7-45DC-85BE-AA61A9D089DA}" srcOrd="3"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418323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137916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371438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844747A-F73C-4692-903E-1FF7C168EF94}" type="slidenum">
              <a:rPr lang="en-US" smtClean="0"/>
              <a:pP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8844747A-F73C-4692-903E-1FF7C168EF9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4747A-F73C-4692-903E-1FF7C168EF94}" type="slidenum">
              <a:rPr lang="en-US" smtClean="0"/>
              <a:pPr/>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4747A-F73C-4692-903E-1FF7C168EF94}" type="slidenum">
              <a:rPr lang="en-US" smtClean="0"/>
              <a:pPr/>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4747A-F73C-4692-903E-1FF7C168EF9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4747A-F73C-4692-903E-1FF7C168EF9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4747A-F73C-4692-903E-1FF7C168EF94}"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839783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endParaRPr lang="en-US" dirty="0"/>
          </a:p>
        </p:txBody>
      </p:sp>
      <p:sp>
        <p:nvSpPr>
          <p:cNvPr id="7" name="Slide Number Placeholder 6"/>
          <p:cNvSpPr>
            <a:spLocks noGrp="1"/>
          </p:cNvSpPr>
          <p:nvPr>
            <p:ph type="sldNum" sz="quarter" idx="12"/>
          </p:nvPr>
        </p:nvSpPr>
        <p:spPr>
          <a:xfrm>
            <a:off x="195072" y="6208776"/>
            <a:ext cx="609600" cy="457200"/>
          </a:xfrm>
        </p:spPr>
        <p:txBody>
          <a:bodyPr/>
          <a:lstStyle/>
          <a:p>
            <a:fld id="{8844747A-F73C-4692-903E-1FF7C168EF94}" type="slidenum">
              <a:rPr lang="en-US" smtClean="0"/>
              <a:pPr/>
              <a:t>‹#›</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283818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37608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373387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388700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325731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64665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BBB1A-3403-4566-BC95-E6C03379B0A4}"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307937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BBB1A-3403-4566-BC95-E6C03379B0A4}" type="datetimeFigureOut">
              <a:rPr lang="en-US" smtClean="0"/>
              <a:pPr/>
              <a:t>11/21/2016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4747A-F73C-4692-903E-1FF7C168EF94}" type="slidenum">
              <a:rPr lang="en-US" smtClean="0"/>
              <a:pPr/>
              <a:t>‹#›</a:t>
            </a:fld>
            <a:endParaRPr lang="en-US" dirty="0"/>
          </a:p>
        </p:txBody>
      </p:sp>
    </p:spTree>
    <p:extLst>
      <p:ext uri="{BB962C8B-B14F-4D97-AF65-F5344CB8AC3E}">
        <p14:creationId xmlns:p14="http://schemas.microsoft.com/office/powerpoint/2010/main" xmlns="" val="3004900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406BBB1A-3403-4566-BC95-E6C03379B0A4}" type="datetimeFigureOut">
              <a:rPr lang="en-US" smtClean="0"/>
              <a:pPr/>
              <a:t>11/21/2016</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44747A-F73C-4692-903E-1FF7C168EF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openxmlformats.org/officeDocument/2006/relationships/image" Target="../media/image3.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C:\Users\intel\Desktop\humanresourceaccounting-150520212935-lva1-app6892-thumbnail-4.jpg"/>
          <p:cNvPicPr>
            <a:picLocks noChangeAspect="1" noChangeArrowheads="1"/>
          </p:cNvPicPr>
          <p:nvPr/>
        </p:nvPicPr>
        <p:blipFill>
          <a:blip r:embed="rId2"/>
          <a:srcRect/>
          <a:stretch>
            <a:fillRect/>
          </a:stretch>
        </p:blipFill>
        <p:spPr bwMode="auto">
          <a:xfrm>
            <a:off x="170688" y="170688"/>
            <a:ext cx="11875008" cy="6534912"/>
          </a:xfrm>
          <a:prstGeom prst="rect">
            <a:avLst/>
          </a:prstGeom>
          <a:noFill/>
        </p:spPr>
      </p:pic>
    </p:spTree>
    <p:extLst>
      <p:ext uri="{BB962C8B-B14F-4D97-AF65-F5344CB8AC3E}">
        <p14:creationId xmlns:p14="http://schemas.microsoft.com/office/powerpoint/2010/main" xmlns="" val="148318266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78" y="1072725"/>
            <a:ext cx="10501558" cy="5279308"/>
          </a:xfrm>
        </p:spPr>
        <p:txBody>
          <a:bodyPr>
            <a:noAutofit/>
          </a:bodyPr>
          <a:lstStyle/>
          <a:p>
            <a:pPr marL="342900" indent="-342900" algn="just" fontAlgn="base">
              <a:buFont typeface="Wingdings" panose="05000000000000000000" pitchFamily="2" charset="2"/>
              <a:buChar char="Ø"/>
            </a:pP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If the value of human resources is not duly reported in profit and loss account and balance sheet, the important act of management on human assets cannot be perceived</a:t>
            </a:r>
            <a:r>
              <a:rPr lang="en-US" sz="3200" dirty="0" smtClean="0">
                <a:solidFill>
                  <a:schemeClr val="tx1"/>
                </a:solidFill>
                <a:latin typeface="Times New Roman" pitchFamily="18" charset="0"/>
                <a:cs typeface="Times New Roman" pitchFamily="18" charset="0"/>
              </a:rPr>
              <a:t>.</a:t>
            </a:r>
          </a:p>
          <a:p>
            <a:pPr marL="342900" indent="-342900" algn="just" fontAlgn="base"/>
            <a:endParaRPr lang="en-US" sz="3200" dirty="0" smtClean="0">
              <a:solidFill>
                <a:schemeClr val="tx1"/>
              </a:solidFill>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200" dirty="0" smtClean="0">
                <a:solidFill>
                  <a:schemeClr val="tx1"/>
                </a:solidFill>
                <a:latin typeface="Times New Roman" pitchFamily="18" charset="0"/>
                <a:cs typeface="Times New Roman" pitchFamily="18" charset="0"/>
              </a:rPr>
              <a:t>Expenses </a:t>
            </a:r>
            <a:r>
              <a:rPr lang="en-US" sz="3200" dirty="0">
                <a:solidFill>
                  <a:schemeClr val="tx1"/>
                </a:solidFill>
                <a:latin typeface="Times New Roman" pitchFamily="18" charset="0"/>
                <a:cs typeface="Times New Roman" pitchFamily="18" charset="0"/>
              </a:rPr>
              <a:t>on recruitment, training, etc. are treated as expenses and written off against revenue under conventional accounting. All expenses on human resources are to be treated as investments, since the benefits are accrued over a period of time</a:t>
            </a:r>
            <a:r>
              <a:rPr lang="en-US" sz="3200" dirty="0" smtClean="0">
                <a:solidFill>
                  <a:schemeClr val="tx1"/>
                </a:solidFill>
                <a:latin typeface="Times New Roman" pitchFamily="18" charset="0"/>
                <a:cs typeface="Times New Roman" pitchFamily="18" charset="0"/>
              </a:rPr>
              <a:t>.</a:t>
            </a:r>
          </a:p>
          <a:p>
            <a:pPr marL="342900" indent="-342900" fontAlgn="base"/>
            <a:endParaRPr lang="en-US" sz="2800" dirty="0"/>
          </a:p>
          <a:p>
            <a:endParaRPr lang="en-US" sz="3200" dirty="0"/>
          </a:p>
          <a:p>
            <a:pPr marL="342900" indent="-342900" fontAlgn="base">
              <a:buFont typeface="Wingdings" panose="05000000000000000000" pitchFamily="2" charset="2"/>
              <a:buChar char="Ø"/>
            </a:pPr>
            <a:endParaRPr lang="en-US" sz="3200" dirty="0">
              <a:solidFill>
                <a:schemeClr val="tx1"/>
              </a:solidFill>
            </a:endParaRPr>
          </a:p>
          <a:p>
            <a:pPr marL="342900" indent="-342900" fontAlgn="base">
              <a:buFont typeface="Wingdings" panose="05000000000000000000" pitchFamily="2" charset="2"/>
              <a:buChar char="Ø"/>
            </a:pPr>
            <a:endParaRPr lang="en-US" sz="3200" cap="all"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xmlns="" val="345671826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7466" y="1029399"/>
            <a:ext cx="10515600" cy="2786697"/>
          </a:xfrm>
        </p:spPr>
        <p:txBody>
          <a:bodyPr>
            <a:normAutofit/>
          </a:bodyPr>
          <a:lstStyle/>
          <a:p>
            <a:pPr algn="just">
              <a:buFont typeface="Wingdings" pitchFamily="2" charset="2"/>
              <a:buChar char="Ø"/>
            </a:pPr>
            <a:r>
              <a:rPr lang="en-US" sz="3200" dirty="0" smtClean="0">
                <a:solidFill>
                  <a:schemeClr val="tx1"/>
                </a:solidFill>
                <a:latin typeface="Times New Roman" pitchFamily="18" charset="0"/>
                <a:cs typeface="Times New Roman" pitchFamily="18" charset="0"/>
              </a:rPr>
              <a:t>The productivity and profitability of a firm largely depends on the contribution of human assets. Two firms having identical physical assets and operating in the same market may have different returns due to differences in human assets. If the value of human assets is ignored, the total valuation of the firm becomes difficult.</a:t>
            </a:r>
          </a:p>
          <a:p>
            <a:endParaRPr lang="en-US" sz="2000" dirty="0"/>
          </a:p>
        </p:txBody>
      </p:sp>
      <p:pic>
        <p:nvPicPr>
          <p:cNvPr id="54274" name="Picture 2" descr="Image result for human resources accounting"/>
          <p:cNvPicPr>
            <a:picLocks noChangeAspect="1" noChangeArrowheads="1"/>
          </p:cNvPicPr>
          <p:nvPr/>
        </p:nvPicPr>
        <p:blipFill>
          <a:blip r:embed="rId2"/>
          <a:srcRect/>
          <a:stretch>
            <a:fillRect/>
          </a:stretch>
        </p:blipFill>
        <p:spPr bwMode="auto">
          <a:xfrm>
            <a:off x="6810233" y="3564528"/>
            <a:ext cx="4498050" cy="2836272"/>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age result for assumptionS"/>
          <p:cNvPicPr>
            <a:picLocks noChangeAspect="1" noChangeArrowheads="1"/>
          </p:cNvPicPr>
          <p:nvPr/>
        </p:nvPicPr>
        <p:blipFill>
          <a:blip r:embed="rId2"/>
          <a:srcRect/>
          <a:stretch>
            <a:fillRect/>
          </a:stretch>
        </p:blipFill>
        <p:spPr bwMode="auto">
          <a:xfrm>
            <a:off x="7983940" y="249996"/>
            <a:ext cx="3548418" cy="2746167"/>
          </a:xfrm>
          <a:prstGeom prst="rect">
            <a:avLst/>
          </a:prstGeom>
          <a:noFill/>
        </p:spPr>
      </p:pic>
      <p:sp>
        <p:nvSpPr>
          <p:cNvPr id="2" name="Title 1"/>
          <p:cNvSpPr>
            <a:spLocks noGrp="1"/>
          </p:cNvSpPr>
          <p:nvPr>
            <p:ph type="title"/>
          </p:nvPr>
        </p:nvSpPr>
        <p:spPr>
          <a:xfrm>
            <a:off x="818202" y="344962"/>
            <a:ext cx="7274920" cy="2852737"/>
          </a:xfrm>
        </p:spPr>
        <p:txBody>
          <a:bodyPr>
            <a:normAutofit fontScale="90000"/>
          </a:bodyPr>
          <a:lstStyle/>
          <a:p>
            <a:r>
              <a:rPr lang="en-US" i="1" dirty="0" smtClean="0">
                <a:latin typeface="+mn-lt"/>
              </a:rPr>
              <a:t>Assumptions of Human Resource Accounting</a:t>
            </a:r>
            <a:r>
              <a:rPr lang="en-US" dirty="0" smtClean="0">
                <a:latin typeface="+mn-lt"/>
              </a:rPr>
              <a:t/>
            </a:r>
            <a:br>
              <a:rPr lang="en-US" dirty="0" smtClean="0">
                <a:latin typeface="+mn-lt"/>
              </a:rPr>
            </a:br>
            <a:endParaRPr lang="en-US" dirty="0">
              <a:latin typeface="+mn-lt"/>
            </a:endParaRPr>
          </a:p>
        </p:txBody>
      </p:sp>
      <p:sp>
        <p:nvSpPr>
          <p:cNvPr id="3" name="Text Placeholder 2"/>
          <p:cNvSpPr>
            <a:spLocks noGrp="1"/>
          </p:cNvSpPr>
          <p:nvPr>
            <p:ph type="body" idx="1"/>
          </p:nvPr>
        </p:nvSpPr>
        <p:spPr>
          <a:xfrm>
            <a:off x="286602" y="3074562"/>
            <a:ext cx="11505063" cy="2384543"/>
          </a:xfrm>
        </p:spPr>
        <p:txBody>
          <a:bodyPr>
            <a:noAutofit/>
          </a:bodyPr>
          <a:lstStyle/>
          <a:p>
            <a:pPr algn="just"/>
            <a:r>
              <a:rPr lang="en-US" sz="3000" dirty="0" smtClean="0">
                <a:solidFill>
                  <a:schemeClr val="tx1">
                    <a:lumMod val="95000"/>
                    <a:lumOff val="5000"/>
                  </a:schemeClr>
                </a:solidFill>
                <a:latin typeface="Times New Roman" pitchFamily="18" charset="0"/>
                <a:cs typeface="Times New Roman" pitchFamily="18" charset="0"/>
              </a:rPr>
              <a:t>1. Human resources provide benefits to an organization in a fashion similar to the manner in which financial and physical resources provide benefits.</a:t>
            </a:r>
          </a:p>
          <a:p>
            <a:endParaRPr lang="en-US" sz="3000" dirty="0" smtClean="0">
              <a:solidFill>
                <a:schemeClr val="tx1">
                  <a:lumMod val="95000"/>
                  <a:lumOff val="5000"/>
                </a:schemeClr>
              </a:solidFill>
              <a:latin typeface="Times New Roman" pitchFamily="18" charset="0"/>
              <a:cs typeface="Times New Roman" pitchFamily="18" charset="0"/>
            </a:endParaRPr>
          </a:p>
          <a:p>
            <a:pPr algn="just"/>
            <a:r>
              <a:rPr lang="en-US" sz="3000" dirty="0" smtClean="0">
                <a:solidFill>
                  <a:schemeClr val="tx1">
                    <a:lumMod val="95000"/>
                    <a:lumOff val="5000"/>
                  </a:schemeClr>
                </a:solidFill>
                <a:latin typeface="Times New Roman" pitchFamily="18" charset="0"/>
                <a:cs typeface="Times New Roman" pitchFamily="18" charset="0"/>
              </a:rPr>
              <a:t>2. The benefits associated with both conventional assets and human resources have value to the organization because these benefits contribute in some way to the accomplishment of the organizational goals.</a:t>
            </a:r>
          </a:p>
          <a:p>
            <a:endParaRPr lang="en-US" sz="3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2543" y="764276"/>
            <a:ext cx="10515600" cy="5311726"/>
          </a:xfrm>
        </p:spPr>
        <p:txBody>
          <a:bodyPr>
            <a:noAutofit/>
          </a:bodyPr>
          <a:lstStyle/>
          <a:p>
            <a:pPr algn="just"/>
            <a:r>
              <a:rPr lang="en-US" sz="3000" dirty="0" smtClean="0">
                <a:solidFill>
                  <a:schemeClr val="tx1"/>
                </a:solidFill>
                <a:latin typeface="Times New Roman" pitchFamily="18" charset="0"/>
                <a:cs typeface="Times New Roman" pitchFamily="18" charset="0"/>
              </a:rPr>
              <a:t>3. The acquisition of human resources typically involves an economic cost and the benefits associated with such resources can personally be expected to contribute to the economic effectiveness. It follows, therefore, that these benefits are essentially economic in nature and are subject to measurement in financial terms.</a:t>
            </a:r>
          </a:p>
          <a:p>
            <a:endParaRPr lang="en-US" sz="3000" dirty="0" smtClean="0">
              <a:solidFill>
                <a:schemeClr val="tx1"/>
              </a:solidFill>
              <a:latin typeface="Times New Roman" pitchFamily="18" charset="0"/>
              <a:cs typeface="Times New Roman" pitchFamily="18" charset="0"/>
            </a:endParaRPr>
          </a:p>
          <a:p>
            <a:pPr algn="just"/>
            <a:r>
              <a:rPr lang="en-US" sz="3000" dirty="0" smtClean="0">
                <a:solidFill>
                  <a:schemeClr val="tx1"/>
                </a:solidFill>
                <a:latin typeface="Times New Roman" pitchFamily="18" charset="0"/>
                <a:cs typeface="Times New Roman" pitchFamily="18" charset="0"/>
              </a:rPr>
              <a:t>4. Since the usual accounting definition of an asset involves the right to receive economic benefits in the future, human assets are appropriately classified as accounting assets.</a:t>
            </a:r>
          </a:p>
          <a:p>
            <a:endParaRPr lang="en-US" sz="3000" dirty="0" smtClean="0">
              <a:solidFill>
                <a:schemeClr val="tx1"/>
              </a:solidFill>
              <a:latin typeface="Times New Roman" pitchFamily="18" charset="0"/>
              <a:cs typeface="Times New Roman" pitchFamily="18" charset="0"/>
            </a:endParaRPr>
          </a:p>
          <a:p>
            <a:endParaRPr lang="en-US" sz="3000" dirty="0">
              <a:solidFill>
                <a:schemeClr val="tx1"/>
              </a:solidFill>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5247" y="805218"/>
            <a:ext cx="10515600" cy="4397328"/>
          </a:xfrm>
        </p:spPr>
        <p:txBody>
          <a:bodyPr>
            <a:normAutofit/>
          </a:bodyPr>
          <a:lstStyle/>
          <a:p>
            <a:pPr algn="just"/>
            <a:r>
              <a:rPr lang="en-US" sz="3000" dirty="0" smtClean="0">
                <a:solidFill>
                  <a:schemeClr val="tx1"/>
                </a:solidFill>
                <a:latin typeface="Times New Roman" pitchFamily="18" charset="0"/>
                <a:cs typeface="Times New Roman" pitchFamily="18" charset="0"/>
              </a:rPr>
              <a:t>5. It is theoretically possible to identify and measure human resource cost and benefits within an organization.</a:t>
            </a:r>
          </a:p>
          <a:p>
            <a:pPr algn="just"/>
            <a:endParaRPr lang="en-US" sz="3000" dirty="0" smtClean="0">
              <a:solidFill>
                <a:schemeClr val="tx1"/>
              </a:solidFill>
              <a:latin typeface="Times New Roman" pitchFamily="18" charset="0"/>
              <a:cs typeface="Times New Roman" pitchFamily="18" charset="0"/>
            </a:endParaRPr>
          </a:p>
          <a:p>
            <a:pPr algn="just"/>
            <a:r>
              <a:rPr lang="en-US" sz="3000" dirty="0" smtClean="0">
                <a:solidFill>
                  <a:schemeClr val="tx1"/>
                </a:solidFill>
                <a:latin typeface="Times New Roman" pitchFamily="18" charset="0"/>
                <a:cs typeface="Times New Roman" pitchFamily="18" charset="0"/>
              </a:rPr>
              <a:t>6. Information with respect to human resource costs and benefits should be useful in the process of planning, controlling, evaluating and predicting organizational performance.</a:t>
            </a:r>
          </a:p>
          <a:p>
            <a:endParaRPr lang="en-US" dirty="0"/>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age result for objectives"/>
          <p:cNvPicPr>
            <a:picLocks noChangeAspect="1" noChangeArrowheads="1"/>
          </p:cNvPicPr>
          <p:nvPr/>
        </p:nvPicPr>
        <p:blipFill>
          <a:blip r:embed="rId2"/>
          <a:srcRect/>
          <a:stretch>
            <a:fillRect/>
          </a:stretch>
        </p:blipFill>
        <p:spPr bwMode="auto">
          <a:xfrm>
            <a:off x="6108700" y="177801"/>
            <a:ext cx="5327396" cy="2717800"/>
          </a:xfrm>
          <a:prstGeom prst="rect">
            <a:avLst/>
          </a:prstGeom>
          <a:noFill/>
        </p:spPr>
      </p:pic>
      <p:sp>
        <p:nvSpPr>
          <p:cNvPr id="2" name="Title 1"/>
          <p:cNvSpPr>
            <a:spLocks noGrp="1"/>
          </p:cNvSpPr>
          <p:nvPr>
            <p:ph type="title"/>
          </p:nvPr>
        </p:nvSpPr>
        <p:spPr>
          <a:xfrm>
            <a:off x="190500" y="1302941"/>
            <a:ext cx="5698236" cy="1452959"/>
          </a:xfrm>
        </p:spPr>
        <p:txBody>
          <a:bodyPr>
            <a:normAutofit fontScale="90000"/>
          </a:bodyPr>
          <a:lstStyle/>
          <a:p>
            <a:r>
              <a:rPr lang="en-US" b="1" spc="60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OBJECTIVES </a:t>
            </a:r>
            <a:r>
              <a:rPr lang="en-US" b="1" dirty="0" smtClean="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a:r>
            <a:br>
              <a:rPr lang="en-US" b="1" dirty="0">
                <a:solidFill>
                  <a:srgbClr val="7030A0"/>
                </a:solidFill>
                <a:effectLst>
                  <a:outerShdw blurRad="38100" dist="38100" dir="2700000" algn="tl">
                    <a:srgbClr val="000000">
                      <a:alpha val="43137"/>
                    </a:srgbClr>
                  </a:outerShdw>
                </a:effectLst>
              </a:rPr>
            </a:br>
            <a:endParaRPr lang="en-US" dirty="0">
              <a:solidFill>
                <a:srgbClr val="7030A0"/>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520649" y="2910196"/>
            <a:ext cx="10934163" cy="3405260"/>
          </a:xfrm>
        </p:spPr>
        <p:txBody>
          <a:bodyPr>
            <a:noAutofit/>
          </a:bodyPr>
          <a:lstStyle/>
          <a:p>
            <a:pPr marL="342900" indent="-342900"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 </a:t>
            </a:r>
            <a:r>
              <a:rPr lang="en-US" sz="3000" dirty="0">
                <a:solidFill>
                  <a:schemeClr val="tx1"/>
                </a:solidFill>
                <a:latin typeface="Times New Roman" pitchFamily="18" charset="0"/>
                <a:cs typeface="Times New Roman" pitchFamily="18" charset="0"/>
              </a:rPr>
              <a:t>Providing cost value information about acquiring, developing, allocating and maintaining human resources</a:t>
            </a:r>
            <a:r>
              <a:rPr lang="en-US" sz="3000" dirty="0" smtClean="0">
                <a:solidFill>
                  <a:schemeClr val="tx1"/>
                </a:solidFill>
                <a:latin typeface="Times New Roman" pitchFamily="18" charset="0"/>
                <a:cs typeface="Times New Roman" pitchFamily="18" charset="0"/>
              </a:rPr>
              <a:t>.</a:t>
            </a:r>
          </a:p>
          <a:p>
            <a:pPr marL="342900" indent="-342900" fontAlgn="base"/>
            <a:endParaRPr lang="en-US" sz="3000" dirty="0">
              <a:solidFill>
                <a:schemeClr val="tx1"/>
              </a:solidFill>
              <a:latin typeface="Times New Roman" pitchFamily="18" charset="0"/>
              <a:cs typeface="Times New Roman" pitchFamily="18" charset="0"/>
            </a:endParaRPr>
          </a:p>
          <a:p>
            <a:pPr marL="342900" indent="-342900"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Enabling </a:t>
            </a:r>
            <a:r>
              <a:rPr lang="en-US" sz="3000" dirty="0">
                <a:solidFill>
                  <a:schemeClr val="tx1"/>
                </a:solidFill>
                <a:latin typeface="Times New Roman" pitchFamily="18" charset="0"/>
                <a:cs typeface="Times New Roman" pitchFamily="18" charset="0"/>
              </a:rPr>
              <a:t>management to monitor the use of human </a:t>
            </a:r>
            <a:r>
              <a:rPr lang="en-US" sz="3000" dirty="0" smtClean="0">
                <a:solidFill>
                  <a:schemeClr val="tx1"/>
                </a:solidFill>
                <a:latin typeface="Times New Roman" pitchFamily="18" charset="0"/>
                <a:cs typeface="Times New Roman" pitchFamily="18" charset="0"/>
              </a:rPr>
              <a:t>resources.</a:t>
            </a:r>
          </a:p>
          <a:p>
            <a:pPr marL="342900" indent="-342900" fontAlgn="base"/>
            <a:endParaRPr lang="en-US" sz="3000" dirty="0">
              <a:solidFill>
                <a:schemeClr val="tx1"/>
              </a:solidFill>
              <a:latin typeface="Times New Roman" pitchFamily="18" charset="0"/>
              <a:cs typeface="Times New Roman" pitchFamily="18" charset="0"/>
            </a:endParaRPr>
          </a:p>
          <a:p>
            <a:pPr marL="342900" indent="-342900"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 </a:t>
            </a:r>
            <a:r>
              <a:rPr lang="en-US" sz="3000" dirty="0">
                <a:solidFill>
                  <a:schemeClr val="tx1"/>
                </a:solidFill>
                <a:latin typeface="Times New Roman" pitchFamily="18" charset="0"/>
                <a:cs typeface="Times New Roman" pitchFamily="18" charset="0"/>
              </a:rPr>
              <a:t>Finding depreciation or appreciation among human resources.</a:t>
            </a:r>
          </a:p>
          <a:p>
            <a:endParaRPr lang="en-US" sz="2800" dirty="0">
              <a:solidFill>
                <a:schemeClr val="tx1"/>
              </a:solidFill>
            </a:endParaRPr>
          </a:p>
        </p:txBody>
      </p:sp>
    </p:spTree>
    <p:extLst>
      <p:ext uri="{BB962C8B-B14F-4D97-AF65-F5344CB8AC3E}">
        <p14:creationId xmlns:p14="http://schemas.microsoft.com/office/powerpoint/2010/main" xmlns="" val="918475020"/>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3626" y="768096"/>
            <a:ext cx="10957814" cy="5224019"/>
          </a:xfrm>
        </p:spPr>
        <p:txBody>
          <a:bodyPr>
            <a:normAutofit/>
          </a:bodyPr>
          <a:lstStyle/>
          <a:p>
            <a:pPr marL="342900" indent="-342900" algn="just"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 Assisting in developing effective management practices.</a:t>
            </a:r>
          </a:p>
          <a:p>
            <a:pPr marL="342900" indent="-342900" algn="just" fontAlgn="base"/>
            <a:endParaRPr lang="en-US" sz="3000" dirty="0" smtClean="0">
              <a:solidFill>
                <a:schemeClr val="tx1"/>
              </a:solidFill>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 Increasing managerial awareness of the value of human resources.</a:t>
            </a:r>
          </a:p>
          <a:p>
            <a:pPr marL="342900" indent="-342900" algn="just" fontAlgn="base"/>
            <a:endParaRPr lang="en-US" sz="3000" dirty="0" smtClean="0">
              <a:solidFill>
                <a:schemeClr val="tx1"/>
              </a:solidFill>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 For better human resource planning.</a:t>
            </a:r>
          </a:p>
          <a:p>
            <a:pPr marL="342900" indent="-342900" algn="just" fontAlgn="base"/>
            <a:endParaRPr lang="en-US" sz="3000" dirty="0" smtClean="0">
              <a:solidFill>
                <a:schemeClr val="tx1"/>
              </a:solidFill>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 For better decisions about people, based on improved information system.</a:t>
            </a:r>
          </a:p>
          <a:p>
            <a:pPr marL="342900" indent="-342900" algn="just" fontAlgn="base"/>
            <a:endParaRPr lang="en-US" sz="3000" dirty="0" smtClean="0">
              <a:solidFill>
                <a:schemeClr val="tx1"/>
              </a:solidFill>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000" dirty="0" smtClean="0">
                <a:solidFill>
                  <a:schemeClr val="tx1"/>
                </a:solidFill>
                <a:latin typeface="Times New Roman" pitchFamily="18" charset="0"/>
                <a:cs typeface="Times New Roman" pitchFamily="18" charset="0"/>
              </a:rPr>
              <a:t> Assisting in effective utilization of manpower.</a:t>
            </a:r>
          </a:p>
          <a:p>
            <a:endParaRPr lang="en-US"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0" y="573024"/>
            <a:ext cx="7449312" cy="1828800"/>
          </a:xfrm>
        </p:spPr>
        <p:txBody>
          <a:bodyPr>
            <a:normAutofit fontScale="90000"/>
          </a:bodyPr>
          <a:lstStyle/>
          <a:p>
            <a:r>
              <a:rPr lang="en-US" sz="8800" i="1" spc="600" dirty="0" smtClean="0">
                <a:effectLst>
                  <a:outerShdw blurRad="38100" dist="38100" dir="2700000" algn="tl">
                    <a:srgbClr val="000000">
                      <a:alpha val="43137"/>
                    </a:srgbClr>
                  </a:outerShdw>
                </a:effectLst>
                <a:latin typeface="Times New Roman" pitchFamily="18" charset="0"/>
                <a:cs typeface="Times New Roman" pitchFamily="18" charset="0"/>
              </a:rPr>
              <a:t>ADVANTAGES</a:t>
            </a:r>
            <a:r>
              <a:rPr lang="en-US" spc="600" dirty="0" smtClean="0">
                <a:latin typeface="Times New Roman" pitchFamily="18" charset="0"/>
                <a:cs typeface="Times New Roman" pitchFamily="18" charset="0"/>
              </a:rPr>
              <a:t> </a:t>
            </a:r>
            <a:endParaRPr lang="en-US" spc="600" dirty="0">
              <a:latin typeface="Times New Roman" pitchFamily="18" charset="0"/>
              <a:cs typeface="Times New Roman" pitchFamily="18" charset="0"/>
            </a:endParaRPr>
          </a:p>
        </p:txBody>
      </p:sp>
      <p:sp>
        <p:nvSpPr>
          <p:cNvPr id="3" name="Subtitle 2"/>
          <p:cNvSpPr>
            <a:spLocks noGrp="1"/>
          </p:cNvSpPr>
          <p:nvPr>
            <p:ph type="subTitle" idx="1"/>
          </p:nvPr>
        </p:nvSpPr>
        <p:spPr>
          <a:xfrm>
            <a:off x="484933" y="3181082"/>
            <a:ext cx="10470523" cy="3481846"/>
          </a:xfrm>
        </p:spPr>
        <p:txBody>
          <a:bodyPr>
            <a:noAutofit/>
          </a:bodyPr>
          <a:lstStyle/>
          <a:p>
            <a:pPr marL="514350" indent="-514350" algn="l">
              <a:buAutoNum type="arabicPeriod"/>
            </a:pPr>
            <a:r>
              <a:rPr lang="en-US" sz="3200" b="1" dirty="0" smtClean="0">
                <a:latin typeface="Times New Roman" pitchFamily="18" charset="0"/>
                <a:cs typeface="Times New Roman" pitchFamily="18" charset="0"/>
              </a:rPr>
              <a:t>Information for manpower planning</a:t>
            </a:r>
          </a:p>
          <a:p>
            <a:pPr marL="514350" indent="-514350" algn="just"/>
            <a:r>
              <a:rPr lang="en-US" sz="3000" dirty="0" smtClean="0">
                <a:latin typeface="Times New Roman" pitchFamily="18" charset="0"/>
                <a:cs typeface="Times New Roman" pitchFamily="18" charset="0"/>
              </a:rPr>
              <a:t>     HRA </a:t>
            </a:r>
            <a:r>
              <a:rPr lang="en-US" sz="3000" dirty="0">
                <a:latin typeface="Times New Roman" pitchFamily="18" charset="0"/>
                <a:cs typeface="Times New Roman" pitchFamily="18" charset="0"/>
              </a:rPr>
              <a:t>provides useful information about the cost and value of human resources. It shows the strengths and weakness of the human resources. All this information helps the managers in planning and </a:t>
            </a:r>
            <a:r>
              <a:rPr lang="en-US" sz="3000" dirty="0" smtClean="0">
                <a:latin typeface="Times New Roman" pitchFamily="18" charset="0"/>
                <a:cs typeface="Times New Roman" pitchFamily="18" charset="0"/>
              </a:rPr>
              <a:t>making the </a:t>
            </a:r>
            <a:r>
              <a:rPr lang="en-US" sz="3000" dirty="0">
                <a:latin typeface="Times New Roman" pitchFamily="18" charset="0"/>
                <a:cs typeface="Times New Roman" pitchFamily="18" charset="0"/>
              </a:rPr>
              <a:t>right decisions about human resources. Thus, it provides useful information for Manpower Planning and Decision Making.</a:t>
            </a:r>
          </a:p>
          <a:p>
            <a:pPr algn="l"/>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r>
              <a:rPr lang="en-US" sz="2800" dirty="0"/>
              <a:t/>
            </a:r>
            <a:br>
              <a:rPr lang="en-US" sz="2800" dirty="0"/>
            </a:br>
            <a:endParaRPr lang="en-US" sz="2800" dirty="0"/>
          </a:p>
        </p:txBody>
      </p:sp>
      <p:pic>
        <p:nvPicPr>
          <p:cNvPr id="21506" name="Picture 2" descr="Image result for advantages thumbs up"/>
          <p:cNvPicPr>
            <a:picLocks noChangeAspect="1" noChangeArrowheads="1"/>
          </p:cNvPicPr>
          <p:nvPr/>
        </p:nvPicPr>
        <p:blipFill>
          <a:blip r:embed="rId2"/>
          <a:srcRect/>
          <a:stretch>
            <a:fillRect/>
          </a:stretch>
        </p:blipFill>
        <p:spPr bwMode="auto">
          <a:xfrm>
            <a:off x="613562" y="548640"/>
            <a:ext cx="2934310" cy="2538178"/>
          </a:xfrm>
          <a:prstGeom prst="rect">
            <a:avLst/>
          </a:prstGeom>
          <a:noFill/>
        </p:spPr>
      </p:pic>
    </p:spTree>
    <p:extLst>
      <p:ext uri="{BB962C8B-B14F-4D97-AF65-F5344CB8AC3E}">
        <p14:creationId xmlns:p14="http://schemas.microsoft.com/office/powerpoint/2010/main" xmlns="" val="3196322478"/>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688" y="871729"/>
            <a:ext cx="11545824" cy="5747435"/>
          </a:xfrm>
        </p:spPr>
        <p:txBody>
          <a:bodyPr>
            <a:normAutofit fontScale="40000" lnSpcReduction="20000"/>
          </a:bodyPr>
          <a:lstStyle/>
          <a:p>
            <a:pPr algn="just">
              <a:buNone/>
            </a:pPr>
            <a:r>
              <a:rPr lang="en-US" sz="8000" b="1" dirty="0" smtClean="0">
                <a:latin typeface="Times New Roman" pitchFamily="18" charset="0"/>
                <a:cs typeface="Times New Roman" pitchFamily="18" charset="0"/>
              </a:rPr>
              <a:t>2. Information for making personnel policies</a:t>
            </a:r>
          </a:p>
          <a:p>
            <a:pPr algn="just">
              <a:buNone/>
            </a:pPr>
            <a:r>
              <a:rPr lang="en-US" dirty="0" smtClean="0"/>
              <a:t/>
            </a:r>
            <a:br>
              <a:rPr lang="en-US" dirty="0" smtClean="0"/>
            </a:br>
            <a:r>
              <a:rPr lang="en-US" sz="7500" dirty="0" smtClean="0">
                <a:latin typeface="Times New Roman" pitchFamily="18" charset="0"/>
                <a:cs typeface="Times New Roman" pitchFamily="18" charset="0"/>
              </a:rPr>
              <a:t>HRA provides useful information for making suitable personnel policies about promotion, favorable working environment, job satisfaction of employees, etc.</a:t>
            </a:r>
          </a:p>
          <a:p>
            <a:pPr algn="just">
              <a:buNone/>
            </a:pPr>
            <a:endParaRPr lang="en-US" dirty="0" smtClean="0"/>
          </a:p>
          <a:p>
            <a:pPr algn="just">
              <a:buNone/>
            </a:pPr>
            <a:r>
              <a:rPr lang="en-US" sz="8000" b="1" dirty="0" smtClean="0">
                <a:latin typeface="Times New Roman" pitchFamily="18" charset="0"/>
                <a:cs typeface="Times New Roman" pitchFamily="18" charset="0"/>
              </a:rPr>
              <a:t>3. Utilization of human resources</a:t>
            </a:r>
          </a:p>
          <a:p>
            <a:pPr algn="just">
              <a:buNone/>
            </a:pPr>
            <a:r>
              <a:rPr lang="en-US" dirty="0" smtClean="0"/>
              <a:t/>
            </a:r>
            <a:br>
              <a:rPr lang="en-US" dirty="0" smtClean="0"/>
            </a:br>
            <a:r>
              <a:rPr lang="en-US" sz="7500" dirty="0" smtClean="0">
                <a:latin typeface="Times New Roman" pitchFamily="18" charset="0"/>
                <a:cs typeface="Times New Roman" pitchFamily="18" charset="0"/>
              </a:rPr>
              <a:t>HRA helps the organization to make the best utilization of human resources.</a:t>
            </a:r>
          </a:p>
          <a:p>
            <a:pPr algn="just">
              <a:buNone/>
            </a:pPr>
            <a:endParaRPr lang="en-US" sz="8000" dirty="0" smtClean="0">
              <a:latin typeface="Times New Roman" pitchFamily="18" charset="0"/>
              <a:cs typeface="Times New Roman" pitchFamily="18" charset="0"/>
            </a:endParaRPr>
          </a:p>
          <a:p>
            <a:pPr algn="just">
              <a:buNone/>
            </a:pPr>
            <a:r>
              <a:rPr lang="en-US" sz="8000" b="1" dirty="0" smtClean="0">
                <a:latin typeface="Times New Roman" pitchFamily="18" charset="0"/>
                <a:cs typeface="Times New Roman" pitchFamily="18" charset="0"/>
              </a:rPr>
              <a:t>4. Proper placements</a:t>
            </a:r>
          </a:p>
          <a:p>
            <a:pPr algn="just">
              <a:buNone/>
            </a:pPr>
            <a:r>
              <a:rPr lang="en-US" dirty="0" smtClean="0"/>
              <a:t/>
            </a:r>
            <a:br>
              <a:rPr lang="en-US" dirty="0" smtClean="0"/>
            </a:br>
            <a:r>
              <a:rPr lang="en-US" sz="7500" dirty="0" smtClean="0">
                <a:latin typeface="Times New Roman" pitchFamily="18" charset="0"/>
                <a:cs typeface="Times New Roman" pitchFamily="18" charset="0"/>
              </a:rPr>
              <a:t>HRA helps the organization to place the right man in the right post depending on his skills and abilities.</a:t>
            </a:r>
          </a:p>
          <a:p>
            <a:pPr>
              <a:buNone/>
            </a:pPr>
            <a:endParaRPr lang="en-US" dirty="0" smtClean="0"/>
          </a:p>
          <a:p>
            <a:pPr>
              <a:buNone/>
            </a:pPr>
            <a:r>
              <a:rPr lang="en-US" dirty="0" smtClean="0"/>
              <a:t/>
            </a:r>
            <a:br>
              <a:rPr lang="en-US" dirty="0" smtClean="0"/>
            </a:br>
            <a:endParaRPr lang="en-US" dirty="0" smtClean="0"/>
          </a:p>
          <a:p>
            <a:pPr>
              <a:buNone/>
            </a:pPr>
            <a:endParaRPr lang="en-US" dirty="0" smtClean="0"/>
          </a:p>
          <a:p>
            <a:endParaRPr lang="en-US" dirty="0"/>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416" y="414528"/>
            <a:ext cx="11582400" cy="6278880"/>
          </a:xfrm>
        </p:spPr>
        <p:txBody>
          <a:bodyPr>
            <a:normAutofit fontScale="62500" lnSpcReduction="20000"/>
          </a:bodyPr>
          <a:lstStyle/>
          <a:p>
            <a:pPr algn="just">
              <a:buNone/>
            </a:pPr>
            <a:r>
              <a:rPr lang="en-US" sz="5100" b="1" dirty="0" smtClean="0"/>
              <a:t>5. </a:t>
            </a:r>
            <a:r>
              <a:rPr lang="en-US" sz="5100" b="1" dirty="0" smtClean="0">
                <a:solidFill>
                  <a:schemeClr val="tx1">
                    <a:lumMod val="95000"/>
                    <a:lumOff val="5000"/>
                  </a:schemeClr>
                </a:solidFill>
                <a:latin typeface="Times New Roman" pitchFamily="18" charset="0"/>
                <a:cs typeface="Times New Roman" pitchFamily="18" charset="0"/>
              </a:rPr>
              <a:t>Increases morale and motivation</a:t>
            </a:r>
          </a:p>
          <a:p>
            <a:pPr algn="just">
              <a:buNone/>
            </a:pPr>
            <a:r>
              <a:rPr lang="en-US" sz="3200" dirty="0" smtClean="0">
                <a:solidFill>
                  <a:schemeClr val="tx1">
                    <a:lumMod val="95000"/>
                    <a:lumOff val="5000"/>
                  </a:schemeClr>
                </a:solidFill>
                <a:latin typeface="Times New Roman" pitchFamily="18" charset="0"/>
                <a:cs typeface="Times New Roman" pitchFamily="18" charset="0"/>
              </a:rPr>
              <a:t>   </a:t>
            </a:r>
            <a:r>
              <a:rPr lang="en-US" sz="4800" dirty="0" smtClean="0">
                <a:latin typeface="Times New Roman" pitchFamily="18" charset="0"/>
                <a:cs typeface="Times New Roman" pitchFamily="18" charset="0"/>
              </a:rPr>
              <a:t>HRA shows that the organization cares about the employees and their welfare. This increases their morale and it motivates them to work hard and achieve the objectives of the organization.</a:t>
            </a:r>
          </a:p>
          <a:p>
            <a:pPr algn="just">
              <a:buNone/>
            </a:pPr>
            <a:endParaRPr lang="en-US" sz="3000" dirty="0" smtClean="0">
              <a:latin typeface="Times New Roman" pitchFamily="18" charset="0"/>
              <a:cs typeface="Times New Roman" pitchFamily="18" charset="0"/>
            </a:endParaRPr>
          </a:p>
          <a:p>
            <a:pPr algn="just">
              <a:buNone/>
            </a:pPr>
            <a:r>
              <a:rPr lang="en-US" sz="5100" b="1" dirty="0" smtClean="0">
                <a:latin typeface="Times New Roman" pitchFamily="18" charset="0"/>
                <a:cs typeface="Times New Roman" pitchFamily="18" charset="0"/>
              </a:rPr>
              <a:t>6. Attracts best human resources  </a:t>
            </a:r>
            <a:r>
              <a:rPr lang="en-US" sz="4600" b="1" dirty="0" smtClean="0">
                <a:latin typeface="Times New Roman" pitchFamily="18" charset="0"/>
                <a:cs typeface="Times New Roman" pitchFamily="18" charset="0"/>
              </a:rPr>
              <a:t> </a:t>
            </a:r>
          </a:p>
          <a:p>
            <a:pPr algn="just">
              <a:buNone/>
            </a:pPr>
            <a:r>
              <a:rPr lang="en-US" sz="32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Only reputed organizations conduct HRA. So, competent and capable people want to join these organizations. Therefore, it attracts the best employees and managers to the organization.</a:t>
            </a:r>
          </a:p>
          <a:p>
            <a:pPr algn="just">
              <a:buNone/>
            </a:pPr>
            <a:endParaRPr lang="en-US" sz="3200" dirty="0" smtClean="0"/>
          </a:p>
          <a:p>
            <a:pPr algn="just">
              <a:buNone/>
            </a:pPr>
            <a:r>
              <a:rPr lang="en-US" sz="4600" b="1" dirty="0" smtClean="0"/>
              <a:t>7. </a:t>
            </a:r>
            <a:r>
              <a:rPr lang="en-US" sz="4600" b="1" dirty="0" smtClean="0">
                <a:latin typeface="Times New Roman" pitchFamily="18" charset="0"/>
                <a:cs typeface="Times New Roman" pitchFamily="18" charset="0"/>
              </a:rPr>
              <a:t>Designing training and development programs</a:t>
            </a:r>
          </a:p>
          <a:p>
            <a:pPr algn="just">
              <a:buNone/>
            </a:pPr>
            <a:r>
              <a:rPr lang="en-US" sz="3200" dirty="0" smtClean="0"/>
              <a:t/>
            </a:r>
            <a:br>
              <a:rPr lang="en-US" sz="3200" dirty="0" smtClean="0"/>
            </a:br>
            <a:r>
              <a:rPr lang="en-US" sz="4800" dirty="0" smtClean="0">
                <a:latin typeface="Times New Roman" pitchFamily="18" charset="0"/>
                <a:cs typeface="Times New Roman" pitchFamily="18" charset="0"/>
              </a:rPr>
              <a:t>HRA helps the organization to design (make) a suitable training and development program for its employees and managers.</a:t>
            </a:r>
          </a:p>
          <a:p>
            <a:pPr>
              <a:buNone/>
            </a:pPr>
            <a:endParaRPr lang="en-US" sz="3200" dirty="0" smtClean="0">
              <a:latin typeface="Times New Roman" pitchFamily="18" charset="0"/>
              <a:cs typeface="Times New Roman" pitchFamily="18" charset="0"/>
            </a:endParaRPr>
          </a:p>
          <a:p>
            <a:pPr>
              <a:buNone/>
            </a:pPr>
            <a:endParaRPr lang="en-US" sz="3000" dirty="0" smtClean="0">
              <a:latin typeface="Times New Roman" pitchFamily="18" charset="0"/>
              <a:cs typeface="Times New Roman" pitchFamily="18" charset="0"/>
            </a:endParaRPr>
          </a:p>
          <a:p>
            <a:pPr>
              <a:buNone/>
            </a:pP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838200" y="1825625"/>
            <a:ext cx="10515600" cy="4725300"/>
          </a:xfrm>
        </p:spPr>
        <p:txBody>
          <a:bodyPr>
            <a:normAutofit fontScale="92500" lnSpcReduction="20000"/>
          </a:bodyPr>
          <a:lstStyle/>
          <a:p>
            <a:pPr algn="just">
              <a:buBlip>
                <a:blip r:embed="rId6"/>
              </a:buBlip>
            </a:pPr>
            <a:r>
              <a:rPr lang="en-US" dirty="0" smtClean="0"/>
              <a:t> </a:t>
            </a:r>
            <a:r>
              <a:rPr lang="en-US" sz="3200" dirty="0" smtClean="0">
                <a:latin typeface="Times New Roman" pitchFamily="18" charset="0"/>
                <a:cs typeface="Times New Roman" pitchFamily="18" charset="0"/>
              </a:rPr>
              <a:t>Introduction</a:t>
            </a:r>
          </a:p>
          <a:p>
            <a:pPr algn="just">
              <a:buBlip>
                <a:blip r:embed="rId6"/>
              </a:buBlip>
            </a:pPr>
            <a:r>
              <a:rPr lang="en-US" sz="3200" dirty="0" smtClean="0">
                <a:latin typeface="Times New Roman" pitchFamily="18" charset="0"/>
                <a:cs typeface="Times New Roman" pitchFamily="18" charset="0"/>
              </a:rPr>
              <a:t> Basic Premises</a:t>
            </a:r>
          </a:p>
          <a:p>
            <a:pPr algn="just">
              <a:buBlip>
                <a:blip r:embed="rId6"/>
              </a:buBlip>
            </a:pPr>
            <a:r>
              <a:rPr lang="en-US" sz="3200" dirty="0" smtClean="0">
                <a:latin typeface="Times New Roman" pitchFamily="18" charset="0"/>
                <a:cs typeface="Times New Roman" pitchFamily="18" charset="0"/>
              </a:rPr>
              <a:t> Need</a:t>
            </a:r>
          </a:p>
          <a:p>
            <a:pPr algn="just">
              <a:buBlip>
                <a:blip r:embed="rId6"/>
              </a:buBlip>
            </a:pPr>
            <a:r>
              <a:rPr lang="en-US" sz="3200" dirty="0" smtClean="0">
                <a:latin typeface="Times New Roman" pitchFamily="18" charset="0"/>
                <a:cs typeface="Times New Roman" pitchFamily="18" charset="0"/>
              </a:rPr>
              <a:t> Assumptions</a:t>
            </a:r>
          </a:p>
          <a:p>
            <a:pPr algn="just">
              <a:buBlip>
                <a:blip r:embed="rId6"/>
              </a:buBlip>
            </a:pPr>
            <a:r>
              <a:rPr lang="en-US" sz="3200" dirty="0" smtClean="0">
                <a:latin typeface="Times New Roman" pitchFamily="18" charset="0"/>
                <a:cs typeface="Times New Roman" pitchFamily="18" charset="0"/>
              </a:rPr>
              <a:t> Objectives</a:t>
            </a:r>
          </a:p>
          <a:p>
            <a:pPr algn="just">
              <a:buBlip>
                <a:blip r:embed="rId6"/>
              </a:buBlip>
            </a:pPr>
            <a:r>
              <a:rPr lang="en-US" sz="3200" dirty="0" smtClean="0">
                <a:latin typeface="Times New Roman" pitchFamily="18" charset="0"/>
                <a:cs typeface="Times New Roman" pitchFamily="18" charset="0"/>
              </a:rPr>
              <a:t> Advantages</a:t>
            </a:r>
          </a:p>
          <a:p>
            <a:pPr algn="just">
              <a:buBlip>
                <a:blip r:embed="rId6"/>
              </a:buBlip>
            </a:pPr>
            <a:r>
              <a:rPr lang="en-US" sz="3200" dirty="0" smtClean="0">
                <a:latin typeface="Times New Roman" pitchFamily="18" charset="0"/>
                <a:cs typeface="Times New Roman" pitchFamily="18" charset="0"/>
              </a:rPr>
              <a:t> Limitations</a:t>
            </a:r>
          </a:p>
          <a:p>
            <a:pPr algn="just">
              <a:buBlip>
                <a:blip r:embed="rId6"/>
              </a:buBlip>
            </a:pPr>
            <a:r>
              <a:rPr lang="en-US" sz="3200" dirty="0" smtClean="0">
                <a:latin typeface="Times New Roman" pitchFamily="18" charset="0"/>
                <a:cs typeface="Times New Roman" pitchFamily="18" charset="0"/>
              </a:rPr>
              <a:t> Cost of human resource</a:t>
            </a:r>
          </a:p>
          <a:p>
            <a:pPr algn="just">
              <a:buBlip>
                <a:blip r:embed="rId6"/>
              </a:buBlip>
            </a:pPr>
            <a:r>
              <a:rPr lang="en-US" sz="3200" dirty="0" smtClean="0">
                <a:latin typeface="Times New Roman" pitchFamily="18" charset="0"/>
                <a:cs typeface="Times New Roman" pitchFamily="18" charset="0"/>
              </a:rPr>
              <a:t> Methods of valuation</a:t>
            </a:r>
          </a:p>
          <a:p>
            <a:pPr algn="just">
              <a:buBlip>
                <a:blip r:embed="rId6"/>
              </a:buBlip>
            </a:pPr>
            <a:r>
              <a:rPr lang="en-US" sz="3200" dirty="0" smtClean="0">
                <a:latin typeface="Times New Roman" pitchFamily="18" charset="0"/>
                <a:cs typeface="Times New Roman" pitchFamily="18" charset="0"/>
              </a:rPr>
              <a:t> HRA practicing companies in India</a:t>
            </a:r>
          </a:p>
          <a:p>
            <a:pPr>
              <a:buNone/>
            </a:pPr>
            <a:endParaRPr lang="en-US" dirty="0" smtClean="0"/>
          </a:p>
          <a:p>
            <a:pPr>
              <a:buBlip>
                <a:blip r:embed="rId6"/>
              </a:buBlip>
            </a:pPr>
            <a:endParaRPr lang="en-US" dirty="0" smtClean="0"/>
          </a:p>
          <a:p>
            <a:pPr>
              <a:buBlip>
                <a:blip r:embed="rId6"/>
              </a:buBlip>
            </a:pPr>
            <a:endParaRPr lang="en-US" dirty="0" smtClean="0"/>
          </a:p>
          <a:p>
            <a:pPr>
              <a:buBlip>
                <a:blip r:embed="rId6"/>
              </a:buBlip>
            </a:pPr>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0936" y="825881"/>
            <a:ext cx="10515600" cy="4351338"/>
          </a:xfrm>
        </p:spPr>
        <p:txBody>
          <a:bodyPr/>
          <a:lstStyle/>
          <a:p>
            <a:pPr marL="514350" indent="-514350">
              <a:buAutoNum type="arabicPeriod" startAt="8"/>
            </a:pPr>
            <a:r>
              <a:rPr lang="en-US" sz="3200" b="1" dirty="0" smtClean="0">
                <a:latin typeface="Times New Roman" pitchFamily="18" charset="0"/>
                <a:cs typeface="Times New Roman" pitchFamily="18" charset="0"/>
              </a:rPr>
              <a:t>Valuable information to investors</a:t>
            </a:r>
          </a:p>
          <a:p>
            <a:pPr marL="514350" indent="-514350" algn="just">
              <a:buNone/>
            </a:pPr>
            <a:r>
              <a:rPr lang="en-US" dirty="0" smtClean="0"/>
              <a:t/>
            </a:r>
            <a:br>
              <a:rPr lang="en-US" dirty="0" smtClean="0"/>
            </a:br>
            <a:r>
              <a:rPr lang="en-US" sz="3000" dirty="0" smtClean="0">
                <a:latin typeface="Times New Roman" pitchFamily="18" charset="0"/>
                <a:cs typeface="Times New Roman" pitchFamily="18" charset="0"/>
              </a:rPr>
              <a:t>HRA provides valuable information to present and future investors. They can use this information to select the best company for investing their money.</a:t>
            </a:r>
            <a:endParaRPr lang="en-US" dirty="0"/>
          </a:p>
        </p:txBody>
      </p:sp>
    </p:spTree>
    <p:extLst>
      <p:ext uri="{BB962C8B-B14F-4D97-AF65-F5344CB8AC3E}">
        <p14:creationId xmlns:p14="http://schemas.microsoft.com/office/powerpoint/2010/main" xmlns="" val="1772157798"/>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limitations"/>
          <p:cNvPicPr>
            <a:picLocks noChangeAspect="1" noChangeArrowheads="1"/>
          </p:cNvPicPr>
          <p:nvPr/>
        </p:nvPicPr>
        <p:blipFill>
          <a:blip r:embed="rId2"/>
          <a:srcRect/>
          <a:stretch>
            <a:fillRect/>
          </a:stretch>
        </p:blipFill>
        <p:spPr bwMode="auto">
          <a:xfrm>
            <a:off x="7233312" y="163775"/>
            <a:ext cx="3193578" cy="1910686"/>
          </a:xfrm>
          <a:prstGeom prst="rect">
            <a:avLst/>
          </a:prstGeom>
          <a:noFill/>
        </p:spPr>
      </p:pic>
      <p:sp>
        <p:nvSpPr>
          <p:cNvPr id="3" name="Title 2"/>
          <p:cNvSpPr>
            <a:spLocks noGrp="1"/>
          </p:cNvSpPr>
          <p:nvPr>
            <p:ph type="ctrTitle"/>
          </p:nvPr>
        </p:nvSpPr>
        <p:spPr>
          <a:xfrm>
            <a:off x="681409" y="300251"/>
            <a:ext cx="5064298" cy="1528549"/>
          </a:xfrm>
        </p:spPr>
        <p:txBody>
          <a:bodyPr/>
          <a:lstStyle/>
          <a:p>
            <a:r>
              <a:rPr lang="en-US" spc="600" dirty="0" smtClean="0">
                <a:latin typeface="Times New Roman" pitchFamily="18" charset="0"/>
                <a:cs typeface="Times New Roman" pitchFamily="18" charset="0"/>
              </a:rPr>
              <a:t>Limitations</a:t>
            </a:r>
            <a:endParaRPr lang="en-US" spc="600" dirty="0">
              <a:latin typeface="Times New Roman" pitchFamily="18" charset="0"/>
              <a:cs typeface="Times New Roman" pitchFamily="18" charset="0"/>
            </a:endParaRPr>
          </a:p>
        </p:txBody>
      </p:sp>
      <p:sp>
        <p:nvSpPr>
          <p:cNvPr id="4" name="Subtitle 3"/>
          <p:cNvSpPr>
            <a:spLocks noGrp="1"/>
          </p:cNvSpPr>
          <p:nvPr>
            <p:ph type="subTitle" idx="1"/>
          </p:nvPr>
        </p:nvSpPr>
        <p:spPr>
          <a:xfrm>
            <a:off x="295520" y="2383615"/>
            <a:ext cx="11195895" cy="4276492"/>
          </a:xfrm>
        </p:spPr>
        <p:txBody>
          <a:bodyPr>
            <a:normAutofit lnSpcReduction="10000"/>
          </a:bodyPr>
          <a:lstStyle/>
          <a:p>
            <a:pPr marL="514350" indent="-514350" algn="just">
              <a:buFont typeface="Wingdings" panose="05000000000000000000" pitchFamily="2" charset="2"/>
              <a:buChar char="v"/>
            </a:pPr>
            <a:r>
              <a:rPr lang="en-US" sz="3000" dirty="0" smtClean="0">
                <a:latin typeface="Times New Roman" pitchFamily="18" charset="0"/>
                <a:cs typeface="Times New Roman" pitchFamily="18" charset="0"/>
              </a:rPr>
              <a:t>There is no proper clear-cut and specific procedure or guidelines for finding cost and value of human resources of an organization. The systems which are being adopted have certain drawbacks. </a:t>
            </a:r>
          </a:p>
          <a:p>
            <a:pPr marL="514350" indent="-514350" algn="just">
              <a:buFont typeface="Wingdings" panose="05000000000000000000" pitchFamily="2" charset="2"/>
              <a:buChar char="v"/>
            </a:pPr>
            <a:endParaRPr lang="en-US" sz="3000" dirty="0">
              <a:latin typeface="Times New Roman" pitchFamily="18" charset="0"/>
              <a:cs typeface="Times New Roman" pitchFamily="18" charset="0"/>
            </a:endParaRPr>
          </a:p>
          <a:p>
            <a:pPr marL="514350" indent="-514350" algn="just">
              <a:buFont typeface="Wingdings" panose="05000000000000000000" pitchFamily="2" charset="2"/>
              <a:buChar char="v"/>
            </a:pPr>
            <a:r>
              <a:rPr lang="en-US" sz="3000" dirty="0" smtClean="0">
                <a:latin typeface="Times New Roman" pitchFamily="18" charset="0"/>
                <a:cs typeface="Times New Roman" pitchFamily="18" charset="0"/>
              </a:rPr>
              <a:t>The period of existence of human resource is uncertain and hence valuing them under uncertainty in future seems to be unrealistic. </a:t>
            </a:r>
          </a:p>
          <a:p>
            <a:pPr marL="514350" indent="-514350" algn="just">
              <a:buFont typeface="Wingdings" panose="05000000000000000000" pitchFamily="2" charset="2"/>
              <a:buChar char="v"/>
            </a:pPr>
            <a:endParaRPr lang="en-US" sz="3000" dirty="0" smtClean="0">
              <a:latin typeface="Times New Roman" pitchFamily="18" charset="0"/>
              <a:cs typeface="Times New Roman" pitchFamily="18" charset="0"/>
            </a:endParaRPr>
          </a:p>
          <a:p>
            <a:pPr marL="514350" indent="-514350" algn="just">
              <a:buFont typeface="Wingdings" panose="05000000000000000000" pitchFamily="2" charset="2"/>
              <a:buChar char="v"/>
            </a:pPr>
            <a:r>
              <a:rPr lang="en-US" sz="3000" dirty="0" smtClean="0">
                <a:latin typeface="Times New Roman" pitchFamily="18" charset="0"/>
                <a:cs typeface="Times New Roman" pitchFamily="18" charset="0"/>
              </a:rPr>
              <a:t>There is a fear that HRA may dehumanize and manipulate employees</a:t>
            </a:r>
            <a:r>
              <a:rPr lang="en-US" sz="3200" dirty="0" smtClean="0"/>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5755771"/>
      </p:ext>
    </p:extLst>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36911" y="368490"/>
            <a:ext cx="10850365" cy="6264323"/>
          </a:xfrm>
        </p:spPr>
        <p:txBody>
          <a:bodyPr>
            <a:normAutofit lnSpcReduction="10000"/>
          </a:bodyPr>
          <a:lstStyle/>
          <a:p>
            <a:pPr marL="457200" indent="-457200" algn="just">
              <a:buFont typeface="Wingdings" panose="05000000000000000000" pitchFamily="2" charset="2"/>
              <a:buChar char="v"/>
            </a:pPr>
            <a:r>
              <a:rPr lang="en-US" sz="3000" dirty="0" smtClean="0">
                <a:latin typeface="Times New Roman" pitchFamily="18" charset="0"/>
                <a:cs typeface="Times New Roman" pitchFamily="18" charset="0"/>
              </a:rPr>
              <a:t>As human resources are not capable of being owned, retained and utilized, unlike the physical assets, there is problem for the management to treat them as assets in the strict sense. </a:t>
            </a:r>
          </a:p>
          <a:p>
            <a:pPr marL="457200" indent="-457200" algn="just"/>
            <a:endParaRPr lang="en-US" sz="3500" dirty="0" smtClean="0">
              <a:latin typeface="Times New Roman" pitchFamily="18" charset="0"/>
              <a:cs typeface="Times New Roman" pitchFamily="18" charset="0"/>
            </a:endParaRPr>
          </a:p>
          <a:p>
            <a:pPr marL="457200" indent="-457200" algn="just">
              <a:buFont typeface="Wingdings" panose="05000000000000000000" pitchFamily="2" charset="2"/>
              <a:buChar char="v"/>
            </a:pPr>
            <a:r>
              <a:rPr lang="en-US" sz="3000" dirty="0" smtClean="0">
                <a:latin typeface="Times New Roman" pitchFamily="18" charset="0"/>
                <a:cs typeface="Times New Roman" pitchFamily="18" charset="0"/>
              </a:rPr>
              <a:t>There </a:t>
            </a:r>
            <a:r>
              <a:rPr lang="en-US" sz="3000" dirty="0">
                <a:latin typeface="Times New Roman" pitchFamily="18" charset="0"/>
                <a:cs typeface="Times New Roman" pitchFamily="18" charset="0"/>
              </a:rPr>
              <a:t>are no specific and clear cut guidelines for 'cost' and 'value' of human resources of an </a:t>
            </a:r>
            <a:r>
              <a:rPr lang="en-US" sz="3000" dirty="0" smtClean="0">
                <a:latin typeface="Times New Roman" pitchFamily="18" charset="0"/>
                <a:cs typeface="Times New Roman" pitchFamily="18" charset="0"/>
              </a:rPr>
              <a:t>organization. </a:t>
            </a:r>
            <a:r>
              <a:rPr lang="en-US" sz="3000" dirty="0">
                <a:latin typeface="Times New Roman" pitchFamily="18" charset="0"/>
                <a:cs typeface="Times New Roman" pitchFamily="18" charset="0"/>
              </a:rPr>
              <a:t>The present valuation systems have many limitations</a:t>
            </a:r>
            <a:r>
              <a:rPr lang="en-US" sz="3000" dirty="0" smtClean="0">
                <a:latin typeface="Times New Roman" pitchFamily="18" charset="0"/>
                <a:cs typeface="Times New Roman" pitchFamily="18" charset="0"/>
              </a:rPr>
              <a:t>.</a:t>
            </a:r>
          </a:p>
          <a:p>
            <a:pPr marL="457200" indent="-457200" algn="just"/>
            <a:endParaRPr lang="en-US" sz="3500" dirty="0" smtClean="0">
              <a:latin typeface="Times New Roman" pitchFamily="18" charset="0"/>
              <a:cs typeface="Times New Roman" pitchFamily="18" charset="0"/>
            </a:endParaRPr>
          </a:p>
          <a:p>
            <a:pPr marL="457200" indent="-457200" algn="just">
              <a:buFont typeface="Wingdings" panose="05000000000000000000" pitchFamily="2" charset="2"/>
              <a:buChar char="v"/>
            </a:pPr>
            <a:r>
              <a:rPr lang="en-US" sz="3000" dirty="0" smtClean="0">
                <a:latin typeface="Times New Roman" pitchFamily="18" charset="0"/>
                <a:cs typeface="Times New Roman" pitchFamily="18" charset="0"/>
              </a:rPr>
              <a:t>In spite of all its significance and necessity, tax laws do not recognize human beings as assets. </a:t>
            </a:r>
          </a:p>
          <a:p>
            <a:pPr marL="457200" indent="-457200" algn="just">
              <a:buFont typeface="Wingdings" panose="05000000000000000000" pitchFamily="2" charset="2"/>
              <a:buChar char="v"/>
            </a:pPr>
            <a:endParaRPr lang="en-US" sz="3200" dirty="0"/>
          </a:p>
          <a:p>
            <a:pPr marL="457200" indent="-457200" algn="just">
              <a:buFont typeface="Wingdings" panose="05000000000000000000" pitchFamily="2" charset="2"/>
              <a:buChar char="v"/>
            </a:pPr>
            <a:r>
              <a:rPr lang="en-US" sz="3000" dirty="0" smtClean="0">
                <a:latin typeface="Times New Roman" pitchFamily="18" charset="0"/>
                <a:cs typeface="Times New Roman" pitchFamily="18" charset="0"/>
              </a:rPr>
              <a:t>There is no universally accepted method of human asset valuation. </a:t>
            </a:r>
            <a:r>
              <a:rPr lang="en-US" sz="3200" dirty="0"/>
              <a:t/>
            </a:r>
            <a:br>
              <a:rPr lang="en-US" sz="3200" dirty="0"/>
            </a:br>
            <a:endParaRPr lang="en-US" sz="3200" dirty="0"/>
          </a:p>
        </p:txBody>
      </p:sp>
    </p:spTree>
    <p:extLst>
      <p:ext uri="{BB962C8B-B14F-4D97-AF65-F5344CB8AC3E}">
        <p14:creationId xmlns:p14="http://schemas.microsoft.com/office/powerpoint/2010/main" xmlns="" val="35700463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st"/>
          <p:cNvPicPr>
            <a:picLocks noChangeAspect="1" noChangeArrowheads="1"/>
          </p:cNvPicPr>
          <p:nvPr/>
        </p:nvPicPr>
        <p:blipFill>
          <a:blip r:embed="rId2"/>
          <a:srcRect/>
          <a:stretch>
            <a:fillRect/>
          </a:stretch>
        </p:blipFill>
        <p:spPr bwMode="auto">
          <a:xfrm>
            <a:off x="5546440" y="1700784"/>
            <a:ext cx="6645560" cy="4638602"/>
          </a:xfrm>
          <a:prstGeom prst="rect">
            <a:avLst/>
          </a:prstGeom>
          <a:noFill/>
        </p:spPr>
      </p:pic>
      <p:graphicFrame>
        <p:nvGraphicFramePr>
          <p:cNvPr id="7" name="Diagram 6"/>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75228" y="2043753"/>
            <a:ext cx="6712426" cy="3539430"/>
          </a:xfrm>
          <a:prstGeom prst="rect">
            <a:avLst/>
          </a:prstGeom>
          <a:noFill/>
        </p:spPr>
        <p:txBody>
          <a:bodyPr wrap="square" rtlCol="0">
            <a:spAutoFit/>
          </a:bodyPr>
          <a:lstStyle/>
          <a:p>
            <a:pPr marL="342900" indent="-342900" algn="just">
              <a:buFont typeface="+mj-lt"/>
              <a:buAutoNum type="arabicPeriod"/>
            </a:pPr>
            <a:r>
              <a:rPr lang="en-US" sz="3200" b="1" dirty="0" smtClean="0">
                <a:latin typeface="Times New Roman" pitchFamily="18" charset="0"/>
                <a:cs typeface="Times New Roman" pitchFamily="18" charset="0"/>
              </a:rPr>
              <a:t>Acquisition Cost</a:t>
            </a:r>
          </a:p>
          <a:p>
            <a:pPr marL="342900" indent="-342900" algn="just">
              <a:buFont typeface="+mj-lt"/>
              <a:buAutoNum type="arabicPeriod"/>
            </a:pPr>
            <a:endParaRPr lang="en-US" sz="3200" b="1" dirty="0" smtClean="0">
              <a:latin typeface="Times New Roman" pitchFamily="18" charset="0"/>
              <a:cs typeface="Times New Roman" pitchFamily="18" charset="0"/>
            </a:endParaRPr>
          </a:p>
          <a:p>
            <a:pPr marL="342900" indent="-342900" algn="just">
              <a:buFont typeface="+mj-lt"/>
              <a:buAutoNum type="arabicPeriod"/>
            </a:pPr>
            <a:r>
              <a:rPr lang="en-US" sz="3200" b="1" dirty="0" smtClean="0">
                <a:latin typeface="Times New Roman" pitchFamily="18" charset="0"/>
                <a:cs typeface="Times New Roman" pitchFamily="18" charset="0"/>
              </a:rPr>
              <a:t>Training and Development Cost</a:t>
            </a:r>
          </a:p>
          <a:p>
            <a:pPr marL="342900" indent="-342900" algn="just">
              <a:buFont typeface="+mj-lt"/>
              <a:buAutoNum type="arabicPeriod"/>
            </a:pPr>
            <a:endParaRPr lang="en-US" sz="3200" b="1" dirty="0" smtClean="0">
              <a:latin typeface="Times New Roman" pitchFamily="18" charset="0"/>
              <a:cs typeface="Times New Roman" pitchFamily="18" charset="0"/>
            </a:endParaRPr>
          </a:p>
          <a:p>
            <a:pPr marL="342900" indent="-342900" algn="just">
              <a:buFont typeface="+mj-lt"/>
              <a:buAutoNum type="arabicPeriod"/>
            </a:pPr>
            <a:r>
              <a:rPr lang="en-US" sz="3200" b="1" dirty="0" smtClean="0">
                <a:latin typeface="Times New Roman" pitchFamily="18" charset="0"/>
                <a:cs typeface="Times New Roman" pitchFamily="18" charset="0"/>
              </a:rPr>
              <a:t>Welfare Cost</a:t>
            </a:r>
          </a:p>
          <a:p>
            <a:pPr marL="342900" indent="-342900" algn="just">
              <a:buFont typeface="+mj-lt"/>
              <a:buAutoNum type="arabicPeriod"/>
            </a:pPr>
            <a:endParaRPr lang="en-US" sz="3200" b="1" dirty="0" smtClean="0">
              <a:latin typeface="Times New Roman" pitchFamily="18" charset="0"/>
              <a:cs typeface="Times New Roman" pitchFamily="18" charset="0"/>
            </a:endParaRPr>
          </a:p>
          <a:p>
            <a:pPr marL="342900" indent="-342900" algn="just">
              <a:buFont typeface="+mj-lt"/>
              <a:buAutoNum type="arabicPeriod"/>
            </a:pPr>
            <a:r>
              <a:rPr lang="en-US" sz="3200" b="1" dirty="0" smtClean="0">
                <a:latin typeface="Times New Roman" pitchFamily="18" charset="0"/>
                <a:cs typeface="Times New Roman" pitchFamily="18" charset="0"/>
              </a:rPr>
              <a:t>Other Cost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29" y="883740"/>
            <a:ext cx="10515600" cy="781287"/>
          </a:xfrm>
        </p:spPr>
        <p:txBody>
          <a:bodyPr>
            <a:noAutofit/>
          </a:bodyPr>
          <a:lstStyle/>
          <a:p>
            <a:pPr algn="ctr"/>
            <a:r>
              <a:rPr lang="en-US" sz="3600" b="1" dirty="0" smtClean="0">
                <a:latin typeface="Times New Roman" pitchFamily="18" charset="0"/>
                <a:cs typeface="Times New Roman" pitchFamily="18" charset="0"/>
              </a:rPr>
              <a:t>ACQUISITION COST</a:t>
            </a:r>
            <a:br>
              <a:rPr lang="en-US" sz="36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33484" y="1883390"/>
            <a:ext cx="10515600" cy="4621119"/>
          </a:xfrm>
        </p:spPr>
        <p:txBody>
          <a:bodyPr>
            <a:noAutofit/>
          </a:bodyPr>
          <a:lstStyle/>
          <a:p>
            <a:pPr algn="just">
              <a:buNone/>
            </a:pPr>
            <a:r>
              <a:rPr lang="en-US" sz="3000" dirty="0" smtClean="0">
                <a:latin typeface="Times New Roman" pitchFamily="18" charset="0"/>
                <a:cs typeface="Times New Roman" pitchFamily="18" charset="0"/>
              </a:rPr>
              <a:t>  It refers to the cost incurred in acquiring the right man for the right job at the right time in a right quantity.</a:t>
            </a:r>
          </a:p>
          <a:p>
            <a:pPr algn="just">
              <a:buNone/>
            </a:pPr>
            <a:endParaRPr lang="en-US" sz="3000" dirty="0" smtClean="0">
              <a:latin typeface="Times New Roman" pitchFamily="18" charset="0"/>
              <a:cs typeface="Times New Roman" pitchFamily="18" charset="0"/>
            </a:endParaRPr>
          </a:p>
          <a:p>
            <a:pPr marL="342900" indent="-342900" algn="just">
              <a:buAutoNum type="alphaLcParenR"/>
            </a:pPr>
            <a:r>
              <a:rPr lang="en-US" sz="3000" dirty="0" smtClean="0">
                <a:latin typeface="Times New Roman" pitchFamily="18" charset="0"/>
                <a:cs typeface="Times New Roman" pitchFamily="18" charset="0"/>
              </a:rPr>
              <a:t>Recruitment Cost:-</a:t>
            </a:r>
          </a:p>
          <a:p>
            <a:pPr marL="342900" indent="-342900" algn="just">
              <a:buNone/>
            </a:pPr>
            <a:r>
              <a:rPr lang="en-US" sz="3000" dirty="0" smtClean="0">
                <a:latin typeface="Times New Roman" pitchFamily="18" charset="0"/>
                <a:cs typeface="Times New Roman" pitchFamily="18" charset="0"/>
              </a:rPr>
              <a:t>    ex: cost of recruiting material, administrative expenses, advertising costs, agency fees, recruiters salary and travel and outside cost.</a:t>
            </a:r>
          </a:p>
          <a:p>
            <a:pPr marL="342900" indent="-342900">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selection and recruitment"/>
          <p:cNvPicPr>
            <a:picLocks noChangeAspect="1" noChangeArrowheads="1"/>
          </p:cNvPicPr>
          <p:nvPr/>
        </p:nvPicPr>
        <p:blipFill>
          <a:blip r:embed="rId2"/>
          <a:srcRect/>
          <a:stretch>
            <a:fillRect/>
          </a:stretch>
        </p:blipFill>
        <p:spPr bwMode="auto">
          <a:xfrm>
            <a:off x="8379725" y="3575715"/>
            <a:ext cx="3410619" cy="2990447"/>
          </a:xfrm>
          <a:prstGeom prst="rect">
            <a:avLst/>
          </a:prstGeom>
          <a:noFill/>
        </p:spPr>
      </p:pic>
      <p:sp>
        <p:nvSpPr>
          <p:cNvPr id="3" name="Content Placeholder 2"/>
          <p:cNvSpPr>
            <a:spLocks noGrp="1"/>
          </p:cNvSpPr>
          <p:nvPr>
            <p:ph idx="1"/>
          </p:nvPr>
        </p:nvSpPr>
        <p:spPr>
          <a:xfrm>
            <a:off x="251346" y="187894"/>
            <a:ext cx="10515600" cy="4351338"/>
          </a:xfrm>
        </p:spPr>
        <p:txBody>
          <a:bodyPr>
            <a:normAutofit/>
          </a:bodyPr>
          <a:lstStyle/>
          <a:p>
            <a:pPr marL="514350" indent="-514350" algn="just">
              <a:buAutoNum type="alphaLcParenR" startAt="2"/>
            </a:pPr>
            <a:r>
              <a:rPr lang="en-US" sz="3000" dirty="0" smtClean="0">
                <a:latin typeface="Times New Roman" pitchFamily="18" charset="0"/>
                <a:cs typeface="Times New Roman" pitchFamily="18" charset="0"/>
              </a:rPr>
              <a:t>Selection Cost:-</a:t>
            </a:r>
          </a:p>
          <a:p>
            <a:pPr marL="514350" indent="-514350" algn="just">
              <a:buNone/>
            </a:pPr>
            <a:r>
              <a:rPr lang="en-US" sz="3000" dirty="0" smtClean="0">
                <a:latin typeface="Times New Roman" pitchFamily="18" charset="0"/>
                <a:cs typeface="Times New Roman" pitchFamily="18" charset="0"/>
              </a:rPr>
              <a:t>     ex: cost of application banks, administrative cost of processing applications, conducting tests and interviews, medical examinations and salaries.</a:t>
            </a:r>
          </a:p>
          <a:p>
            <a:pPr marL="342900" indent="-342900" algn="just"/>
            <a:endParaRPr lang="en-US" sz="3000" dirty="0" smtClean="0">
              <a:latin typeface="Times New Roman" pitchFamily="18" charset="0"/>
              <a:cs typeface="Times New Roman" pitchFamily="18" charset="0"/>
            </a:endParaRPr>
          </a:p>
          <a:p>
            <a:pPr marL="342900" indent="-342900" algn="just">
              <a:buAutoNum type="alphaLcParenR" startAt="3"/>
            </a:pPr>
            <a:r>
              <a:rPr lang="en-US" sz="3000" dirty="0" smtClean="0">
                <a:latin typeface="Times New Roman" pitchFamily="18" charset="0"/>
                <a:cs typeface="Times New Roman" pitchFamily="18" charset="0"/>
              </a:rPr>
              <a:t>Placement Cost:-</a:t>
            </a:r>
          </a:p>
          <a:p>
            <a:pPr marL="342900" indent="-342900" algn="just">
              <a:buNone/>
            </a:pPr>
            <a:r>
              <a:rPr lang="en-US" sz="3000" dirty="0" smtClean="0">
                <a:latin typeface="Times New Roman" pitchFamily="18" charset="0"/>
                <a:cs typeface="Times New Roman" pitchFamily="18" charset="0"/>
              </a:rPr>
              <a:t>    ex: depends upon the placement, individuals ability and attitude.</a:t>
            </a:r>
          </a:p>
          <a:p>
            <a:pPr algn="just">
              <a:buNone/>
            </a:pPr>
            <a:endParaRPr lang="en-US" sz="3000" dirty="0"/>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TRAINING &amp; DEVELOPMENT COST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09433" y="1825625"/>
            <a:ext cx="10944367" cy="4351338"/>
          </a:xfrm>
        </p:spPr>
        <p:txBody>
          <a:bodyPr>
            <a:normAutofit fontScale="85000" lnSpcReduction="10000"/>
          </a:bodyPr>
          <a:lstStyle/>
          <a:p>
            <a:pPr algn="just">
              <a:buNone/>
            </a:pPr>
            <a:r>
              <a:rPr lang="en-US" dirty="0" smtClean="0">
                <a:latin typeface="Verdana" pitchFamily="34" charset="0"/>
              </a:rPr>
              <a:t>  </a:t>
            </a:r>
            <a:r>
              <a:rPr lang="en-US" sz="3200" dirty="0" smtClean="0">
                <a:latin typeface="Times New Roman" pitchFamily="18" charset="0"/>
                <a:cs typeface="Times New Roman" pitchFamily="18" charset="0"/>
              </a:rPr>
              <a:t>It refers to the sacrifice that must be made to train a person either to provide expected level of performance or to enrich individuals skills.</a:t>
            </a:r>
          </a:p>
          <a:p>
            <a:pPr algn="just"/>
            <a:endParaRPr lang="en-US" sz="3200" dirty="0" smtClean="0">
              <a:latin typeface="Times New Roman" pitchFamily="18" charset="0"/>
              <a:cs typeface="Times New Roman" pitchFamily="18" charset="0"/>
            </a:endParaRPr>
          </a:p>
          <a:p>
            <a:pPr marL="342900" indent="-342900" algn="just">
              <a:buAutoNum type="alphaLcParenR"/>
            </a:pPr>
            <a:r>
              <a:rPr lang="en-US" sz="3200" dirty="0" smtClean="0">
                <a:latin typeface="Times New Roman" pitchFamily="18" charset="0"/>
                <a:cs typeface="Times New Roman" pitchFamily="18" charset="0"/>
              </a:rPr>
              <a:t>Formal Training Cost: </a:t>
            </a:r>
          </a:p>
          <a:p>
            <a:pPr marL="342900" indent="-342900" algn="just">
              <a:buNone/>
            </a:pPr>
            <a:r>
              <a:rPr lang="en-US" sz="3200" dirty="0" smtClean="0">
                <a:latin typeface="Times New Roman" pitchFamily="18" charset="0"/>
                <a:cs typeface="Times New Roman" pitchFamily="18" charset="0"/>
              </a:rPr>
              <a:t>    Refers to the cost incurred in conventional training for the orientation of an individual.</a:t>
            </a:r>
          </a:p>
          <a:p>
            <a:pPr marL="342900" indent="-342900" algn="just"/>
            <a:endParaRPr lang="en-US" sz="3200" dirty="0" smtClean="0">
              <a:latin typeface="Times New Roman" pitchFamily="18" charset="0"/>
              <a:cs typeface="Times New Roman" pitchFamily="18" charset="0"/>
            </a:endParaRPr>
          </a:p>
          <a:p>
            <a:pPr marL="342900" indent="-342900" algn="just">
              <a:buAutoNum type="alphaLcParenR" startAt="2"/>
            </a:pPr>
            <a:r>
              <a:rPr lang="en-US" sz="3200" dirty="0" smtClean="0">
                <a:latin typeface="Times New Roman" pitchFamily="18" charset="0"/>
                <a:cs typeface="Times New Roman" pitchFamily="18" charset="0"/>
              </a:rPr>
              <a:t>On the Job Training Cost:</a:t>
            </a:r>
          </a:p>
          <a:p>
            <a:pPr marL="342900" indent="-342900" algn="just">
              <a:buNone/>
            </a:pPr>
            <a:r>
              <a:rPr lang="en-US" sz="3200" dirty="0" smtClean="0">
                <a:latin typeface="Times New Roman" pitchFamily="18" charset="0"/>
                <a:cs typeface="Times New Roman" pitchFamily="18" charset="0"/>
              </a:rPr>
              <a:t>    Once the employee is placed on the job, he must be trained to do job efficiently and effectively.</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641446"/>
            <a:ext cx="11436824" cy="1610436"/>
          </a:xfrm>
        </p:spPr>
        <p:txBody>
          <a:bodyPr>
            <a:normAutofit/>
          </a:bodyPr>
          <a:lstStyle/>
          <a:p>
            <a:pPr marL="342900" indent="-342900">
              <a:buNone/>
            </a:pPr>
            <a:r>
              <a:rPr lang="en-US" sz="3000" dirty="0" smtClean="0">
                <a:latin typeface="Times New Roman" pitchFamily="18" charset="0"/>
                <a:cs typeface="Times New Roman" pitchFamily="18" charset="0"/>
              </a:rPr>
              <a:t>C)  Special Training Cost:</a:t>
            </a:r>
          </a:p>
          <a:p>
            <a:pPr marL="342900" indent="-342900" algn="just">
              <a:buNone/>
            </a:pPr>
            <a:r>
              <a:rPr lang="en-US" sz="3000" dirty="0" smtClean="0">
                <a:latin typeface="Times New Roman" pitchFamily="18" charset="0"/>
                <a:cs typeface="Times New Roman" pitchFamily="18" charset="0"/>
              </a:rPr>
              <a:t>   To achieve the performance standards sometimes special training programmers may be devised.</a:t>
            </a:r>
          </a:p>
          <a:p>
            <a:pPr marL="342900" indent="-342900">
              <a:buNone/>
            </a:pPr>
            <a:endParaRPr lang="en-US" sz="3000" dirty="0" smtClean="0">
              <a:latin typeface="Times New Roman" pitchFamily="18" charset="0"/>
              <a:cs typeface="Times New Roman" pitchFamily="18" charset="0"/>
            </a:endParaRPr>
          </a:p>
          <a:p>
            <a:pPr marL="342900" indent="-342900">
              <a:buNone/>
            </a:pPr>
            <a:endParaRPr lang="en-US" dirty="0"/>
          </a:p>
        </p:txBody>
      </p:sp>
      <p:pic>
        <p:nvPicPr>
          <p:cNvPr id="22530" name="Picture 2" descr="Image result for training and development"/>
          <p:cNvPicPr>
            <a:picLocks noChangeAspect="1" noChangeArrowheads="1"/>
          </p:cNvPicPr>
          <p:nvPr/>
        </p:nvPicPr>
        <p:blipFill>
          <a:blip r:embed="rId2"/>
          <a:srcRect/>
          <a:stretch>
            <a:fillRect/>
          </a:stretch>
        </p:blipFill>
        <p:spPr bwMode="auto">
          <a:xfrm>
            <a:off x="3084394" y="2483892"/>
            <a:ext cx="6032310" cy="3643940"/>
          </a:xfrm>
          <a:prstGeom prst="rect">
            <a:avLst/>
          </a:prstGeom>
          <a:noFill/>
        </p:spPr>
      </p:pic>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 result for development program"/>
          <p:cNvPicPr>
            <a:picLocks noChangeAspect="1" noChangeArrowheads="1"/>
          </p:cNvPicPr>
          <p:nvPr/>
        </p:nvPicPr>
        <p:blipFill>
          <a:blip r:embed="rId2"/>
          <a:srcRect/>
          <a:stretch>
            <a:fillRect/>
          </a:stretch>
        </p:blipFill>
        <p:spPr bwMode="auto">
          <a:xfrm>
            <a:off x="6010464" y="2574177"/>
            <a:ext cx="4866802" cy="3601434"/>
          </a:xfrm>
          <a:prstGeom prst="rect">
            <a:avLst/>
          </a:prstGeom>
          <a:noFill/>
        </p:spPr>
      </p:pic>
      <p:sp>
        <p:nvSpPr>
          <p:cNvPr id="3" name="Content Placeholder 2"/>
          <p:cNvSpPr>
            <a:spLocks noGrp="1"/>
          </p:cNvSpPr>
          <p:nvPr>
            <p:ph idx="1"/>
          </p:nvPr>
        </p:nvSpPr>
        <p:spPr>
          <a:xfrm>
            <a:off x="497006" y="515440"/>
            <a:ext cx="10515600" cy="3142160"/>
          </a:xfrm>
        </p:spPr>
        <p:txBody>
          <a:bodyPr>
            <a:normAutofit/>
          </a:bodyPr>
          <a:lstStyle/>
          <a:p>
            <a:pPr marL="342900" indent="-342900">
              <a:buNone/>
            </a:pPr>
            <a:r>
              <a:rPr lang="en-US" sz="3000" dirty="0" smtClean="0">
                <a:latin typeface="Times New Roman" pitchFamily="18" charset="0"/>
                <a:cs typeface="Times New Roman" pitchFamily="18" charset="0"/>
              </a:rPr>
              <a:t>d)  Development Programs:</a:t>
            </a:r>
          </a:p>
          <a:p>
            <a:pPr marL="342900" indent="-342900" algn="just">
              <a:buNone/>
            </a:pPr>
            <a:r>
              <a:rPr lang="en-US" sz="3000" dirty="0" smtClean="0">
                <a:latin typeface="Times New Roman" pitchFamily="18" charset="0"/>
                <a:cs typeface="Times New Roman" pitchFamily="18" charset="0"/>
              </a:rPr>
              <a:t>   Employees may be allowed to participate in development programs may range from ordinary lectures to international conferences and seminars. Involves cost such as delegated fees, travel cost, loss output etc.   </a:t>
            </a:r>
          </a:p>
          <a:p>
            <a:pPr>
              <a:buNone/>
            </a:pPr>
            <a:endParaRPr lang="en-US" sz="3000"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705"/>
            <a:ext cx="10515600" cy="958708"/>
          </a:xfrm>
        </p:spPr>
        <p:txBody>
          <a:bodyPr/>
          <a:lstStyle/>
          <a:p>
            <a:pPr algn="ctr"/>
            <a:r>
              <a:rPr lang="en-US" b="1" dirty="0" smtClean="0">
                <a:latin typeface="Times New Roman" pitchFamily="18" charset="0"/>
                <a:cs typeface="Times New Roman" pitchFamily="18" charset="0"/>
              </a:rPr>
              <a:t>WELFARE COST</a:t>
            </a:r>
            <a:endParaRPr lang="en-US" dirty="0"/>
          </a:p>
        </p:txBody>
      </p:sp>
      <p:sp>
        <p:nvSpPr>
          <p:cNvPr id="3" name="Content Placeholder 2"/>
          <p:cNvSpPr>
            <a:spLocks noGrp="1"/>
          </p:cNvSpPr>
          <p:nvPr>
            <p:ph idx="1"/>
          </p:nvPr>
        </p:nvSpPr>
        <p:spPr>
          <a:xfrm>
            <a:off x="491319" y="1323834"/>
            <a:ext cx="11518711" cy="2292824"/>
          </a:xfrm>
        </p:spPr>
        <p:txBody>
          <a:bodyPr>
            <a:normAutofit/>
          </a:bodyPr>
          <a:lstStyle/>
          <a:p>
            <a:pPr>
              <a:buNone/>
            </a:pPr>
            <a:r>
              <a:rPr lang="en-US" dirty="0" smtClean="0">
                <a:latin typeface="Verdana" pitchFamily="34" charset="0"/>
              </a:rPr>
              <a:t>  </a:t>
            </a:r>
            <a:r>
              <a:rPr lang="en-US" sz="3200" dirty="0" smtClean="0">
                <a:latin typeface="Times New Roman" pitchFamily="18" charset="0"/>
                <a:cs typeface="Times New Roman" pitchFamily="18" charset="0"/>
              </a:rPr>
              <a:t>A vital function of an employer to provide an atmosphere to the employees to perform their work in healthy, congenial climate conducive to good health and high morale</a:t>
            </a:r>
            <a:r>
              <a:rPr lang="en-US" sz="3900" dirty="0" smtClean="0">
                <a:latin typeface="Times New Roman" pitchFamily="18" charset="0"/>
                <a:cs typeface="Times New Roman" pitchFamily="18" charset="0"/>
              </a:rPr>
              <a:t>. </a:t>
            </a:r>
          </a:p>
          <a:p>
            <a:endParaRPr lang="en-US" sz="3900" dirty="0" smtClean="0">
              <a:latin typeface="Times New Roman" pitchFamily="18" charset="0"/>
              <a:cs typeface="Times New Roman" pitchFamily="18" charset="0"/>
            </a:endParaRPr>
          </a:p>
          <a:p>
            <a:pPr>
              <a:buNone/>
            </a:pPr>
            <a:endParaRPr lang="en-US" dirty="0"/>
          </a:p>
        </p:txBody>
      </p:sp>
      <p:pic>
        <p:nvPicPr>
          <p:cNvPr id="21506" name="Picture 2" descr="Image result for welfare"/>
          <p:cNvPicPr>
            <a:picLocks noChangeAspect="1" noChangeArrowheads="1"/>
          </p:cNvPicPr>
          <p:nvPr/>
        </p:nvPicPr>
        <p:blipFill>
          <a:blip r:embed="rId2"/>
          <a:srcRect/>
          <a:stretch>
            <a:fillRect/>
          </a:stretch>
        </p:blipFill>
        <p:spPr bwMode="auto">
          <a:xfrm>
            <a:off x="4435522" y="2987696"/>
            <a:ext cx="6359856" cy="36109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ntel\Desktop\1.p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597" y="409433"/>
            <a:ext cx="10515600" cy="5016903"/>
          </a:xfrm>
        </p:spPr>
        <p:txBody>
          <a:bodyPr/>
          <a:lstStyle/>
          <a:p>
            <a:pPr marL="342900" indent="-342900">
              <a:buAutoNum type="alphaLcParenR"/>
            </a:pPr>
            <a:r>
              <a:rPr lang="en-US" sz="3000" dirty="0" smtClean="0">
                <a:latin typeface="Times New Roman" pitchFamily="18" charset="0"/>
                <a:cs typeface="Times New Roman" pitchFamily="18" charset="0"/>
              </a:rPr>
              <a:t>Welfare Amenities Within The Organization:</a:t>
            </a:r>
          </a:p>
          <a:p>
            <a:pPr marL="342900" indent="-342900">
              <a:buNone/>
            </a:pPr>
            <a:r>
              <a:rPr lang="en-US" sz="3000" dirty="0" smtClean="0">
                <a:latin typeface="Times New Roman" pitchFamily="18" charset="0"/>
                <a:cs typeface="Times New Roman" pitchFamily="18" charset="0"/>
              </a:rPr>
              <a:t>   ex: rest shelters and canteens, washing and bathing facilities, drinking water and occupational safety etc. </a:t>
            </a:r>
          </a:p>
          <a:p>
            <a:pPr marL="342900" indent="-342900"/>
            <a:endParaRPr lang="en-US" sz="3000" dirty="0" smtClean="0">
              <a:latin typeface="Times New Roman" pitchFamily="18" charset="0"/>
              <a:cs typeface="Times New Roman" pitchFamily="18" charset="0"/>
            </a:endParaRPr>
          </a:p>
          <a:p>
            <a:pPr marL="342900" indent="-342900">
              <a:buAutoNum type="alphaLcParenR" startAt="2"/>
            </a:pPr>
            <a:r>
              <a:rPr lang="en-US" sz="3000" dirty="0" smtClean="0">
                <a:latin typeface="Times New Roman" pitchFamily="18" charset="0"/>
                <a:cs typeface="Times New Roman" pitchFamily="18" charset="0"/>
              </a:rPr>
              <a:t>Welfare Outside The Organization:</a:t>
            </a:r>
          </a:p>
          <a:p>
            <a:pPr marL="342900" indent="-342900">
              <a:buNone/>
            </a:pPr>
            <a:r>
              <a:rPr lang="en-US" sz="3000" dirty="0" smtClean="0">
                <a:latin typeface="Times New Roman" pitchFamily="18" charset="0"/>
                <a:cs typeface="Times New Roman" pitchFamily="18" charset="0"/>
              </a:rPr>
              <a:t>   ex: Social insurance measures, maternity benefits, medical facilities, educational facilities, housing, holiday homes and leave , travel facilities etc.  </a:t>
            </a:r>
          </a:p>
          <a:p>
            <a:endParaRPr lang="en-US" dirty="0"/>
          </a:p>
        </p:txBody>
      </p:sp>
      <p:pic>
        <p:nvPicPr>
          <p:cNvPr id="21508" name="Picture 4" descr="Related image"/>
          <p:cNvPicPr>
            <a:picLocks noChangeAspect="1" noChangeArrowheads="1"/>
          </p:cNvPicPr>
          <p:nvPr/>
        </p:nvPicPr>
        <p:blipFill>
          <a:blip r:embed="rId2"/>
          <a:srcRect/>
          <a:stretch>
            <a:fillRect/>
          </a:stretch>
        </p:blipFill>
        <p:spPr bwMode="auto">
          <a:xfrm>
            <a:off x="5396314" y="3979927"/>
            <a:ext cx="6026861" cy="258294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health"/>
          <p:cNvPicPr>
            <a:picLocks noChangeAspect="1" noChangeArrowheads="1"/>
          </p:cNvPicPr>
          <p:nvPr/>
        </p:nvPicPr>
        <p:blipFill>
          <a:blip r:embed="rId2"/>
          <a:srcRect/>
          <a:stretch>
            <a:fillRect/>
          </a:stretch>
        </p:blipFill>
        <p:spPr bwMode="auto">
          <a:xfrm>
            <a:off x="7693925" y="2552130"/>
            <a:ext cx="3815687" cy="3815687"/>
          </a:xfrm>
          <a:prstGeom prst="rect">
            <a:avLst/>
          </a:prstGeom>
          <a:noFill/>
        </p:spPr>
      </p:pic>
      <p:sp>
        <p:nvSpPr>
          <p:cNvPr id="2" name="Title 1"/>
          <p:cNvSpPr>
            <a:spLocks noGrp="1"/>
          </p:cNvSpPr>
          <p:nvPr>
            <p:ph type="title"/>
          </p:nvPr>
        </p:nvSpPr>
        <p:spPr>
          <a:xfrm>
            <a:off x="810904" y="177421"/>
            <a:ext cx="10515600" cy="1325563"/>
          </a:xfrm>
        </p:spPr>
        <p:txBody>
          <a:bodyPr/>
          <a:lstStyle/>
          <a:p>
            <a:pPr algn="ctr"/>
            <a:r>
              <a:rPr lang="en-US" b="1" dirty="0" smtClean="0">
                <a:latin typeface="Times New Roman" pitchFamily="18" charset="0"/>
                <a:cs typeface="Times New Roman" pitchFamily="18" charset="0"/>
              </a:rPr>
              <a:t>OTHER COSTS</a:t>
            </a:r>
            <a:endParaRPr lang="en-US" dirty="0"/>
          </a:p>
        </p:txBody>
      </p:sp>
      <p:sp>
        <p:nvSpPr>
          <p:cNvPr id="3" name="Content Placeholder 2"/>
          <p:cNvSpPr>
            <a:spLocks noGrp="1"/>
          </p:cNvSpPr>
          <p:nvPr>
            <p:ph idx="1"/>
          </p:nvPr>
        </p:nvSpPr>
        <p:spPr>
          <a:xfrm>
            <a:off x="838200" y="1378424"/>
            <a:ext cx="10515600" cy="5240739"/>
          </a:xfrm>
        </p:spPr>
        <p:txBody>
          <a:bodyPr>
            <a:normAutofit fontScale="85000" lnSpcReduction="10000"/>
          </a:bodyPr>
          <a:lstStyle/>
          <a:p>
            <a:pPr algn="just">
              <a:buNone/>
            </a:pPr>
            <a:r>
              <a:rPr lang="en-US" sz="3500" dirty="0" smtClean="0">
                <a:latin typeface="Times New Roman" pitchFamily="18" charset="0"/>
                <a:cs typeface="Times New Roman" pitchFamily="18" charset="0"/>
              </a:rPr>
              <a:t>  In India, Factories Act 1948 has made statutory provisions with regard to employees health, safety and welfare as follows:</a:t>
            </a:r>
          </a:p>
          <a:p>
            <a:pPr algn="just"/>
            <a:endParaRPr lang="en-US" sz="3500" dirty="0" smtClean="0">
              <a:latin typeface="Times New Roman" pitchFamily="18" charset="0"/>
              <a:cs typeface="Times New Roman" pitchFamily="18" charset="0"/>
            </a:endParaRPr>
          </a:p>
          <a:p>
            <a:pPr marL="400050" indent="-400050" algn="just">
              <a:buFont typeface="+mj-lt"/>
              <a:buAutoNum type="romanUcPeriod"/>
            </a:pPr>
            <a:r>
              <a:rPr lang="en-US" sz="3500" dirty="0" smtClean="0">
                <a:latin typeface="Times New Roman" pitchFamily="18" charset="0"/>
                <a:cs typeface="Times New Roman" pitchFamily="18" charset="0"/>
              </a:rPr>
              <a:t>Health Of Workers:</a:t>
            </a:r>
          </a:p>
          <a:p>
            <a:pPr marL="400050" indent="-400050" algn="just"/>
            <a:r>
              <a:rPr lang="en-US" sz="3300" dirty="0" smtClean="0">
                <a:latin typeface="Times New Roman" pitchFamily="18" charset="0"/>
                <a:cs typeface="Times New Roman" pitchFamily="18" charset="0"/>
              </a:rPr>
              <a:t>Cleanliness, disposal of waste and effluents</a:t>
            </a:r>
          </a:p>
          <a:p>
            <a:pPr marL="400050" indent="-400050" algn="just"/>
            <a:r>
              <a:rPr lang="en-US" sz="3300" dirty="0" smtClean="0">
                <a:latin typeface="Times New Roman" pitchFamily="18" charset="0"/>
                <a:cs typeface="Times New Roman" pitchFamily="18" charset="0"/>
              </a:rPr>
              <a:t>Ventilation and temperature</a:t>
            </a:r>
          </a:p>
          <a:p>
            <a:pPr marL="400050" indent="-400050" algn="just"/>
            <a:r>
              <a:rPr lang="en-US" sz="3300" dirty="0" smtClean="0">
                <a:latin typeface="Times New Roman" pitchFamily="18" charset="0"/>
                <a:cs typeface="Times New Roman" pitchFamily="18" charset="0"/>
              </a:rPr>
              <a:t>Dust and fumes</a:t>
            </a:r>
          </a:p>
          <a:p>
            <a:pPr marL="400050" indent="-400050" algn="just"/>
            <a:r>
              <a:rPr lang="en-US" sz="3300" dirty="0" smtClean="0">
                <a:latin typeface="Times New Roman" pitchFamily="18" charset="0"/>
                <a:cs typeface="Times New Roman" pitchFamily="18" charset="0"/>
              </a:rPr>
              <a:t>Over crowding</a:t>
            </a:r>
          </a:p>
          <a:p>
            <a:pPr marL="400050" indent="-400050" algn="just"/>
            <a:r>
              <a:rPr lang="en-US" sz="3300" dirty="0" smtClean="0">
                <a:latin typeface="Times New Roman" pitchFamily="18" charset="0"/>
                <a:cs typeface="Times New Roman" pitchFamily="18" charset="0"/>
              </a:rPr>
              <a:t>Lighting</a:t>
            </a:r>
          </a:p>
          <a:p>
            <a:pPr marL="400050" indent="-400050" algn="just"/>
            <a:r>
              <a:rPr lang="en-US" sz="3300" dirty="0" smtClean="0">
                <a:latin typeface="Times New Roman" pitchFamily="18" charset="0"/>
                <a:cs typeface="Times New Roman" pitchFamily="18" charset="0"/>
              </a:rPr>
              <a:t>Drinking water</a:t>
            </a:r>
          </a:p>
          <a:p>
            <a:pPr marL="400050" indent="-400050" algn="just"/>
            <a:r>
              <a:rPr lang="en-US" sz="3300" dirty="0" smtClean="0">
                <a:latin typeface="Times New Roman" pitchFamily="18" charset="0"/>
                <a:cs typeface="Times New Roman" pitchFamily="18" charset="0"/>
              </a:rPr>
              <a:t>Latrines and urinals    </a:t>
            </a:r>
          </a:p>
          <a:p>
            <a:pPr>
              <a:buNone/>
            </a:pPr>
            <a:endParaRPr lang="en-US" dirty="0"/>
          </a:p>
        </p:txBody>
      </p:sp>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yur\My Documents\CyberLink\images (8).jpg"/>
          <p:cNvPicPr>
            <a:picLocks noChangeAspect="1" noChangeArrowheads="1"/>
          </p:cNvPicPr>
          <p:nvPr/>
        </p:nvPicPr>
        <p:blipFill>
          <a:blip r:embed="rId2"/>
          <a:srcRect/>
          <a:stretch>
            <a:fillRect/>
          </a:stretch>
        </p:blipFill>
        <p:spPr bwMode="auto">
          <a:xfrm>
            <a:off x="6850038" y="1362502"/>
            <a:ext cx="4702391" cy="3004782"/>
          </a:xfrm>
          <a:prstGeom prst="rect">
            <a:avLst/>
          </a:prstGeom>
          <a:noFill/>
        </p:spPr>
      </p:pic>
      <p:sp>
        <p:nvSpPr>
          <p:cNvPr id="3" name="Content Placeholder 2"/>
          <p:cNvSpPr>
            <a:spLocks noGrp="1"/>
          </p:cNvSpPr>
          <p:nvPr>
            <p:ph idx="1"/>
          </p:nvPr>
        </p:nvSpPr>
        <p:spPr>
          <a:xfrm>
            <a:off x="578892" y="283428"/>
            <a:ext cx="10515600" cy="4351338"/>
          </a:xfrm>
        </p:spPr>
        <p:txBody>
          <a:bodyPr>
            <a:noAutofit/>
          </a:bodyPr>
          <a:lstStyle/>
          <a:p>
            <a:pPr marL="400050" indent="-400050">
              <a:buAutoNum type="romanUcPeriod" startAt="2"/>
            </a:pPr>
            <a:r>
              <a:rPr lang="en-US" sz="3000" dirty="0" smtClean="0">
                <a:latin typeface="Times New Roman" pitchFamily="18" charset="0"/>
                <a:cs typeface="Times New Roman" pitchFamily="18" charset="0"/>
              </a:rPr>
              <a:t>Safety Of Workers:</a:t>
            </a:r>
          </a:p>
          <a:p>
            <a:pPr marL="400050" indent="-400050"/>
            <a:r>
              <a:rPr lang="en-US" dirty="0" smtClean="0">
                <a:latin typeface="Times New Roman" pitchFamily="18" charset="0"/>
                <a:cs typeface="Times New Roman" pitchFamily="18" charset="0"/>
              </a:rPr>
              <a:t>Fencing of machinery</a:t>
            </a:r>
          </a:p>
          <a:p>
            <a:pPr marL="400050" indent="-400050"/>
            <a:r>
              <a:rPr lang="en-US" dirty="0" smtClean="0">
                <a:latin typeface="Times New Roman" pitchFamily="18" charset="0"/>
                <a:cs typeface="Times New Roman" pitchFamily="18" charset="0"/>
              </a:rPr>
              <a:t>Hoist and lifts </a:t>
            </a:r>
          </a:p>
          <a:p>
            <a:pPr marL="400050" indent="-400050"/>
            <a:r>
              <a:rPr lang="en-US" dirty="0" smtClean="0">
                <a:latin typeface="Times New Roman" pitchFamily="18" charset="0"/>
                <a:cs typeface="Times New Roman" pitchFamily="18" charset="0"/>
              </a:rPr>
              <a:t>Pressure plant</a:t>
            </a:r>
          </a:p>
          <a:p>
            <a:pPr marL="400050" indent="-400050"/>
            <a:r>
              <a:rPr lang="en-US" dirty="0" smtClean="0">
                <a:latin typeface="Times New Roman" pitchFamily="18" charset="0"/>
                <a:cs typeface="Times New Roman" pitchFamily="18" charset="0"/>
              </a:rPr>
              <a:t>Precaution against danger fumes</a:t>
            </a:r>
            <a:r>
              <a:rPr lang="en-US" sz="3000" dirty="0" smtClean="0">
                <a:latin typeface="Times New Roman" pitchFamily="18" charset="0"/>
                <a:cs typeface="Times New Roman" pitchFamily="18" charset="0"/>
              </a:rPr>
              <a:t>.</a:t>
            </a:r>
          </a:p>
          <a:p>
            <a:pPr marL="400050" indent="-400050"/>
            <a:endParaRPr lang="en-US" sz="3000" dirty="0" smtClean="0">
              <a:latin typeface="Times New Roman" pitchFamily="18" charset="0"/>
              <a:cs typeface="Times New Roman" pitchFamily="18" charset="0"/>
            </a:endParaRPr>
          </a:p>
          <a:p>
            <a:pPr marL="400050" indent="-400050">
              <a:buAutoNum type="romanUcPeriod" startAt="3"/>
            </a:pPr>
            <a:r>
              <a:rPr lang="en-US" sz="3000" dirty="0" smtClean="0">
                <a:latin typeface="Times New Roman" pitchFamily="18" charset="0"/>
                <a:cs typeface="Times New Roman" pitchFamily="18" charset="0"/>
              </a:rPr>
              <a:t>Welfare of Workers:</a:t>
            </a:r>
          </a:p>
          <a:p>
            <a:pPr marL="400050" indent="-400050"/>
            <a:r>
              <a:rPr lang="en-US" dirty="0" smtClean="0">
                <a:latin typeface="Times New Roman" pitchFamily="18" charset="0"/>
                <a:cs typeface="Times New Roman" pitchFamily="18" charset="0"/>
              </a:rPr>
              <a:t>Washing facilities</a:t>
            </a:r>
          </a:p>
          <a:p>
            <a:pPr marL="400050" indent="-400050"/>
            <a:r>
              <a:rPr lang="en-US" dirty="0" smtClean="0">
                <a:latin typeface="Times New Roman" pitchFamily="18" charset="0"/>
                <a:cs typeface="Times New Roman" pitchFamily="18" charset="0"/>
              </a:rPr>
              <a:t>Facilities for storing and drying clothing</a:t>
            </a:r>
          </a:p>
          <a:p>
            <a:pPr marL="400050" indent="-400050"/>
            <a:r>
              <a:rPr lang="en-US" dirty="0" smtClean="0">
                <a:latin typeface="Times New Roman" pitchFamily="18" charset="0"/>
                <a:cs typeface="Times New Roman" pitchFamily="18" charset="0"/>
              </a:rPr>
              <a:t>First aid appliances</a:t>
            </a:r>
          </a:p>
          <a:p>
            <a:pPr marL="400050" indent="-400050"/>
            <a:r>
              <a:rPr lang="en-US" dirty="0" smtClean="0">
                <a:latin typeface="Times New Roman" pitchFamily="18" charset="0"/>
                <a:cs typeface="Times New Roman" pitchFamily="18" charset="0"/>
              </a:rPr>
              <a:t>Canteens </a:t>
            </a:r>
          </a:p>
          <a:p>
            <a:pPr marL="400050" indent="-400050"/>
            <a:r>
              <a:rPr lang="en-US" dirty="0" smtClean="0">
                <a:latin typeface="Times New Roman" pitchFamily="18" charset="0"/>
                <a:cs typeface="Times New Roman" pitchFamily="18" charset="0"/>
              </a:rPr>
              <a:t>Welfare officers</a:t>
            </a:r>
          </a:p>
          <a:p>
            <a:pPr>
              <a:buNone/>
            </a:pPr>
            <a:endParaRPr lang="en-US" sz="30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757900" y="569842"/>
          <a:ext cx="10255843"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1446664" y="1842448"/>
            <a:ext cx="4749420" cy="30570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t>METHODS BASED ON  COST</a:t>
            </a:r>
            <a:endParaRPr lang="en-US" sz="4400" dirty="0"/>
          </a:p>
        </p:txBody>
      </p:sp>
      <p:sp>
        <p:nvSpPr>
          <p:cNvPr id="5" name="Oval 4"/>
          <p:cNvSpPr/>
          <p:nvPr/>
        </p:nvSpPr>
        <p:spPr>
          <a:xfrm>
            <a:off x="6116472" y="2306472"/>
            <a:ext cx="4829034" cy="327773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400" dirty="0" smtClean="0"/>
          </a:p>
          <a:p>
            <a:pPr algn="ctr"/>
            <a:r>
              <a:rPr lang="en-US" sz="4400" dirty="0" smtClean="0"/>
              <a:t>METHODS BASED ON  VALUE</a:t>
            </a:r>
          </a:p>
          <a:p>
            <a:pPr algn="ctr"/>
            <a:endParaRPr lang="en-US" sz="44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50877" y="682388"/>
            <a:ext cx="10072047" cy="55000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600" dirty="0" smtClean="0"/>
              <a:t>COST BASED APPROACHES </a:t>
            </a:r>
            <a:endParaRPr lang="en-US" dirty="0"/>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3568" y="182879"/>
          <a:ext cx="9144000" cy="1015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379841" y="1587963"/>
            <a:ext cx="11493711" cy="4853782"/>
          </a:xfrm>
        </p:spPr>
        <p:txBody>
          <a:bodyPr>
            <a:noAutofit/>
          </a:bodyPr>
          <a:lstStyle/>
          <a:p>
            <a:pPr algn="just"/>
            <a:r>
              <a:rPr lang="en-US" sz="3000" dirty="0" err="1" smtClean="0">
                <a:latin typeface="Times New Roman" pitchFamily="18" charset="0"/>
                <a:cs typeface="Times New Roman" pitchFamily="18" charset="0"/>
              </a:rPr>
              <a:t>Brumnet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Flamholtz</a:t>
            </a:r>
            <a:r>
              <a:rPr lang="en-US" sz="3000" dirty="0" smtClean="0">
                <a:latin typeface="Times New Roman" pitchFamily="18" charset="0"/>
                <a:cs typeface="Times New Roman" pitchFamily="18" charset="0"/>
              </a:rPr>
              <a:t> and Pyle have developed this method.</a:t>
            </a:r>
          </a:p>
          <a:p>
            <a:pPr algn="just"/>
            <a:r>
              <a:rPr lang="en-US" sz="3000" dirty="0" smtClean="0">
                <a:latin typeface="Times New Roman" pitchFamily="18" charset="0"/>
                <a:cs typeface="Times New Roman" pitchFamily="18" charset="0"/>
              </a:rPr>
              <a:t>It is on the basis of actual cost incurred on human resources. Such a cost may be of two types- acquisition cost and learning cost.</a:t>
            </a:r>
          </a:p>
          <a:p>
            <a:pPr algn="just"/>
            <a:r>
              <a:rPr lang="en-US" sz="3000" dirty="0" smtClean="0">
                <a:latin typeface="Times New Roman" pitchFamily="18" charset="0"/>
                <a:cs typeface="Times New Roman" pitchFamily="18" charset="0"/>
              </a:rPr>
              <a:t>Under this approach actual cost incurred towards recruitment, hiring, training and developing human resources of the organization are capitalized and amortized over the future expected useful life of the human resources.</a:t>
            </a:r>
          </a:p>
          <a:p>
            <a:pPr algn="just"/>
            <a:r>
              <a:rPr lang="en-US" sz="3000" dirty="0" smtClean="0">
                <a:latin typeface="Times New Roman" pitchFamily="18" charset="0"/>
                <a:cs typeface="Times New Roman" pitchFamily="18" charset="0"/>
              </a:rPr>
              <a:t>The historical cost of human resource is almost similar to the book value of the other physical assets.</a:t>
            </a:r>
          </a:p>
        </p:txBody>
      </p:sp>
    </p:spTree>
    <p:extLst>
      <p:ext uri="{BB962C8B-B14F-4D97-AF65-F5344CB8AC3E}">
        <p14:creationId xmlns:p14="http://schemas.microsoft.com/office/powerpoint/2010/main" xmlns="" val="4171816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200399"/>
            <a:ext cx="11463528" cy="3487004"/>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b="1" i="1" u="sng" dirty="0" smtClean="0">
                <a:latin typeface="Times New Roman" pitchFamily="18" charset="0"/>
                <a:cs typeface="Times New Roman" pitchFamily="18" charset="0"/>
              </a:rPr>
              <a:t>Advantages-</a:t>
            </a:r>
            <a:r>
              <a:rPr lang="en-US" sz="3200" i="1" u="sng" dirty="0" smtClean="0">
                <a:latin typeface="Times New Roman" pitchFamily="18" charset="0"/>
                <a:cs typeface="Times New Roman" pitchFamily="18" charset="0"/>
              </a:rPr>
              <a:t/>
            </a:r>
            <a:br>
              <a:rPr lang="en-US" sz="3200" i="1" u="sng" dirty="0" smtClean="0">
                <a:latin typeface="Times New Roman" pitchFamily="18" charset="0"/>
                <a:cs typeface="Times New Roman" pitchFamily="18" charset="0"/>
              </a:rPr>
            </a:br>
            <a:r>
              <a:rPr lang="en-US" sz="3200" dirty="0" smtClean="0"/>
              <a:t/>
            </a:r>
            <a:br>
              <a:rPr lang="en-US" sz="3200" dirty="0" smtClean="0"/>
            </a:br>
            <a:r>
              <a:rPr lang="en-US" sz="3000" dirty="0" smtClean="0">
                <a:latin typeface="Times New Roman" pitchFamily="18" charset="0"/>
                <a:cs typeface="Times New Roman" pitchFamily="18" charset="0"/>
              </a:rPr>
              <a:t>1. Simple to understand.</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2. Easy to implement.</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3. Provide a basis of evaluating a company’s return on its investment in human resources. </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r>
              <a:rPr lang="en-US" sz="3200" b="1" i="1" u="sng" dirty="0" smtClean="0">
                <a:latin typeface="Times New Roman" pitchFamily="18" charset="0"/>
                <a:cs typeface="Times New Roman" pitchFamily="18" charset="0"/>
              </a:rPr>
              <a:t>Limitations-</a:t>
            </a:r>
            <a:br>
              <a:rPr lang="en-US" sz="3200" b="1" i="1" u="sng" dirty="0" smtClean="0">
                <a:latin typeface="Times New Roman" pitchFamily="18" charset="0"/>
                <a:cs typeface="Times New Roman" pitchFamily="18" charset="0"/>
              </a:rPr>
            </a:br>
            <a:r>
              <a:rPr lang="en-US" sz="3200" b="1" i="1" u="sng" dirty="0" smtClean="0">
                <a:latin typeface="Times New Roman" pitchFamily="18" charset="0"/>
                <a:cs typeface="Times New Roman" pitchFamily="18" charset="0"/>
              </a:rPr>
              <a:t/>
            </a:r>
            <a:br>
              <a:rPr lang="en-US" sz="3200" b="1" i="1" u="sng"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1. Amount to be amortized is not fixed</a:t>
            </a:r>
            <a:r>
              <a:rPr lang="en-US" sz="3200" dirty="0" smtClean="0"/>
              <a:t>.</a:t>
            </a:r>
            <a:br>
              <a:rPr lang="en-US" sz="3200" dirty="0" smtClean="0"/>
            </a:br>
            <a:r>
              <a:rPr lang="en-US" sz="3000" dirty="0" smtClean="0">
                <a:latin typeface="Times New Roman" pitchFamily="18" charset="0"/>
                <a:cs typeface="Times New Roman" pitchFamily="18" charset="0"/>
              </a:rPr>
              <a:t>2. It is difficult to estimate the number of years over which the capitalized expenditure is to be amortized. </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3. It takes into account a part of the employees acquisition costs and thus ignores the aggregate value of their potential services.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b="1" i="1" u="sng" dirty="0" smtClean="0">
                <a:latin typeface="Times New Roman" pitchFamily="18" charset="0"/>
                <a:cs typeface="Times New Roman" pitchFamily="18" charset="0"/>
              </a:rPr>
              <a:t/>
            </a:r>
            <a:br>
              <a:rPr lang="en-US" sz="3200" b="1" i="1" u="sng" dirty="0" smtClean="0">
                <a:latin typeface="Times New Roman" pitchFamily="18" charset="0"/>
                <a:cs typeface="Times New Roman" pitchFamily="18" charset="0"/>
              </a:rPr>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spTree>
    <p:extLst>
      <p:ext uri="{BB962C8B-B14F-4D97-AF65-F5344CB8AC3E}">
        <p14:creationId xmlns:p14="http://schemas.microsoft.com/office/powerpoint/2010/main" xmlns="" val="383997999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 y="1314116"/>
            <a:ext cx="11558016" cy="5000430"/>
          </a:xfrm>
        </p:spPr>
        <p:txBody>
          <a:bodyPr>
            <a:noAutofit/>
          </a:bodyPr>
          <a:lstStyle/>
          <a:p>
            <a:pPr algn="just"/>
            <a:r>
              <a:rPr lang="en-US" sz="3000" dirty="0">
                <a:latin typeface="Times New Roman" pitchFamily="18" charset="0"/>
                <a:cs typeface="Times New Roman" pitchFamily="18" charset="0"/>
              </a:rPr>
              <a:t>This approach was first suggested by Rensis Likert, and was developed by Eric G. Flamholtz on the basis of concept of replacement cost. </a:t>
            </a:r>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Under this approach, one takes into account how much it costs to replace a firm’s existing resources and thus represents a current value approach. Under this method, historic cost is adjusted according to the current market conditions</a:t>
            </a:r>
            <a:r>
              <a:rPr lang="en-US" sz="3000" dirty="0" smtClean="0"/>
              <a:t>.</a:t>
            </a:r>
          </a:p>
          <a:p>
            <a:pPr algn="just"/>
            <a:endParaRPr lang="en-US" sz="3000" dirty="0" smtClean="0"/>
          </a:p>
          <a:p>
            <a:pPr algn="just"/>
            <a:r>
              <a:rPr lang="en-US" sz="3200" b="1" i="1" u="sng" dirty="0" smtClean="0">
                <a:latin typeface="Times New Roman" pitchFamily="18" charset="0"/>
                <a:cs typeface="Times New Roman" pitchFamily="18" charset="0"/>
              </a:rPr>
              <a:t>Advantages-</a:t>
            </a:r>
          </a:p>
          <a:p>
            <a:pPr marL="514350" indent="-514350" algn="just">
              <a:buAutoNum type="arabicPeriod"/>
            </a:pPr>
            <a:r>
              <a:rPr lang="en-US" sz="3000" dirty="0" smtClean="0">
                <a:latin typeface="Times New Roman" pitchFamily="18" charset="0"/>
                <a:cs typeface="Times New Roman" pitchFamily="18" charset="0"/>
              </a:rPr>
              <a:t>This approach is more realistic. </a:t>
            </a:r>
          </a:p>
          <a:p>
            <a:pPr marL="514350" indent="-514350" algn="just">
              <a:buAutoNum type="arabicPeriod"/>
            </a:pPr>
            <a:r>
              <a:rPr lang="en-US" sz="3000" dirty="0" smtClean="0">
                <a:latin typeface="Times New Roman" pitchFamily="18" charset="0"/>
                <a:cs typeface="Times New Roman" pitchFamily="18" charset="0"/>
              </a:rPr>
              <a:t>It is more representative and logical. </a:t>
            </a:r>
          </a:p>
          <a:p>
            <a:pPr algn="just"/>
            <a:endParaRPr lang="en-US" sz="3200" dirty="0" smtClean="0"/>
          </a:p>
          <a:p>
            <a:pPr algn="just"/>
            <a:endParaRPr lang="en-US" sz="3000" dirty="0">
              <a:latin typeface="Times New Roman" pitchFamily="18" charset="0"/>
              <a:cs typeface="Times New Roman" pitchFamily="18" charset="0"/>
            </a:endParaRPr>
          </a:p>
        </p:txBody>
      </p:sp>
      <p:graphicFrame>
        <p:nvGraphicFramePr>
          <p:cNvPr id="15" name="Diagram 14"/>
          <p:cNvGraphicFramePr/>
          <p:nvPr/>
        </p:nvGraphicFramePr>
        <p:xfrm>
          <a:off x="923135" y="187600"/>
          <a:ext cx="7607808" cy="101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181051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19456" y="128789"/>
            <a:ext cx="11606783" cy="4443212"/>
          </a:xfrm>
        </p:spPr>
        <p:txBody>
          <a:bodyPr>
            <a:noAutofit/>
          </a:bodyPr>
          <a:lstStyle/>
          <a:p>
            <a:pPr algn="l"/>
            <a:endParaRPr lang="en-US" sz="3200" b="1" u="sng" dirty="0" smtClean="0">
              <a:latin typeface="Times New Roman" pitchFamily="18" charset="0"/>
              <a:cs typeface="Times New Roman" pitchFamily="18" charset="0"/>
            </a:endParaRPr>
          </a:p>
          <a:p>
            <a:pPr algn="l"/>
            <a:r>
              <a:rPr lang="en-US" sz="3200" b="1" u="sng" dirty="0" smtClean="0">
                <a:latin typeface="Times New Roman" pitchFamily="18" charset="0"/>
                <a:cs typeface="Times New Roman" pitchFamily="18" charset="0"/>
              </a:rPr>
              <a:t>Limitations-</a:t>
            </a:r>
          </a:p>
          <a:p>
            <a:pPr marL="342900" indent="-342900" algn="l"/>
            <a:endParaRPr lang="en-US" sz="3200" b="1" u="sng" dirty="0">
              <a:latin typeface="Times New Roman" pitchFamily="18" charset="0"/>
              <a:cs typeface="Times New Roman" pitchFamily="18" charset="0"/>
            </a:endParaRPr>
          </a:p>
          <a:p>
            <a:pPr marL="342900" indent="-342900" algn="l"/>
            <a:r>
              <a:rPr lang="en-US" sz="3000" dirty="0" smtClean="0">
                <a:latin typeface="Times New Roman" pitchFamily="18" charset="0"/>
                <a:cs typeface="Times New Roman" pitchFamily="18" charset="0"/>
              </a:rPr>
              <a:t>1. There may be no similar replacement for a similar certain existing asset. It is really difficult to find identical replacement of the existing human resource in actual practice.</a:t>
            </a:r>
            <a:endParaRPr lang="en-US" sz="3000" dirty="0">
              <a:latin typeface="Times New Roman" pitchFamily="18" charset="0"/>
              <a:cs typeface="Times New Roman" pitchFamily="18" charset="0"/>
            </a:endParaRPr>
          </a:p>
          <a:p>
            <a:pPr marL="342900" indent="-342900" algn="l"/>
            <a:r>
              <a:rPr lang="en-US" sz="3000" dirty="0" smtClean="0">
                <a:latin typeface="Times New Roman" pitchFamily="18" charset="0"/>
                <a:cs typeface="Times New Roman" pitchFamily="18" charset="0"/>
              </a:rPr>
              <a:t>2. The </a:t>
            </a:r>
            <a:r>
              <a:rPr lang="en-US" sz="3000" dirty="0">
                <a:latin typeface="Times New Roman" pitchFamily="18" charset="0"/>
                <a:cs typeface="Times New Roman" pitchFamily="18" charset="0"/>
              </a:rPr>
              <a:t>determination of a replacement value is affected by the subjective considerations to a marked extent and therefore, the value is likely to differ from man to man.</a:t>
            </a:r>
          </a:p>
          <a:p>
            <a:r>
              <a:rPr lang="en-US" sz="3200" dirty="0"/>
              <a:t/>
            </a:r>
            <a:br>
              <a:rPr lang="en-US" sz="3200" dirty="0"/>
            </a:br>
            <a:endParaRPr lang="en-US" sz="3200" dirty="0"/>
          </a:p>
        </p:txBody>
      </p:sp>
    </p:spTree>
    <p:extLst>
      <p:ext uri="{BB962C8B-B14F-4D97-AF65-F5344CB8AC3E}">
        <p14:creationId xmlns:p14="http://schemas.microsoft.com/office/powerpoint/2010/main" xmlns="" val="1024135898"/>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 y="1637731"/>
            <a:ext cx="11460480" cy="4708477"/>
          </a:xfrm>
        </p:spPr>
        <p:txBody>
          <a:bodyPr>
            <a:noAutofit/>
          </a:bodyPr>
          <a:lstStyle/>
          <a:p>
            <a:pPr algn="just"/>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Heckiman</a:t>
            </a:r>
            <a:r>
              <a:rPr lang="en-US" sz="3000" dirty="0" smtClean="0">
                <a:latin typeface="Times New Roman" pitchFamily="18" charset="0"/>
                <a:cs typeface="Times New Roman" pitchFamily="18" charset="0"/>
              </a:rPr>
              <a:t> and Jones first advocated this approach. This is also known as “Market Value Method”. </a:t>
            </a:r>
          </a:p>
          <a:p>
            <a:pPr algn="just"/>
            <a:r>
              <a:rPr lang="en-US" sz="3000" dirty="0" smtClean="0">
                <a:latin typeface="Times New Roman" pitchFamily="18" charset="0"/>
                <a:cs typeface="Times New Roman" pitchFamily="18" charset="0"/>
              </a:rPr>
              <a:t>This method of measuring the value of human resources is based on the economist’s concept of ‘opportunity cost’. The value of an employee would be high if he has several alternative uses for employment in the various division of an enterprise.</a:t>
            </a:r>
          </a:p>
          <a:p>
            <a:pPr algn="just"/>
            <a:r>
              <a:rPr lang="en-US" sz="3000" dirty="0" smtClean="0">
                <a:latin typeface="Times New Roman" pitchFamily="18" charset="0"/>
                <a:cs typeface="Times New Roman" pitchFamily="18" charset="0"/>
              </a:rPr>
              <a:t>This method can work for some of the people at shop floor and middle order management. Moreover, the authors of this approach believe that a bidding process such as this is a promising approach towards more optional allocation or personnel and a quantitative base for planning, evaluating and developing human assets of the firm. </a:t>
            </a:r>
          </a:p>
          <a:p>
            <a:pPr algn="just"/>
            <a:endParaRPr lang="en-US" sz="3000" dirty="0" smtClean="0">
              <a:latin typeface="Times New Roman" pitchFamily="18" charset="0"/>
              <a:cs typeface="Times New Roman" pitchFamily="18" charset="0"/>
            </a:endParaRPr>
          </a:p>
        </p:txBody>
      </p:sp>
      <p:graphicFrame>
        <p:nvGraphicFramePr>
          <p:cNvPr id="9" name="Diagram 8"/>
          <p:cNvGraphicFramePr/>
          <p:nvPr/>
        </p:nvGraphicFramePr>
        <p:xfrm>
          <a:off x="1413999" y="216964"/>
          <a:ext cx="8515729" cy="1204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8664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45" y="515441"/>
            <a:ext cx="10515600" cy="2446124"/>
          </a:xfrm>
        </p:spPr>
        <p:txBody>
          <a:bodyPr>
            <a:normAutofit/>
          </a:bodyPr>
          <a:lstStyle/>
          <a:p>
            <a:pPr algn="just">
              <a:buNone/>
            </a:pPr>
            <a:r>
              <a:rPr lang="en-US" sz="3200" dirty="0" smtClean="0">
                <a:latin typeface="Times New Roman" pitchFamily="18" charset="0"/>
                <a:cs typeface="Times New Roman" pitchFamily="18" charset="0"/>
              </a:rPr>
              <a:t>  It means that the value of men (human resources) is not measured and reflected in the accounts of business enterprise. Although the success of the business to a greater extent depends upon the abilities, efficiencies and power of these people who actually run the business.</a:t>
            </a:r>
            <a:endParaRPr lang="en-US" sz="3200" dirty="0">
              <a:latin typeface="Times New Roman" pitchFamily="18" charset="0"/>
              <a:cs typeface="Times New Roman" pitchFamily="18" charset="0"/>
            </a:endParaRPr>
          </a:p>
        </p:txBody>
      </p:sp>
      <p:sp>
        <p:nvSpPr>
          <p:cNvPr id="1026" name="AutoShape 2" descr="Image result for human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human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human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human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human resource"/>
          <p:cNvPicPr>
            <a:picLocks noChangeAspect="1" noChangeArrowheads="1"/>
          </p:cNvPicPr>
          <p:nvPr/>
        </p:nvPicPr>
        <p:blipFill>
          <a:blip r:embed="rId2"/>
          <a:srcRect/>
          <a:stretch>
            <a:fillRect/>
          </a:stretch>
        </p:blipFill>
        <p:spPr bwMode="auto">
          <a:xfrm>
            <a:off x="1411169" y="2934269"/>
            <a:ext cx="9466097" cy="3452883"/>
          </a:xfrm>
          <a:prstGeom prst="rect">
            <a:avLst/>
          </a:prstGeom>
          <a:noFill/>
        </p:spPr>
      </p:pic>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8912" y="146303"/>
            <a:ext cx="11434640" cy="5763178"/>
          </a:xfrm>
        </p:spPr>
        <p:txBody>
          <a:bodyPr>
            <a:noAutofit/>
          </a:bodyPr>
          <a:lstStyle/>
          <a:p>
            <a:pPr algn="just"/>
            <a:r>
              <a:rPr lang="en-US" sz="3200" b="1" i="1" u="sng" dirty="0" smtClean="0"/>
              <a:t>Advantages-</a:t>
            </a:r>
          </a:p>
          <a:p>
            <a:pPr algn="just"/>
            <a:endParaRPr lang="en-US" sz="3200" b="1" i="1" u="sng" dirty="0" smtClean="0"/>
          </a:p>
          <a:p>
            <a:pPr marL="514350" indent="-514350" algn="just">
              <a:buAutoNum type="arabicPeriod"/>
            </a:pPr>
            <a:r>
              <a:rPr lang="en-US" sz="3000" dirty="0" smtClean="0">
                <a:latin typeface="Times New Roman" pitchFamily="18" charset="0"/>
                <a:cs typeface="Times New Roman" pitchFamily="18" charset="0"/>
              </a:rPr>
              <a:t>This method ensures optional allocation of human resources.</a:t>
            </a:r>
          </a:p>
          <a:p>
            <a:pPr algn="just"/>
            <a:r>
              <a:rPr lang="en-US" sz="3000" dirty="0" smtClean="0">
                <a:latin typeface="Times New Roman" pitchFamily="18" charset="0"/>
                <a:cs typeface="Times New Roman" pitchFamily="18" charset="0"/>
              </a:rPr>
              <a:t>2. It provides a quantitative base for planning, evaluating and developing human resources of an organization.</a:t>
            </a:r>
          </a:p>
          <a:p>
            <a:pPr algn="just"/>
            <a:endParaRPr lang="en-US" sz="3000" dirty="0" smtClean="0">
              <a:latin typeface="Times New Roman" pitchFamily="18" charset="0"/>
              <a:cs typeface="Times New Roman" pitchFamily="18" charset="0"/>
            </a:endParaRPr>
          </a:p>
          <a:p>
            <a:pPr algn="just"/>
            <a:r>
              <a:rPr lang="en-US" sz="2800" b="1" u="sng" dirty="0" smtClean="0">
                <a:latin typeface="Times New Roman" pitchFamily="18" charset="0"/>
                <a:cs typeface="Times New Roman" pitchFamily="18" charset="0"/>
              </a:rPr>
              <a:t>Limitations-</a:t>
            </a:r>
          </a:p>
          <a:p>
            <a:pPr algn="just"/>
            <a:endParaRPr lang="en-US" sz="2800" b="1" u="sng" dirty="0" smtClean="0">
              <a:latin typeface="Times New Roman" pitchFamily="18" charset="0"/>
              <a:cs typeface="Times New Roman" pitchFamily="18" charset="0"/>
            </a:endParaRPr>
          </a:p>
          <a:p>
            <a:pPr marL="514350" indent="-514350" algn="l">
              <a:buAutoNum type="arabicPeriod"/>
            </a:pPr>
            <a:r>
              <a:rPr lang="en-US" sz="3000" dirty="0" smtClean="0">
                <a:latin typeface="Times New Roman" pitchFamily="18" charset="0"/>
                <a:cs typeface="Times New Roman" pitchFamily="18" charset="0"/>
              </a:rPr>
              <a:t>It would be difficult to identify the alternative use of an employee in the organization.</a:t>
            </a:r>
          </a:p>
          <a:p>
            <a:pPr marL="514350" indent="-514350" algn="l">
              <a:buAutoNum type="arabicPeriod"/>
            </a:pPr>
            <a:r>
              <a:rPr lang="en-US" sz="3000" dirty="0" smtClean="0">
                <a:latin typeface="Times New Roman" pitchFamily="18" charset="0"/>
                <a:cs typeface="Times New Roman" pitchFamily="18" charset="0"/>
              </a:rPr>
              <a:t>The total valuation of human resources on the competitive bid price may be misleading or inaccurate.</a:t>
            </a:r>
          </a:p>
          <a:p>
            <a:pPr marL="514350" indent="-514350" algn="l">
              <a:buAutoNum type="arabicPeriod"/>
            </a:pPr>
            <a:endParaRPr lang="en-US" sz="3000" dirty="0" smtClean="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endParaRPr lang="en-US" sz="3200" dirty="0"/>
          </a:p>
        </p:txBody>
      </p:sp>
    </p:spTree>
    <p:extLst>
      <p:ext uri="{BB962C8B-B14F-4D97-AF65-F5344CB8AC3E}">
        <p14:creationId xmlns:p14="http://schemas.microsoft.com/office/powerpoint/2010/main" xmlns="" val="323745486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51848" y="24229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32012" y="1839271"/>
            <a:ext cx="11655187" cy="4782439"/>
          </a:xfrm>
        </p:spPr>
        <p:txBody>
          <a:bodyPr>
            <a:normAutofit/>
          </a:bodyPr>
          <a:lstStyle/>
          <a:p>
            <a:pPr algn="just">
              <a:buNone/>
            </a:pPr>
            <a:r>
              <a:rPr lang="en-US" sz="3200" dirty="0" smtClean="0"/>
              <a:t>  </a:t>
            </a:r>
            <a:r>
              <a:rPr lang="en-US" sz="3000" dirty="0" smtClean="0">
                <a:latin typeface="Times New Roman" pitchFamily="18" charset="0"/>
                <a:cs typeface="Times New Roman" pitchFamily="18" charset="0"/>
              </a:rPr>
              <a:t>David Watson has suggested this approach. Instead of using historical or replacement cost, many companies use standard cost for the valuation of human assets just as it is used for physical and financial assets. For using standard cost, employees of an organization are categorized into different groups based on their hierarchical positions.</a:t>
            </a:r>
          </a:p>
          <a:p>
            <a:pPr algn="just">
              <a:buNone/>
            </a:pPr>
            <a:endParaRPr lang="en-US" sz="3000" dirty="0" smtClean="0">
              <a:latin typeface="Times New Roman" pitchFamily="18" charset="0"/>
              <a:cs typeface="Times New Roman" pitchFamily="18" charset="0"/>
            </a:endParaRPr>
          </a:p>
          <a:p>
            <a:pPr algn="just">
              <a:buNone/>
            </a:pPr>
            <a:r>
              <a:rPr lang="en-US" sz="3200" dirty="0" smtClean="0"/>
              <a:t>  </a:t>
            </a:r>
            <a:r>
              <a:rPr lang="en-US" sz="3000" dirty="0" smtClean="0">
                <a:latin typeface="Times New Roman" pitchFamily="18" charset="0"/>
                <a:cs typeface="Times New Roman" pitchFamily="18" charset="0"/>
              </a:rPr>
              <a:t>Standard cost is fixed for each category of employees and their value is calculated. This method is simple but does not take into account differences in employees put in the same group. In many cases, these differences may be quite vital.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248671"/>
            <a:ext cx="11682484" cy="4351338"/>
          </a:xfrm>
        </p:spPr>
        <p:txBody>
          <a:bodyPr>
            <a:normAutofit/>
          </a:bodyPr>
          <a:lstStyle/>
          <a:p>
            <a:pPr algn="just">
              <a:buNone/>
            </a:pPr>
            <a:r>
              <a:rPr lang="en-US" sz="3200" dirty="0" smtClean="0"/>
              <a:t>  </a:t>
            </a:r>
            <a:r>
              <a:rPr lang="en-US" sz="3000" dirty="0" smtClean="0">
                <a:latin typeface="Times New Roman" pitchFamily="18" charset="0"/>
                <a:cs typeface="Times New Roman" pitchFamily="18" charset="0"/>
              </a:rPr>
              <a:t>According to this approach, standard costs of recruiting, hiring, training and developing per grade of employees are determined year after year. The standard cost so arrived at for all human beings employed in the organization are the value of human resources for accounting purposes.</a:t>
            </a:r>
          </a:p>
          <a:p>
            <a:pPr algn="just">
              <a:buNone/>
            </a:pPr>
            <a:endParaRPr lang="en-US" sz="3000" b="1" i="1" u="sng" dirty="0" smtClean="0">
              <a:latin typeface="Times New Roman" pitchFamily="18" charset="0"/>
              <a:cs typeface="Times New Roman" pitchFamily="18" charset="0"/>
            </a:endParaRPr>
          </a:p>
          <a:p>
            <a:pPr algn="just">
              <a:buNone/>
            </a:pPr>
            <a:r>
              <a:rPr lang="en-US" sz="3000" dirty="0" smtClean="0">
                <a:latin typeface="Times New Roman" pitchFamily="18" charset="0"/>
                <a:cs typeface="Times New Roman" pitchFamily="18" charset="0"/>
              </a:rPr>
              <a:t>  The approach is easy to explain and can work as a suitable basis for control purposes through the technique of variance analysis. However, determination of the standard cost for each grade of employee is a ticklish issue.</a:t>
            </a:r>
            <a:endParaRPr lang="en-US" sz="3000" b="1" i="1" u="sng" dirty="0">
              <a:latin typeface="Times New Roman" pitchFamily="18" charset="0"/>
              <a:cs typeface="Times New Roman" pitchFamily="18" charset="0"/>
            </a:endParaRPr>
          </a:p>
        </p:txBody>
      </p:sp>
      <p:pic>
        <p:nvPicPr>
          <p:cNvPr id="9218" name="Picture 2" descr="Image result for human resource accounting"/>
          <p:cNvPicPr>
            <a:picLocks noChangeAspect="1" noChangeArrowheads="1"/>
          </p:cNvPicPr>
          <p:nvPr/>
        </p:nvPicPr>
        <p:blipFill>
          <a:blip r:embed="rId2"/>
          <a:srcRect/>
          <a:stretch>
            <a:fillRect/>
          </a:stretch>
        </p:blipFill>
        <p:spPr bwMode="auto">
          <a:xfrm>
            <a:off x="6392601" y="3989261"/>
            <a:ext cx="3406491" cy="2691317"/>
          </a:xfrm>
          <a:prstGeom prst="rect">
            <a:avLst/>
          </a:prstGeom>
          <a:noFill/>
        </p:spPr>
      </p:pic>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4524" y="668741"/>
            <a:ext cx="10072047" cy="55000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600" dirty="0" smtClean="0"/>
              <a:t>VALUE BASED APPROACHES </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199" y="218821"/>
          <a:ext cx="10762397" cy="1145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77421" y="1825625"/>
            <a:ext cx="11778018" cy="4351338"/>
          </a:xfrm>
        </p:spPr>
        <p:txBody>
          <a:bodyPr>
            <a:noAutofit/>
          </a:bodyPr>
          <a:lstStyle/>
          <a:p>
            <a:pPr algn="just">
              <a:buNone/>
            </a:pPr>
            <a:r>
              <a:rPr lang="en-US" sz="3000" dirty="0" smtClean="0">
                <a:latin typeface="Times New Roman" pitchFamily="18" charset="0"/>
                <a:cs typeface="Times New Roman" pitchFamily="18" charset="0"/>
              </a:rPr>
              <a:t>  This model has been developed by Lev and Schwartz (1971).  According to this model, the value of human resources is ascertained as follows –</a:t>
            </a:r>
          </a:p>
          <a:p>
            <a:pPr algn="just">
              <a:buNone/>
            </a:pPr>
            <a:r>
              <a:rPr lang="en-US" sz="3000" dirty="0" smtClean="0">
                <a:latin typeface="Times New Roman" pitchFamily="18" charset="0"/>
                <a:cs typeface="Times New Roman" pitchFamily="18" charset="0"/>
              </a:rPr>
              <a:t>1. All employees are classified in specific groups according to their age and skill.</a:t>
            </a:r>
          </a:p>
          <a:p>
            <a:pPr algn="just">
              <a:buNone/>
            </a:pPr>
            <a:r>
              <a:rPr lang="en-US" sz="3000" dirty="0" smtClean="0">
                <a:latin typeface="Times New Roman" pitchFamily="18" charset="0"/>
                <a:cs typeface="Times New Roman" pitchFamily="18" charset="0"/>
              </a:rPr>
              <a:t>2. Average annual earnings are determined for various ranges of age.</a:t>
            </a:r>
          </a:p>
          <a:p>
            <a:pPr algn="just">
              <a:buNone/>
            </a:pPr>
            <a:r>
              <a:rPr lang="en-US" sz="3000" dirty="0" smtClean="0">
                <a:latin typeface="Times New Roman" pitchFamily="18" charset="0"/>
                <a:cs typeface="Times New Roman" pitchFamily="18" charset="0"/>
              </a:rPr>
              <a:t>3. The total earnings which each group will get </a:t>
            </a:r>
            <a:r>
              <a:rPr lang="en-US" sz="3000" dirty="0" err="1" smtClean="0">
                <a:latin typeface="Times New Roman" pitchFamily="18" charset="0"/>
                <a:cs typeface="Times New Roman" pitchFamily="18" charset="0"/>
              </a:rPr>
              <a:t>upto</a:t>
            </a:r>
            <a:r>
              <a:rPr lang="en-US" sz="3000" dirty="0" smtClean="0">
                <a:latin typeface="Times New Roman" pitchFamily="18" charset="0"/>
                <a:cs typeface="Times New Roman" pitchFamily="18" charset="0"/>
              </a:rPr>
              <a:t> retirement age are calculated.</a:t>
            </a:r>
          </a:p>
          <a:p>
            <a:pPr algn="just">
              <a:buNone/>
            </a:pPr>
            <a:r>
              <a:rPr lang="en-US" sz="3000" dirty="0" smtClean="0">
                <a:latin typeface="Times New Roman" pitchFamily="18" charset="0"/>
                <a:cs typeface="Times New Roman" pitchFamily="18" charset="0"/>
              </a:rPr>
              <a:t>4. The total earnings calculated as above are discounted at the rate of cost of capital. The value thus arrived at will be the value of human resources/assets.</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value of hr"/>
          <p:cNvPicPr>
            <a:picLocks noChangeAspect="1" noChangeArrowheads="1"/>
          </p:cNvPicPr>
          <p:nvPr/>
        </p:nvPicPr>
        <p:blipFill>
          <a:blip r:embed="rId2"/>
          <a:srcRect/>
          <a:stretch>
            <a:fillRect/>
          </a:stretch>
        </p:blipFill>
        <p:spPr bwMode="auto">
          <a:xfrm>
            <a:off x="8034795" y="3766782"/>
            <a:ext cx="3852406" cy="2967991"/>
          </a:xfrm>
          <a:prstGeom prst="rect">
            <a:avLst/>
          </a:prstGeom>
          <a:noFill/>
        </p:spPr>
      </p:pic>
      <p:graphicFrame>
        <p:nvGraphicFramePr>
          <p:cNvPr id="4" name="Diagram 3"/>
          <p:cNvGraphicFramePr/>
          <p:nvPr/>
        </p:nvGraphicFramePr>
        <p:xfrm>
          <a:off x="742665" y="228648"/>
          <a:ext cx="1051560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23080" y="1746914"/>
            <a:ext cx="10918209" cy="3507476"/>
          </a:xfrm>
        </p:spPr>
        <p:txBody>
          <a:bodyPr/>
          <a:lstStyle/>
          <a:p>
            <a:pPr algn="just">
              <a:buNone/>
            </a:pPr>
            <a:r>
              <a:rPr lang="en-US" dirty="0" smtClean="0"/>
              <a:t>   </a:t>
            </a:r>
            <a:r>
              <a:rPr lang="en-US" sz="3000" dirty="0" smtClean="0">
                <a:latin typeface="Times New Roman" pitchFamily="18" charset="0"/>
                <a:cs typeface="Times New Roman" pitchFamily="18" charset="0"/>
              </a:rPr>
              <a:t>This approach has been suggested by Morse (1973). </a:t>
            </a:r>
          </a:p>
          <a:p>
            <a:pPr algn="just">
              <a:buNone/>
            </a:pPr>
            <a:endParaRPr lang="en-US" sz="3000" dirty="0" smtClean="0">
              <a:latin typeface="Times New Roman" pitchFamily="18" charset="0"/>
              <a:cs typeface="Times New Roman" pitchFamily="18" charset="0"/>
            </a:endParaRPr>
          </a:p>
          <a:p>
            <a:pPr algn="just">
              <a:buNone/>
            </a:pPr>
            <a:r>
              <a:rPr lang="en-US" sz="3000" dirty="0" smtClean="0">
                <a:latin typeface="Times New Roman" pitchFamily="18" charset="0"/>
                <a:cs typeface="Times New Roman" pitchFamily="18" charset="0"/>
              </a:rPr>
              <a:t>   According to this approach, the value of human resources is equivalent to the present value of net benefits derived by the organization from the service of its employees.</a:t>
            </a:r>
            <a:endParaRPr lang="en-US" sz="3000"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736979" y="2221410"/>
            <a:ext cx="10630469" cy="3415116"/>
          </a:xfrm>
        </p:spPr>
        <p:txBody>
          <a:bodyPr/>
          <a:lstStyle/>
          <a:p>
            <a:pPr algn="just">
              <a:buNone/>
            </a:pPr>
            <a:r>
              <a:rPr lang="en-US" dirty="0" smtClean="0"/>
              <a:t>  </a:t>
            </a:r>
            <a:r>
              <a:rPr lang="en-US" sz="3000" dirty="0" smtClean="0">
                <a:latin typeface="Times New Roman" pitchFamily="18" charset="0"/>
                <a:cs typeface="Times New Roman" pitchFamily="18" charset="0"/>
              </a:rPr>
              <a:t>This approach has been suggested by </a:t>
            </a:r>
            <a:r>
              <a:rPr lang="en-US" sz="3000" dirty="0" err="1" smtClean="0">
                <a:latin typeface="Times New Roman" pitchFamily="18" charset="0"/>
                <a:cs typeface="Times New Roman" pitchFamily="18" charset="0"/>
              </a:rPr>
              <a:t>Pekin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Ogan</a:t>
            </a:r>
            <a:r>
              <a:rPr lang="en-US" sz="3000" dirty="0" smtClean="0">
                <a:latin typeface="Times New Roman" pitchFamily="18" charset="0"/>
                <a:cs typeface="Times New Roman" pitchFamily="18" charset="0"/>
              </a:rPr>
              <a:t> (1976). This, as a matter of fact, is an extension of “Net benefit approach” as suggested by Morse.</a:t>
            </a:r>
          </a:p>
          <a:p>
            <a:pPr algn="just">
              <a:buNone/>
            </a:pPr>
            <a:endParaRPr lang="en-US" sz="3000" dirty="0" smtClean="0">
              <a:latin typeface="Times New Roman" pitchFamily="18" charset="0"/>
              <a:cs typeface="Times New Roman" pitchFamily="18" charset="0"/>
            </a:endParaRPr>
          </a:p>
          <a:p>
            <a:pPr algn="just">
              <a:buNone/>
            </a:pPr>
            <a:r>
              <a:rPr lang="en-US" sz="3000" dirty="0" smtClean="0">
                <a:latin typeface="Times New Roman" pitchFamily="18" charset="0"/>
                <a:cs typeface="Times New Roman" pitchFamily="18" charset="0"/>
              </a:rPr>
              <a:t>   According to this approach, the certainty with which the net benefits in future will accrue should also be taken into account, while determining the value of human resources.</a:t>
            </a:r>
            <a:endParaRPr lang="en-US" sz="3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4023" y="259479"/>
            <a:ext cx="11027391" cy="1542025"/>
          </a:xfrm>
        </p:spPr>
        <p:txBody>
          <a:bodyPr>
            <a:noAutofit/>
          </a:bodyPr>
          <a:lstStyle/>
          <a:p>
            <a:r>
              <a:rPr lang="en-US" sz="4400" dirty="0" smtClean="0">
                <a:latin typeface="Times New Roman" pitchFamily="18" charset="0"/>
                <a:cs typeface="Times New Roman" pitchFamily="18" charset="0"/>
              </a:rPr>
              <a:t> </a:t>
            </a:r>
            <a:br>
              <a:rPr lang="en-US"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Human </a:t>
            </a:r>
            <a:r>
              <a:rPr lang="en-US" sz="4400" b="1" dirty="0">
                <a:latin typeface="Times New Roman" pitchFamily="18" charset="0"/>
                <a:cs typeface="Times New Roman" pitchFamily="18" charset="0"/>
              </a:rPr>
              <a:t>Resource Accounting Practicing Companies In India</a:t>
            </a:r>
          </a:p>
        </p:txBody>
      </p:sp>
      <p:sp>
        <p:nvSpPr>
          <p:cNvPr id="4" name="Subtitle 3"/>
          <p:cNvSpPr>
            <a:spLocks noGrp="1"/>
          </p:cNvSpPr>
          <p:nvPr>
            <p:ph type="subTitle" idx="1"/>
          </p:nvPr>
        </p:nvSpPr>
        <p:spPr>
          <a:xfrm>
            <a:off x="450376" y="2415654"/>
            <a:ext cx="10986447" cy="4088176"/>
          </a:xfrm>
        </p:spPr>
        <p:txBody>
          <a:bodyPr>
            <a:noAutofit/>
          </a:bodyPr>
          <a:lstStyle/>
          <a:p>
            <a:pPr algn="just"/>
            <a:r>
              <a:rPr lang="en-US" sz="3000" dirty="0">
                <a:latin typeface="Times New Roman" pitchFamily="18" charset="0"/>
                <a:cs typeface="Times New Roman" pitchFamily="18" charset="0"/>
              </a:rPr>
              <a:t>Even though, many benefits have contributed by HRA, yet its development </a:t>
            </a:r>
            <a:r>
              <a:rPr lang="en-US" sz="3000" dirty="0" smtClean="0">
                <a:latin typeface="Times New Roman" pitchFamily="18" charset="0"/>
                <a:cs typeface="Times New Roman" pitchFamily="18" charset="0"/>
              </a:rPr>
              <a:t>and application </a:t>
            </a:r>
            <a:r>
              <a:rPr lang="en-US" sz="3000" dirty="0">
                <a:latin typeface="Times New Roman" pitchFamily="18" charset="0"/>
                <a:cs typeface="Times New Roman" pitchFamily="18" charset="0"/>
              </a:rPr>
              <a:t>in different industries has not been encouraging. Because </a:t>
            </a:r>
            <a:r>
              <a:rPr lang="en-US" sz="3000" dirty="0" smtClean="0">
                <a:latin typeface="Times New Roman" pitchFamily="18" charset="0"/>
                <a:cs typeface="Times New Roman" pitchFamily="18" charset="0"/>
              </a:rPr>
              <a:t>Indian companies </a:t>
            </a:r>
            <a:r>
              <a:rPr lang="en-US" sz="3000" dirty="0">
                <a:latin typeface="Times New Roman" pitchFamily="18" charset="0"/>
                <a:cs typeface="Times New Roman" pitchFamily="18" charset="0"/>
              </a:rPr>
              <a:t>act 1956, does not provide any scope for showing any </a:t>
            </a:r>
            <a:r>
              <a:rPr lang="en-US" sz="3000" dirty="0" smtClean="0">
                <a:latin typeface="Times New Roman" pitchFamily="18" charset="0"/>
                <a:cs typeface="Times New Roman" pitchFamily="18" charset="0"/>
              </a:rPr>
              <a:t>information about </a:t>
            </a:r>
            <a:r>
              <a:rPr lang="en-US" sz="3000" dirty="0">
                <a:latin typeface="Times New Roman" pitchFamily="18" charset="0"/>
                <a:cs typeface="Times New Roman" pitchFamily="18" charset="0"/>
              </a:rPr>
              <a:t>human resources in financial statement. Due to the development of </a:t>
            </a:r>
            <a:r>
              <a:rPr lang="en-US" sz="3000" dirty="0" smtClean="0">
                <a:latin typeface="Times New Roman" pitchFamily="18" charset="0"/>
                <a:cs typeface="Times New Roman" pitchFamily="18" charset="0"/>
              </a:rPr>
              <a:t>business and </a:t>
            </a:r>
            <a:r>
              <a:rPr lang="en-US" sz="3000" dirty="0">
                <a:latin typeface="Times New Roman" pitchFamily="18" charset="0"/>
                <a:cs typeface="Times New Roman" pitchFamily="18" charset="0"/>
              </a:rPr>
              <a:t>industries, some of the Indian companies, both public and private, value </a:t>
            </a:r>
            <a:r>
              <a:rPr lang="en-US" sz="3000" dirty="0" smtClean="0">
                <a:latin typeface="Times New Roman" pitchFamily="18" charset="0"/>
                <a:cs typeface="Times New Roman" pitchFamily="18" charset="0"/>
              </a:rPr>
              <a:t>their  human </a:t>
            </a:r>
            <a:r>
              <a:rPr lang="en-US" sz="3000" dirty="0">
                <a:latin typeface="Times New Roman" pitchFamily="18" charset="0"/>
                <a:cs typeface="Times New Roman" pitchFamily="18" charset="0"/>
              </a:rPr>
              <a:t>resources and report this information in their annual report. The </a:t>
            </a:r>
            <a:r>
              <a:rPr lang="en-US" sz="3000" dirty="0" smtClean="0">
                <a:latin typeface="Times New Roman" pitchFamily="18" charset="0"/>
                <a:cs typeface="Times New Roman" pitchFamily="18" charset="0"/>
              </a:rPr>
              <a:t>companies, who </a:t>
            </a:r>
            <a:r>
              <a:rPr lang="en-US" sz="3000" dirty="0">
                <a:latin typeface="Times New Roman" pitchFamily="18" charset="0"/>
                <a:cs typeface="Times New Roman" pitchFamily="18" charset="0"/>
              </a:rPr>
              <a:t>are presently reporting human assets valuation, include:</a:t>
            </a:r>
          </a:p>
        </p:txBody>
      </p:sp>
    </p:spTree>
    <p:extLst>
      <p:ext uri="{BB962C8B-B14F-4D97-AF65-F5344CB8AC3E}">
        <p14:creationId xmlns:p14="http://schemas.microsoft.com/office/powerpoint/2010/main" xmlns="" val="161419971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8945" y="334851"/>
            <a:ext cx="10032643" cy="6246253"/>
          </a:xfrm>
        </p:spPr>
        <p:txBody>
          <a:bodyPr>
            <a:noAutofit/>
          </a:bodyPr>
          <a:lstStyle/>
          <a:p>
            <a:pPr algn="l"/>
            <a:r>
              <a:rPr lang="en-US" sz="3000" dirty="0">
                <a:latin typeface="Times New Roman" pitchFamily="18" charset="0"/>
                <a:cs typeface="Times New Roman" pitchFamily="18" charset="0"/>
              </a:rPr>
              <a:t>1. Bharat heavy Electrical Ltd (BHEL).</a:t>
            </a:r>
          </a:p>
          <a:p>
            <a:pPr algn="l"/>
            <a:r>
              <a:rPr lang="en-US" sz="3000" dirty="0" smtClean="0">
                <a:latin typeface="Times New Roman" pitchFamily="18" charset="0"/>
                <a:cs typeface="Times New Roman" pitchFamily="18" charset="0"/>
              </a:rPr>
              <a:t>2</a:t>
            </a:r>
            <a:r>
              <a:rPr lang="en-US" sz="3000" dirty="0">
                <a:latin typeface="Times New Roman" pitchFamily="18" charset="0"/>
                <a:cs typeface="Times New Roman" pitchFamily="18" charset="0"/>
              </a:rPr>
              <a:t>. Steel Authority of India Ltd (</a:t>
            </a:r>
            <a:r>
              <a:rPr lang="en-US" sz="3000" dirty="0" smtClean="0">
                <a:latin typeface="Times New Roman" pitchFamily="18" charset="0"/>
                <a:cs typeface="Times New Roman" pitchFamily="18" charset="0"/>
              </a:rPr>
              <a:t>SAIL)</a:t>
            </a:r>
          </a:p>
          <a:p>
            <a:pPr algn="l"/>
            <a:r>
              <a:rPr lang="en-US" sz="3000" dirty="0" smtClean="0">
                <a:latin typeface="Times New Roman" pitchFamily="18" charset="0"/>
                <a:cs typeface="Times New Roman" pitchFamily="18" charset="0"/>
              </a:rPr>
              <a:t>3</a:t>
            </a:r>
            <a:r>
              <a:rPr lang="en-US" sz="3000" dirty="0">
                <a:latin typeface="Times New Roman" pitchFamily="18" charset="0"/>
                <a:cs typeface="Times New Roman" pitchFamily="18" charset="0"/>
              </a:rPr>
              <a:t>. Oil and Natural Gas Commissioning (ONGC)</a:t>
            </a:r>
          </a:p>
          <a:p>
            <a:pPr algn="l"/>
            <a:r>
              <a:rPr lang="en-US" sz="3000" dirty="0" smtClean="0">
                <a:latin typeface="Times New Roman" pitchFamily="18" charset="0"/>
                <a:cs typeface="Times New Roman" pitchFamily="18" charset="0"/>
              </a:rPr>
              <a:t>4</a:t>
            </a:r>
            <a:r>
              <a:rPr lang="en-US" sz="3000" dirty="0">
                <a:latin typeface="Times New Roman" pitchFamily="18" charset="0"/>
                <a:cs typeface="Times New Roman" pitchFamily="18" charset="0"/>
              </a:rPr>
              <a:t>. Oil India Ltd</a:t>
            </a:r>
          </a:p>
          <a:p>
            <a:pPr algn="l"/>
            <a:r>
              <a:rPr lang="en-US" sz="3000" dirty="0" smtClean="0">
                <a:latin typeface="Times New Roman" pitchFamily="18" charset="0"/>
                <a:cs typeface="Times New Roman" pitchFamily="18" charset="0"/>
              </a:rPr>
              <a:t>5</a:t>
            </a:r>
            <a:r>
              <a:rPr lang="en-US" sz="3000" dirty="0">
                <a:latin typeface="Times New Roman" pitchFamily="18" charset="0"/>
                <a:cs typeface="Times New Roman" pitchFamily="18" charset="0"/>
              </a:rPr>
              <a:t>. Project and Equipment corporation of India.(PEC</a:t>
            </a:r>
            <a:r>
              <a:rPr lang="en-US" sz="3000" dirty="0" smtClean="0">
                <a:latin typeface="Times New Roman" pitchFamily="18" charset="0"/>
                <a:cs typeface="Times New Roman" pitchFamily="18" charset="0"/>
              </a:rPr>
              <a:t>).</a:t>
            </a:r>
          </a:p>
          <a:p>
            <a:pPr algn="l"/>
            <a:r>
              <a:rPr lang="en-US" sz="3000" dirty="0" smtClean="0">
                <a:latin typeface="Times New Roman" pitchFamily="18" charset="0"/>
                <a:cs typeface="Times New Roman" pitchFamily="18" charset="0"/>
              </a:rPr>
              <a:t>6</a:t>
            </a:r>
            <a:r>
              <a:rPr lang="en-US" sz="3000" dirty="0">
                <a:latin typeface="Times New Roman" pitchFamily="18" charset="0"/>
                <a:cs typeface="Times New Roman" pitchFamily="18" charset="0"/>
              </a:rPr>
              <a:t>. Engineers India limited</a:t>
            </a:r>
          </a:p>
          <a:p>
            <a:pPr algn="l"/>
            <a:r>
              <a:rPr lang="en-US" sz="3000" dirty="0" smtClean="0">
                <a:latin typeface="Times New Roman" pitchFamily="18" charset="0"/>
                <a:cs typeface="Times New Roman" pitchFamily="18" charset="0"/>
              </a:rPr>
              <a:t>7</a:t>
            </a:r>
            <a:r>
              <a:rPr lang="en-US" sz="3000" dirty="0">
                <a:latin typeface="Times New Roman" pitchFamily="18" charset="0"/>
                <a:cs typeface="Times New Roman" pitchFamily="18" charset="0"/>
              </a:rPr>
              <a:t>. Mineral and Metal trading Corporation of India.(MMTC).</a:t>
            </a:r>
          </a:p>
          <a:p>
            <a:pPr algn="l"/>
            <a:r>
              <a:rPr lang="en-US" sz="3000" dirty="0" smtClean="0">
                <a:latin typeface="Times New Roman" pitchFamily="18" charset="0"/>
                <a:cs typeface="Times New Roman" pitchFamily="18" charset="0"/>
              </a:rPr>
              <a:t>8</a:t>
            </a:r>
            <a:r>
              <a:rPr lang="en-US" sz="3000" dirty="0">
                <a:latin typeface="Times New Roman" pitchFamily="18" charset="0"/>
                <a:cs typeface="Times New Roman" pitchFamily="18" charset="0"/>
              </a:rPr>
              <a:t>. Electrical India Ltd.</a:t>
            </a:r>
          </a:p>
          <a:p>
            <a:pPr algn="l"/>
            <a:r>
              <a:rPr lang="en-US" sz="3000" dirty="0" smtClean="0">
                <a:latin typeface="Times New Roman" pitchFamily="18" charset="0"/>
                <a:cs typeface="Times New Roman" pitchFamily="18" charset="0"/>
              </a:rPr>
              <a:t>9</a:t>
            </a:r>
            <a:r>
              <a:rPr lang="en-US" sz="3000" dirty="0">
                <a:latin typeface="Times New Roman" pitchFamily="18" charset="0"/>
                <a:cs typeface="Times New Roman" pitchFamily="18" charset="0"/>
              </a:rPr>
              <a:t>. Hindustan Shipyard Ltd.</a:t>
            </a:r>
          </a:p>
          <a:p>
            <a:pPr algn="l"/>
            <a:r>
              <a:rPr lang="en-US" sz="3000" dirty="0" smtClean="0">
                <a:latin typeface="Times New Roman" pitchFamily="18" charset="0"/>
                <a:cs typeface="Times New Roman" pitchFamily="18" charset="0"/>
              </a:rPr>
              <a:t>10</a:t>
            </a:r>
            <a:r>
              <a:rPr lang="en-US" sz="3000" dirty="0">
                <a:latin typeface="Times New Roman" pitchFamily="18" charset="0"/>
                <a:cs typeface="Times New Roman" pitchFamily="18" charset="0"/>
              </a:rPr>
              <a:t>. Cement corporation of India. (CCI).</a:t>
            </a:r>
          </a:p>
          <a:p>
            <a:pPr algn="l"/>
            <a:r>
              <a:rPr lang="en-US" sz="3000" dirty="0" smtClean="0">
                <a:latin typeface="Times New Roman" pitchFamily="18" charset="0"/>
                <a:cs typeface="Times New Roman" pitchFamily="18" charset="0"/>
              </a:rPr>
              <a:t>11</a:t>
            </a:r>
            <a:r>
              <a:rPr lang="en-US" sz="3000" dirty="0">
                <a:latin typeface="Times New Roman" pitchFamily="18" charset="0"/>
                <a:cs typeface="Times New Roman" pitchFamily="18" charset="0"/>
              </a:rPr>
              <a:t>. Infosys Technologies Ltd.</a:t>
            </a:r>
          </a:p>
          <a:p>
            <a:endParaRPr lang="en-US" sz="3200" dirty="0"/>
          </a:p>
        </p:txBody>
      </p:sp>
    </p:spTree>
    <p:extLst>
      <p:ext uri="{BB962C8B-B14F-4D97-AF65-F5344CB8AC3E}">
        <p14:creationId xmlns:p14="http://schemas.microsoft.com/office/powerpoint/2010/main" xmlns="" val="983467696"/>
      </p:ext>
    </p:extLst>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human resouce accounting"/>
          <p:cNvPicPr>
            <a:picLocks noChangeAspect="1" noChangeArrowheads="1"/>
          </p:cNvPicPr>
          <p:nvPr/>
        </p:nvPicPr>
        <p:blipFill>
          <a:blip r:embed="rId2"/>
          <a:srcRect/>
          <a:stretch>
            <a:fillRect/>
          </a:stretch>
        </p:blipFill>
        <p:spPr bwMode="auto">
          <a:xfrm>
            <a:off x="2552131" y="2511188"/>
            <a:ext cx="6782937" cy="4176215"/>
          </a:xfrm>
          <a:prstGeom prst="rect">
            <a:avLst/>
          </a:prstGeom>
          <a:noFill/>
        </p:spPr>
      </p:pic>
      <p:sp>
        <p:nvSpPr>
          <p:cNvPr id="2" name="Title 1"/>
          <p:cNvSpPr>
            <a:spLocks noGrp="1"/>
          </p:cNvSpPr>
          <p:nvPr>
            <p:ph type="title"/>
          </p:nvPr>
        </p:nvSpPr>
        <p:spPr>
          <a:xfrm>
            <a:off x="436729" y="204715"/>
            <a:ext cx="11423176" cy="3084395"/>
          </a:xfrm>
        </p:spPr>
        <p:txBody>
          <a:bodyPr>
            <a:normAutofit/>
          </a:bodyPr>
          <a:lstStyle/>
          <a:p>
            <a:r>
              <a:rPr lang="en-US" sz="3300" dirty="0" smtClean="0">
                <a:latin typeface="Times New Roman" pitchFamily="18" charset="0"/>
                <a:cs typeface="Times New Roman" pitchFamily="18" charset="0"/>
              </a:rPr>
              <a:t>12. Tata Engineering and Locomotive Works</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13.  Southern Petrochemicals Industries Corporation Ltd SPIC).</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14. Associated Cement Company Ltd ACC).</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15. National Thermal Power Corporation Ltd (NTPC)</a:t>
            </a:r>
            <a:r>
              <a:rPr lang="en-US" dirty="0" smtClean="0"/>
              <a:t/>
            </a:r>
            <a:br>
              <a:rPr lang="en-US" dirty="0" smtClean="0"/>
            </a:br>
            <a:endParaRPr lang="en-US" dirty="0"/>
          </a:p>
        </p:txBody>
      </p:sp>
    </p:spTree>
    <p:extLst>
      <p:ext uri="{BB962C8B-B14F-4D97-AF65-F5344CB8AC3E}">
        <p14:creationId xmlns:p14="http://schemas.microsoft.com/office/powerpoint/2010/main" xmlns="" val="14977229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2" y="352933"/>
            <a:ext cx="10515600" cy="1325563"/>
          </a:xfrm>
        </p:spPr>
        <p:txBody>
          <a:bodyPr/>
          <a:lstStyle/>
          <a:p>
            <a:r>
              <a:rPr lang="en-US" b="1" i="1" u="sng" dirty="0" smtClean="0"/>
              <a:t>INTRODUCTION</a:t>
            </a:r>
            <a:endParaRPr lang="en-US" b="1" i="1" u="sng" dirty="0"/>
          </a:p>
        </p:txBody>
      </p:sp>
      <p:sp>
        <p:nvSpPr>
          <p:cNvPr id="3" name="Content Placeholder 2"/>
          <p:cNvSpPr>
            <a:spLocks noGrp="1"/>
          </p:cNvSpPr>
          <p:nvPr>
            <p:ph idx="1"/>
          </p:nvPr>
        </p:nvSpPr>
        <p:spPr>
          <a:xfrm>
            <a:off x="536448" y="1886585"/>
            <a:ext cx="10515600" cy="4351338"/>
          </a:xfrm>
        </p:spPr>
        <p:txBody>
          <a:bodyPr>
            <a:normAutofit fontScale="92500" lnSpcReduction="20000"/>
          </a:bodyPr>
          <a:lstStyle/>
          <a:p>
            <a:pPr marL="0" indent="0" algn="just">
              <a:buNone/>
            </a:pPr>
            <a:r>
              <a:rPr lang="en-US" sz="3500" dirty="0">
                <a:latin typeface="Times New Roman" pitchFamily="18" charset="0"/>
                <a:cs typeface="Times New Roman" pitchFamily="18" charset="0"/>
              </a:rPr>
              <a:t>Human Resource Accounting (HRA) means to measure the cost and value of the people (i.e. of employees and managers) in the </a:t>
            </a:r>
            <a:r>
              <a:rPr lang="en-US" sz="3500" dirty="0" smtClean="0">
                <a:latin typeface="Times New Roman" pitchFamily="18" charset="0"/>
                <a:cs typeface="Times New Roman" pitchFamily="18" charset="0"/>
              </a:rPr>
              <a:t>organization. </a:t>
            </a:r>
            <a:r>
              <a:rPr lang="en-US" sz="3500" dirty="0">
                <a:latin typeface="Times New Roman" pitchFamily="18" charset="0"/>
                <a:cs typeface="Times New Roman" pitchFamily="18" charset="0"/>
              </a:rPr>
              <a:t>It measures the cost incurred to recruit, hire, train and develop employees and managers</a:t>
            </a:r>
            <a:r>
              <a:rPr lang="en-US" sz="3500" dirty="0" smtClean="0">
                <a:latin typeface="Times New Roman" pitchFamily="18" charset="0"/>
                <a:cs typeface="Times New Roman" pitchFamily="18" charset="0"/>
              </a:rPr>
              <a:t>.</a:t>
            </a:r>
          </a:p>
          <a:p>
            <a:pPr marL="0" indent="0" algn="just">
              <a:buNone/>
            </a:pPr>
            <a:endParaRPr lang="en-US" sz="3500" dirty="0">
              <a:latin typeface="Times New Roman" pitchFamily="18" charset="0"/>
              <a:cs typeface="Times New Roman" pitchFamily="18" charset="0"/>
            </a:endParaRPr>
          </a:p>
          <a:p>
            <a:pPr marL="0" indent="0" algn="just">
              <a:buNone/>
            </a:pPr>
            <a:r>
              <a:rPr lang="en-US" sz="3500" dirty="0">
                <a:latin typeface="Times New Roman" pitchFamily="18" charset="0"/>
                <a:cs typeface="Times New Roman" pitchFamily="18" charset="0"/>
              </a:rPr>
              <a:t>HRA also finds out the present economic value of its employees and managers. After measuring the cost and value of its employees and managers, the </a:t>
            </a:r>
            <a:r>
              <a:rPr lang="en-US" sz="3500" dirty="0" smtClean="0">
                <a:latin typeface="Times New Roman" pitchFamily="18" charset="0"/>
                <a:cs typeface="Times New Roman" pitchFamily="18" charset="0"/>
              </a:rPr>
              <a:t>organization </a:t>
            </a:r>
            <a:r>
              <a:rPr lang="en-US" sz="3500" dirty="0">
                <a:latin typeface="Times New Roman" pitchFamily="18" charset="0"/>
                <a:cs typeface="Times New Roman" pitchFamily="18" charset="0"/>
              </a:rPr>
              <a:t>prepares a report. This report is called </a:t>
            </a:r>
            <a:r>
              <a:rPr lang="en-US" sz="3500" b="1" dirty="0">
                <a:latin typeface="Times New Roman" pitchFamily="18" charset="0"/>
                <a:cs typeface="Times New Roman" pitchFamily="18" charset="0"/>
              </a:rPr>
              <a:t>HRA Report</a:t>
            </a:r>
            <a:r>
              <a:rPr lang="en-US" sz="3500" dirty="0">
                <a:latin typeface="Times New Roman" pitchFamily="18" charset="0"/>
                <a:cs typeface="Times New Roman" pitchFamily="18" charset="0"/>
              </a:rPr>
              <a:t>. It is shown to the </a:t>
            </a:r>
            <a:r>
              <a:rPr lang="en-US" sz="3500" dirty="0" smtClean="0">
                <a:latin typeface="Times New Roman" pitchFamily="18" charset="0"/>
                <a:cs typeface="Times New Roman" pitchFamily="18" charset="0"/>
              </a:rPr>
              <a:t>top level management . </a:t>
            </a:r>
            <a:r>
              <a:rPr lang="en-US" sz="3500" dirty="0">
                <a:latin typeface="Times New Roman" pitchFamily="18" charset="0"/>
                <a:cs typeface="Times New Roman" pitchFamily="18" charset="0"/>
              </a:rPr>
              <a:t>It can also be shown to the employees, managers and outside investors.</a:t>
            </a:r>
          </a:p>
          <a:p>
            <a:pPr marL="0" indent="0">
              <a:buNone/>
            </a:pPr>
            <a:endParaRPr lang="en-US" dirty="0"/>
          </a:p>
        </p:txBody>
      </p:sp>
    </p:spTree>
    <p:extLst>
      <p:ext uri="{BB962C8B-B14F-4D97-AF65-F5344CB8AC3E}">
        <p14:creationId xmlns:p14="http://schemas.microsoft.com/office/powerpoint/2010/main" xmlns="" val="1144165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thank you minion"/>
          <p:cNvPicPr>
            <a:picLocks noChangeAspect="1" noChangeArrowheads="1"/>
          </p:cNvPicPr>
          <p:nvPr/>
        </p:nvPicPr>
        <p:blipFill>
          <a:blip r:embed="rId2"/>
          <a:srcRect/>
          <a:stretch>
            <a:fillRect/>
          </a:stretch>
        </p:blipFill>
        <p:spPr bwMode="auto">
          <a:xfrm>
            <a:off x="0" y="532264"/>
            <a:ext cx="7874758" cy="5909480"/>
          </a:xfrm>
          <a:prstGeom prst="rect">
            <a:avLst/>
          </a:prstGeom>
          <a:noFill/>
        </p:spPr>
      </p:pic>
      <p:sp>
        <p:nvSpPr>
          <p:cNvPr id="5" name="TextBox 4"/>
          <p:cNvSpPr txBox="1"/>
          <p:nvPr/>
        </p:nvSpPr>
        <p:spPr>
          <a:xfrm>
            <a:off x="7765576" y="955344"/>
            <a:ext cx="4258102" cy="4401205"/>
          </a:xfrm>
          <a:prstGeom prst="rect">
            <a:avLst/>
          </a:prstGeom>
          <a:noFill/>
        </p:spPr>
        <p:txBody>
          <a:bodyPr wrap="square" rtlCol="0">
            <a:spAutoFit/>
          </a:bodyPr>
          <a:lstStyle/>
          <a:p>
            <a:r>
              <a:rPr lang="en-US" sz="2800" dirty="0" smtClean="0">
                <a:latin typeface="Times New Roman" pitchFamily="18" charset="0"/>
                <a:cs typeface="Times New Roman" pitchFamily="18" charset="0"/>
              </a:rPr>
              <a:t>MADE BY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DAKSH GOYAL (FIB1620)</a:t>
            </a:r>
          </a:p>
          <a:p>
            <a:r>
              <a:rPr lang="en-US" sz="2800" smtClean="0">
                <a:latin typeface="Times New Roman" pitchFamily="18" charset="0"/>
                <a:cs typeface="Times New Roman" pitchFamily="18" charset="0"/>
              </a:rPr>
              <a:t>SWATI </a:t>
            </a:r>
            <a:r>
              <a:rPr lang="en-US" sz="2800" dirty="0" smtClean="0">
                <a:latin typeface="Times New Roman" pitchFamily="18" charset="0"/>
                <a:cs typeface="Times New Roman" pitchFamily="18" charset="0"/>
              </a:rPr>
              <a:t>CHAURASIA (FIB1655)</a:t>
            </a:r>
          </a:p>
          <a:p>
            <a:r>
              <a:rPr lang="en-US" sz="2800" dirty="0" smtClean="0">
                <a:latin typeface="Times New Roman" pitchFamily="18" charset="0"/>
                <a:cs typeface="Times New Roman" pitchFamily="18" charset="0"/>
              </a:rPr>
              <a:t>SUDHANSHU GUPTA  (FIB1660)</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8784734"/>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033" y="531996"/>
            <a:ext cx="9144000" cy="1784484"/>
          </a:xfrm>
        </p:spPr>
        <p:txBody>
          <a:bodyPr/>
          <a:lstStyle/>
          <a:p>
            <a:pPr algn="l"/>
            <a:r>
              <a:rPr lang="en-US" b="1" dirty="0" smtClean="0"/>
              <a:t>Definition:</a:t>
            </a:r>
            <a:br>
              <a:rPr lang="en-US" b="1" dirty="0" smtClean="0"/>
            </a:br>
            <a:endParaRPr lang="en-US" dirty="0"/>
          </a:p>
        </p:txBody>
      </p:sp>
      <p:sp>
        <p:nvSpPr>
          <p:cNvPr id="3" name="Subtitle 2"/>
          <p:cNvSpPr>
            <a:spLocks noGrp="1"/>
          </p:cNvSpPr>
          <p:nvPr>
            <p:ph type="subTitle" idx="1"/>
          </p:nvPr>
        </p:nvSpPr>
        <p:spPr>
          <a:xfrm>
            <a:off x="573024" y="2168115"/>
            <a:ext cx="10436352" cy="3412902"/>
          </a:xfrm>
        </p:spPr>
        <p:txBody>
          <a:bodyPr>
            <a:noAutofit/>
          </a:bodyPr>
          <a:lstStyle/>
          <a:p>
            <a:pPr algn="just" fontAlgn="base"/>
            <a:r>
              <a:rPr lang="en-US" sz="3000" dirty="0" smtClean="0">
                <a:latin typeface="Times New Roman" pitchFamily="18" charset="0"/>
                <a:cs typeface="Times New Roman" pitchFamily="18" charset="0"/>
              </a:rPr>
              <a:t>‘</a:t>
            </a:r>
            <a:r>
              <a:rPr lang="en-US" sz="3000" dirty="0">
                <a:latin typeface="Times New Roman" pitchFamily="18" charset="0"/>
                <a:cs typeface="Times New Roman" pitchFamily="18" charset="0"/>
              </a:rPr>
              <a:t>HRA is a process of identifying and measuring data about human resources and communicating this information to interested parties</a:t>
            </a:r>
            <a:r>
              <a:rPr lang="en-US" sz="3000" dirty="0" smtClean="0">
                <a:latin typeface="Times New Roman" pitchFamily="18" charset="0"/>
                <a:cs typeface="Times New Roman" pitchFamily="18" charset="0"/>
              </a:rPr>
              <a:t>’.</a:t>
            </a:r>
            <a:endParaRPr lang="en-US" sz="3000" cap="all" dirty="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                                         - American Association of Accountants</a:t>
            </a: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‘HRA </a:t>
            </a:r>
            <a:r>
              <a:rPr lang="en-US" sz="3000" dirty="0">
                <a:latin typeface="Times New Roman" pitchFamily="18" charset="0"/>
                <a:cs typeface="Times New Roman" pitchFamily="18" charset="0"/>
              </a:rPr>
              <a:t>is the measurement and quantification of human </a:t>
            </a:r>
            <a:r>
              <a:rPr lang="en-US" sz="3000" dirty="0" smtClean="0">
                <a:latin typeface="Times New Roman" pitchFamily="18" charset="0"/>
                <a:cs typeface="Times New Roman" pitchFamily="18" charset="0"/>
              </a:rPr>
              <a:t>organizational </a:t>
            </a:r>
            <a:r>
              <a:rPr lang="en-US" sz="3000" dirty="0">
                <a:latin typeface="Times New Roman" pitchFamily="18" charset="0"/>
                <a:cs typeface="Times New Roman" pitchFamily="18" charset="0"/>
              </a:rPr>
              <a:t>inputs such as recruiting, training, experience and commitment’.</a:t>
            </a:r>
          </a:p>
        </p:txBody>
      </p:sp>
    </p:spTree>
    <p:extLst>
      <p:ext uri="{BB962C8B-B14F-4D97-AF65-F5344CB8AC3E}">
        <p14:creationId xmlns:p14="http://schemas.microsoft.com/office/powerpoint/2010/main" xmlns="" val="39944483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61" y="283239"/>
            <a:ext cx="10515600" cy="1325563"/>
          </a:xfrm>
        </p:spPr>
        <p:txBody>
          <a:bodyPr/>
          <a:lstStyle/>
          <a:p>
            <a:r>
              <a:rPr lang="en-US" b="1" u="sng" dirty="0" smtClean="0">
                <a:latin typeface="+mn-lt"/>
              </a:rPr>
              <a:t>BASIC PREMISES OF HRA</a:t>
            </a:r>
            <a:r>
              <a:rPr lang="en-US" dirty="0" smtClean="0"/>
              <a:t> </a:t>
            </a:r>
            <a:endParaRPr lang="en-US" dirty="0"/>
          </a:p>
        </p:txBody>
      </p:sp>
      <p:pic>
        <p:nvPicPr>
          <p:cNvPr id="76802" name="Picture 2" descr="C:\Users\intel\Desktop\Untitled.png"/>
          <p:cNvPicPr>
            <a:picLocks noChangeAspect="1" noChangeArrowheads="1"/>
          </p:cNvPicPr>
          <p:nvPr/>
        </p:nvPicPr>
        <p:blipFill>
          <a:blip r:embed="rId2"/>
          <a:srcRect/>
          <a:stretch>
            <a:fillRect/>
          </a:stretch>
        </p:blipFill>
        <p:spPr bwMode="auto">
          <a:xfrm>
            <a:off x="3289112" y="1832071"/>
            <a:ext cx="5773003" cy="4741876"/>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57" y="665566"/>
            <a:ext cx="10515600" cy="4351338"/>
          </a:xfrm>
        </p:spPr>
        <p:txBody>
          <a:bodyPr/>
          <a:lstStyle/>
          <a:p>
            <a:pPr algn="just"/>
            <a:r>
              <a:rPr lang="en-US" dirty="0" smtClean="0"/>
              <a:t> </a:t>
            </a:r>
            <a:r>
              <a:rPr lang="en-US" sz="3000" dirty="0" smtClean="0">
                <a:latin typeface="Times New Roman" pitchFamily="18" charset="0"/>
                <a:cs typeface="Times New Roman" pitchFamily="18" charset="0"/>
              </a:rPr>
              <a:t>People are valuable resources of an organization.</a:t>
            </a: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 Usefulness of manpower is determined by the way it is managed.</a:t>
            </a: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Information on investment and value of human resource is useful for decision making</a:t>
            </a:r>
            <a:r>
              <a:rPr lang="en-US" dirty="0" smtClean="0"/>
              <a:t>.</a:t>
            </a:r>
            <a:endParaRPr lang="en-US" dirty="0"/>
          </a:p>
        </p:txBody>
      </p:sp>
      <p:pic>
        <p:nvPicPr>
          <p:cNvPr id="77826" name="Picture 2" descr="Image result for human resource accounting"/>
          <p:cNvPicPr>
            <a:picLocks noChangeAspect="1" noChangeArrowheads="1"/>
          </p:cNvPicPr>
          <p:nvPr/>
        </p:nvPicPr>
        <p:blipFill>
          <a:blip r:embed="rId2"/>
          <a:srcRect/>
          <a:stretch>
            <a:fillRect/>
          </a:stretch>
        </p:blipFill>
        <p:spPr bwMode="auto">
          <a:xfrm>
            <a:off x="5942226" y="3821373"/>
            <a:ext cx="4894096" cy="2796626"/>
          </a:xfrm>
          <a:prstGeom prst="rect">
            <a:avLst/>
          </a:prstGeom>
          <a:noFill/>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710" y="245661"/>
            <a:ext cx="6755642" cy="1119116"/>
          </a:xfrm>
        </p:spPr>
        <p:style>
          <a:lnRef idx="1">
            <a:schemeClr val="accent4"/>
          </a:lnRef>
          <a:fillRef idx="2">
            <a:schemeClr val="accent4"/>
          </a:fillRef>
          <a:effectRef idx="1">
            <a:schemeClr val="accent4"/>
          </a:effectRef>
          <a:fontRef idx="minor">
            <a:schemeClr val="dk1"/>
          </a:fontRef>
        </p:style>
        <p:txBody>
          <a:bodyPr vert="horz" anchor="t">
            <a:normAutofit fontScale="90000"/>
          </a:bodyPr>
          <a:lstStyle/>
          <a:p>
            <a:pPr marL="1143000" indent="-1143000">
              <a:lnSpc>
                <a:spcPct val="100000"/>
              </a:lnSpc>
            </a:pPr>
            <a:r>
              <a:rPr lang="en-US" b="1" dirty="0">
                <a:effectLst>
                  <a:outerShdw blurRad="38100" dist="38100" dir="2700000" algn="tl">
                    <a:srgbClr val="000000">
                      <a:alpha val="43137"/>
                    </a:srgbClr>
                  </a:outerShdw>
                </a:effectLst>
                <a:latin typeface="Times New Roman" pitchFamily="18" charset="0"/>
                <a:cs typeface="Times New Roman" pitchFamily="18" charset="0"/>
              </a:rPr>
              <a:t>Need for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HRA</a:t>
            </a: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endParaRPr lang="en-US"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75890" y="1522908"/>
            <a:ext cx="10573555" cy="4836949"/>
          </a:xfrm>
        </p:spPr>
        <p:txBody>
          <a:bodyPr>
            <a:noAutofit/>
          </a:bodyPr>
          <a:lstStyle/>
          <a:p>
            <a:pPr marL="342900" indent="-342900" algn="just" fontAlgn="base">
              <a:buFont typeface="Wingdings" panose="05000000000000000000" pitchFamily="2" charset="2"/>
              <a:buChar char="Ø"/>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Under conventional accounting, no information is made available about the human resources employed in an organization, and without people the financial and physical resources cannot be operationally effective</a:t>
            </a:r>
            <a:r>
              <a:rPr lang="en-US" sz="3200" dirty="0" smtClean="0">
                <a:latin typeface="Times New Roman" pitchFamily="18" charset="0"/>
                <a:cs typeface="Times New Roman" pitchFamily="18" charset="0"/>
              </a:rPr>
              <a:t>.</a:t>
            </a:r>
          </a:p>
          <a:p>
            <a:pPr marL="342900" indent="-342900" algn="just" fontAlgn="base"/>
            <a:endParaRPr lang="en-US" sz="3200" dirty="0">
              <a:latin typeface="Times New Roman" pitchFamily="18" charset="0"/>
              <a:cs typeface="Times New Roman" pitchFamily="18" charset="0"/>
            </a:endParaRPr>
          </a:p>
          <a:p>
            <a:pPr marL="342900" indent="-342900" algn="just" fontAlgn="base">
              <a:buFont typeface="Wingdings" panose="05000000000000000000" pitchFamily="2" charset="2"/>
              <a:buChar char="Ø"/>
            </a:pPr>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expenses related to the human organization are charged to current revenue instead of being treated as investments, to be amortized over a period of time, with the result that magnitude of net income is significantly distorted. This makes the assessment of firm and inter-firm comparison difficult.</a:t>
            </a:r>
          </a:p>
          <a:p>
            <a:pPr algn="l" fontAlgn="base"/>
            <a:endParaRPr lang="en-US" sz="3200" dirty="0"/>
          </a:p>
          <a:p>
            <a:pPr algn="l"/>
            <a:endParaRPr lang="en-US" sz="3200" dirty="0"/>
          </a:p>
        </p:txBody>
      </p:sp>
    </p:spTree>
    <p:extLst>
      <p:ext uri="{BB962C8B-B14F-4D97-AF65-F5344CB8AC3E}">
        <p14:creationId xmlns:p14="http://schemas.microsoft.com/office/powerpoint/2010/main" xmlns="" val="3845939653"/>
      </p:ext>
    </p:extLst>
  </p:cSld>
  <p:clrMapOvr>
    <a:masterClrMapping/>
  </p:clrMapOvr>
  <p:transition>
    <p:pull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TotalTime>
  <Words>2569</Words>
  <Application>Microsoft Office PowerPoint</Application>
  <PresentationFormat>Custom</PresentationFormat>
  <Paragraphs>246</Paragraphs>
  <Slides>50</Slides>
  <Notes>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Equity</vt:lpstr>
      <vt:lpstr>Slide 1</vt:lpstr>
      <vt:lpstr>Slide 2</vt:lpstr>
      <vt:lpstr>Slide 3</vt:lpstr>
      <vt:lpstr>Slide 4</vt:lpstr>
      <vt:lpstr>INTRODUCTION</vt:lpstr>
      <vt:lpstr>Definition: </vt:lpstr>
      <vt:lpstr>BASIC PREMISES OF HRA </vt:lpstr>
      <vt:lpstr>Slide 8</vt:lpstr>
      <vt:lpstr>Need for HRA </vt:lpstr>
      <vt:lpstr>Slide 10</vt:lpstr>
      <vt:lpstr>Slide 11</vt:lpstr>
      <vt:lpstr>Assumptions of Human Resource Accounting </vt:lpstr>
      <vt:lpstr>Slide 13</vt:lpstr>
      <vt:lpstr>Slide 14</vt:lpstr>
      <vt:lpstr>OBJECTIVES   </vt:lpstr>
      <vt:lpstr>Slide 16</vt:lpstr>
      <vt:lpstr>ADVANTAGES </vt:lpstr>
      <vt:lpstr>Slide 18</vt:lpstr>
      <vt:lpstr>Slide 19</vt:lpstr>
      <vt:lpstr>Slide 20</vt:lpstr>
      <vt:lpstr>Limitations</vt:lpstr>
      <vt:lpstr>Slide 22</vt:lpstr>
      <vt:lpstr>Slide 23</vt:lpstr>
      <vt:lpstr>ACQUISITION COST </vt:lpstr>
      <vt:lpstr>Slide 25</vt:lpstr>
      <vt:lpstr>TRAINING &amp; DEVELOPMENT COST</vt:lpstr>
      <vt:lpstr>Slide 27</vt:lpstr>
      <vt:lpstr>Slide 28</vt:lpstr>
      <vt:lpstr>WELFARE COST</vt:lpstr>
      <vt:lpstr>Slide 30</vt:lpstr>
      <vt:lpstr>OTHER COSTS</vt:lpstr>
      <vt:lpstr>Slide 32</vt:lpstr>
      <vt:lpstr>Slide 33</vt:lpstr>
      <vt:lpstr>Slide 34</vt:lpstr>
      <vt:lpstr>Slide 35</vt:lpstr>
      <vt:lpstr>   Advantages-  1. Simple to understand. 2. Easy to implement. 3. Provide a basis of evaluating a company’s return on its investment in human resources.   Limitations-  1. Amount to be amortized is not fixed. 2. It is difficult to estimate the number of years over which the capitalized expenditure is to be amortized.  3. It takes into account a part of the employees acquisition costs and thus ignores the aggregate value of their potential services.           </vt:lpstr>
      <vt:lpstr>Slide 37</vt:lpstr>
      <vt:lpstr>Slide 38</vt:lpstr>
      <vt:lpstr>Slide 39</vt:lpstr>
      <vt:lpstr>Slide 40</vt:lpstr>
      <vt:lpstr>Slide 41</vt:lpstr>
      <vt:lpstr>Slide 42</vt:lpstr>
      <vt:lpstr>Slide 43</vt:lpstr>
      <vt:lpstr>Slide 44</vt:lpstr>
      <vt:lpstr>Slide 45</vt:lpstr>
      <vt:lpstr>Slide 46</vt:lpstr>
      <vt:lpstr>     Human Resource Accounting Practicing Companies In India</vt:lpstr>
      <vt:lpstr>Slide 48</vt:lpstr>
      <vt:lpstr>12. Tata Engineering and Locomotive Works 13.  Southern Petrochemicals Industries Corporation Ltd SPIC). 14. Associated Cement Company Ltd ACC). 15. National Thermal Power Corporation Ltd (NTPC) </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Accounting</dc:title>
  <dc:creator>abc</dc:creator>
  <cp:lastModifiedBy>intel</cp:lastModifiedBy>
  <cp:revision>98</cp:revision>
  <dcterms:created xsi:type="dcterms:W3CDTF">2016-11-04T15:40:49Z</dcterms:created>
  <dcterms:modified xsi:type="dcterms:W3CDTF">2016-11-21T15:50:02Z</dcterms:modified>
</cp:coreProperties>
</file>