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FE4C-0626-4FFA-9242-7601F628C5A7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034-9F32-4A65-9EC3-1D3B930CF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9364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FE4C-0626-4FFA-9242-7601F628C5A7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034-9F32-4A65-9EC3-1D3B930CF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6790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FE4C-0626-4FFA-9242-7601F628C5A7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034-9F32-4A65-9EC3-1D3B930CF7DE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3019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FE4C-0626-4FFA-9242-7601F628C5A7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034-9F32-4A65-9EC3-1D3B930CF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914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FE4C-0626-4FFA-9242-7601F628C5A7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034-9F32-4A65-9EC3-1D3B930CF7DE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2021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FE4C-0626-4FFA-9242-7601F628C5A7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034-9F32-4A65-9EC3-1D3B930CF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5541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FE4C-0626-4FFA-9242-7601F628C5A7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034-9F32-4A65-9EC3-1D3B930CF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2425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FE4C-0626-4FFA-9242-7601F628C5A7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034-9F32-4A65-9EC3-1D3B930CF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445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FE4C-0626-4FFA-9242-7601F628C5A7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034-9F32-4A65-9EC3-1D3B930CF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102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FE4C-0626-4FFA-9242-7601F628C5A7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034-9F32-4A65-9EC3-1D3B930CF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9126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FE4C-0626-4FFA-9242-7601F628C5A7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034-9F32-4A65-9EC3-1D3B930CF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463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FE4C-0626-4FFA-9242-7601F628C5A7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034-9F32-4A65-9EC3-1D3B930CF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0485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FE4C-0626-4FFA-9242-7601F628C5A7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034-9F32-4A65-9EC3-1D3B930CF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6073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FE4C-0626-4FFA-9242-7601F628C5A7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034-9F32-4A65-9EC3-1D3B930CF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0487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FE4C-0626-4FFA-9242-7601F628C5A7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034-9F32-4A65-9EC3-1D3B930CF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542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034-9F32-4A65-9EC3-1D3B930CF7DE}" type="slidenum">
              <a:rPr lang="en-IN" smtClean="0"/>
              <a:t>‹#›</a:t>
            </a:fld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FE4C-0626-4FFA-9242-7601F628C5A7}" type="datetimeFigureOut">
              <a:rPr lang="en-IN" smtClean="0"/>
              <a:t>19-01-2025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735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3FE4C-0626-4FFA-9242-7601F628C5A7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4AA6034-9F32-4A65-9EC3-1D3B930CF7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8338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B3801-CAA6-7A92-20AC-0A8BE9BAC5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/>
              <a:t>Analysis of External and Internal Environment</a:t>
            </a:r>
            <a:endParaRPr lang="en-IN" sz="4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2A39E-4927-F228-B75E-6CC6CB6556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/>
              <a:t>Process of Internal and External Audit &amp; Sources of External and Internal Information</a:t>
            </a:r>
          </a:p>
        </p:txBody>
      </p:sp>
    </p:spTree>
    <p:extLst>
      <p:ext uri="{BB962C8B-B14F-4D97-AF65-F5344CB8AC3E}">
        <p14:creationId xmlns:p14="http://schemas.microsoft.com/office/powerpoint/2010/main" val="990357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F7DCC-C0D5-06C6-63EE-0B1D3A366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Integration of Internal and External Analysis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00864-ED06-2EC2-1B99-D90AB0EC4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24009"/>
            <a:ext cx="8596668" cy="465419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Importance: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Alignment of Resources:</a:t>
            </a:r>
            <a:r>
              <a:rPr lang="en-US" sz="1800" dirty="0"/>
              <a:t> Matches internal strengths with external opportunities.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Risk Management:</a:t>
            </a:r>
            <a:r>
              <a:rPr lang="en-US" sz="1800" dirty="0"/>
              <a:t> Anticipates threats and prepares mitigation strategies.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Strategic Planning:</a:t>
            </a:r>
            <a:r>
              <a:rPr lang="en-US" sz="1800" dirty="0"/>
              <a:t> Facilitates informed and sustainable decision-making.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Frameworks Used: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SWOT Analysis:</a:t>
            </a:r>
            <a:r>
              <a:rPr lang="en-US" sz="1800" dirty="0"/>
              <a:t> Integrates internal and external factors for a comprehensive view.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Balanced Scorecard:</a:t>
            </a:r>
            <a:r>
              <a:rPr lang="en-US" sz="1800" dirty="0"/>
              <a:t> Links strategic objectives to performance metrics.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Value Chain Analysis:</a:t>
            </a:r>
            <a:r>
              <a:rPr lang="en-US" sz="1800" dirty="0"/>
              <a:t> Analyzes value-added processes within the organization.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Outcome: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Enhances competitive advantage and long-term success.</a:t>
            </a:r>
          </a:p>
        </p:txBody>
      </p:sp>
    </p:spTree>
    <p:extLst>
      <p:ext uri="{BB962C8B-B14F-4D97-AF65-F5344CB8AC3E}">
        <p14:creationId xmlns:p14="http://schemas.microsoft.com/office/powerpoint/2010/main" val="1459268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652D0-4DAE-ACCC-AC38-D68E6CE0B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8508"/>
          </a:xfrm>
        </p:spPr>
        <p:txBody>
          <a:bodyPr/>
          <a:lstStyle/>
          <a:p>
            <a:r>
              <a:rPr lang="en-IN" b="1" dirty="0"/>
              <a:t>Example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D6326-9EEA-9F91-512D-F1CA20D8A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3996"/>
            <a:ext cx="8596668" cy="523981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Scenario: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External Analysis: Identified a market trend towards eco-friendly products, driven by consumer demand and regulatory pressures.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Internal Analysis: Evaluated the company’s existing production capabilities, identifying gaps in sustainable practices.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Action Taken: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Developed a strategic plan to invest in sustainable technology.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Trained employees on eco-friendly production methods.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Launched a new product line catering to environmentally conscious consumers.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Result: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Increased market share and enhanced brand reputation.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Key Takeaway: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Combining internal strengths with external opportunities drives innovation and growth.</a:t>
            </a:r>
          </a:p>
        </p:txBody>
      </p:sp>
    </p:spTree>
    <p:extLst>
      <p:ext uri="{BB962C8B-B14F-4D97-AF65-F5344CB8AC3E}">
        <p14:creationId xmlns:p14="http://schemas.microsoft.com/office/powerpoint/2010/main" val="362345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77805-C10D-8C2C-0898-8CF8447B5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Understanding External Environment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95B9E-E133-D09C-E771-378A769DD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6190"/>
            <a:ext cx="8596668" cy="5024063"/>
          </a:xfrm>
        </p:spPr>
        <p:txBody>
          <a:bodyPr>
            <a:normAutofit fontScale="92500" lnSpcReduction="10000"/>
          </a:bodyPr>
          <a:lstStyle/>
          <a:p>
            <a:pPr lvl="1" algn="just">
              <a:buFont typeface="Wingdings" panose="05000000000000000000" pitchFamily="2" charset="2"/>
              <a:buChar char="Ø"/>
            </a:pPr>
            <a:r>
              <a:rPr lang="en-US" sz="2000" dirty="0"/>
              <a:t>Refers to factors outside an organization that influence its performance.</a:t>
            </a:r>
          </a:p>
          <a:p>
            <a:pPr marL="0" indent="0" algn="just">
              <a:buNone/>
            </a:pPr>
            <a:r>
              <a:rPr lang="en-US" sz="2000" b="1" dirty="0"/>
              <a:t>Key Components: (PESTEL)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b="1" dirty="0"/>
              <a:t>Political:</a:t>
            </a:r>
            <a:r>
              <a:rPr lang="en-US" sz="2000" dirty="0"/>
              <a:t> Government policies, stability, and regulations affecting the business environment.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b="1" dirty="0"/>
              <a:t>Economic:</a:t>
            </a:r>
            <a:r>
              <a:rPr lang="en-US" sz="2000" dirty="0"/>
              <a:t> Economic growth, inflation rates, exchange rates, and employment trends.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b="1" dirty="0"/>
              <a:t>Social:</a:t>
            </a:r>
            <a:r>
              <a:rPr lang="en-US" sz="2000" dirty="0"/>
              <a:t> Demographic changes, cultural attitudes, and consumer behaviors.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b="1" dirty="0"/>
              <a:t>Technological:</a:t>
            </a:r>
            <a:r>
              <a:rPr lang="en-US" sz="2000" dirty="0"/>
              <a:t> Advancements in technology, innovation trends, and digital transformation.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b="1" dirty="0"/>
              <a:t>Environmental:</a:t>
            </a:r>
            <a:r>
              <a:rPr lang="en-US" sz="2000" dirty="0"/>
              <a:t> Sustainability issues, climate change, and ecological regulations.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b="1" dirty="0"/>
              <a:t>Legal:</a:t>
            </a:r>
            <a:r>
              <a:rPr lang="en-US" sz="2000" dirty="0"/>
              <a:t> Laws and regulations, including labor laws, consumer protection laws, and industry-specific compliance requirements.</a:t>
            </a:r>
          </a:p>
        </p:txBody>
      </p:sp>
    </p:spTree>
    <p:extLst>
      <p:ext uri="{BB962C8B-B14F-4D97-AF65-F5344CB8AC3E}">
        <p14:creationId xmlns:p14="http://schemas.microsoft.com/office/powerpoint/2010/main" val="2645080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94AA8-D349-E593-E1A1-25DAFD934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Understanding Internal Environment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348A7-D983-EFF8-98C7-3514D35C7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932" y="1469205"/>
            <a:ext cx="8874070" cy="4900773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n-US" sz="1800" dirty="0"/>
              <a:t>Comprises factors within an organization that impact its functioning and decision-making.</a:t>
            </a:r>
          </a:p>
          <a:p>
            <a:pPr marL="0" indent="0" algn="just">
              <a:buNone/>
            </a:pPr>
            <a:r>
              <a:rPr lang="en-US" b="1" dirty="0"/>
              <a:t>Key Components: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800" b="1" dirty="0"/>
              <a:t>Organizational Structure:</a:t>
            </a:r>
            <a:r>
              <a:rPr lang="en-US" sz="1800" dirty="0"/>
              <a:t> Hierarchy, roles, and communication flow.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800" b="1" dirty="0"/>
              <a:t>Leadership and Culture:</a:t>
            </a:r>
            <a:r>
              <a:rPr lang="en-US" sz="1800" dirty="0"/>
              <a:t> Management style, employee engagement, and organizational values.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800" b="1" dirty="0"/>
              <a:t>Resources:</a:t>
            </a:r>
            <a:endParaRPr lang="en-US" sz="1800" dirty="0"/>
          </a:p>
          <a:p>
            <a:pPr marL="1143000" lvl="2" indent="-228600" algn="just">
              <a:buFont typeface="Arial" panose="020B0604020202020204" pitchFamily="34" charset="0"/>
              <a:buChar char="•"/>
            </a:pPr>
            <a:r>
              <a:rPr lang="en-US" sz="1800" dirty="0"/>
              <a:t>Human: Skills, knowledge, and competencies of employees.</a:t>
            </a:r>
          </a:p>
          <a:p>
            <a:pPr marL="1143000" lvl="2" indent="-228600" algn="just">
              <a:buFont typeface="Arial" panose="020B0604020202020204" pitchFamily="34" charset="0"/>
              <a:buChar char="•"/>
            </a:pPr>
            <a:r>
              <a:rPr lang="en-US" sz="1800" dirty="0"/>
              <a:t>Financial: Capital availability, budgeting, and cost management.</a:t>
            </a:r>
          </a:p>
          <a:p>
            <a:pPr marL="1143000" lvl="2" indent="-228600" algn="just">
              <a:buFont typeface="Arial" panose="020B0604020202020204" pitchFamily="34" charset="0"/>
              <a:buChar char="•"/>
            </a:pPr>
            <a:r>
              <a:rPr lang="en-US" sz="1800" dirty="0"/>
              <a:t>Physical: Infrastructure, machinery, and facilities.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800" b="1" dirty="0"/>
              <a:t>Processes and Systems:</a:t>
            </a:r>
            <a:r>
              <a:rPr lang="en-US" sz="1800" dirty="0"/>
              <a:t> Efficiency of workflows, use of technology, and operational practices.</a:t>
            </a:r>
          </a:p>
        </p:txBody>
      </p:sp>
    </p:spTree>
    <p:extLst>
      <p:ext uri="{BB962C8B-B14F-4D97-AF65-F5344CB8AC3E}">
        <p14:creationId xmlns:p14="http://schemas.microsoft.com/office/powerpoint/2010/main" val="3671127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957C4-B3BE-4DA7-E101-22B8020D0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6140"/>
            <a:ext cx="8596668" cy="1320800"/>
          </a:xfrm>
        </p:spPr>
        <p:txBody>
          <a:bodyPr/>
          <a:lstStyle/>
          <a:p>
            <a:r>
              <a:rPr lang="en-IN" b="1" dirty="0"/>
              <a:t>Process of External Audit</a:t>
            </a:r>
            <a:endParaRPr lang="en-IN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1D90BFE-531C-03D5-EC70-785B09C24A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77334" y="914329"/>
            <a:ext cx="8014603" cy="5575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Define Objectives: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Determine the purpose of the audit (e.g., market entry, risk assessment).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Identify Key External Factors: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Use frameworks like PESTEL to pinpoint critical factors.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Collect Relevant Data: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Use surveys, reports, and external databases to gather information.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Analyze Data: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Assess the collected data to identify opportunities and threats.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Identify Opportunities and Threats: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Develop a comprehensive view of external factors impacting the organization.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Prepare an Audit Report: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Document findings and recommendations for decision-makers.</a:t>
            </a:r>
          </a:p>
        </p:txBody>
      </p:sp>
    </p:spTree>
    <p:extLst>
      <p:ext uri="{BB962C8B-B14F-4D97-AF65-F5344CB8AC3E}">
        <p14:creationId xmlns:p14="http://schemas.microsoft.com/office/powerpoint/2010/main" val="912652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BFAB2-C5C6-4E77-D02D-C3ECEA144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External Audit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741F2-786E-A1FF-9126-5074ACDDF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Tools Used: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SWOT Analysis:</a:t>
            </a:r>
            <a:r>
              <a:rPr lang="en-US" sz="2000" dirty="0"/>
              <a:t> For evaluating strengths, weaknesses, opportunities, and threats.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Competitive Analysis:</a:t>
            </a:r>
            <a:r>
              <a:rPr lang="en-US" sz="2000" dirty="0"/>
              <a:t> Understand industry positioning and competitor strategies.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Outcome: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Provides actionable insights for strategic planning.</a:t>
            </a:r>
          </a:p>
          <a:p>
            <a:pPr marL="0" indent="0">
              <a:buNone/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156772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B4919-3FCB-D645-C814-625ABC4BA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01376"/>
            <a:ext cx="8596668" cy="1320800"/>
          </a:xfrm>
        </p:spPr>
        <p:txBody>
          <a:bodyPr/>
          <a:lstStyle/>
          <a:p>
            <a:r>
              <a:rPr lang="en-IN" b="1" dirty="0"/>
              <a:t>Process of Internal Audit</a:t>
            </a:r>
            <a:br>
              <a:rPr lang="en-IN" dirty="0"/>
            </a:br>
            <a:endParaRPr lang="en-IN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178F63D-6AC4-87C7-9091-C94DAD969F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77334" y="961776"/>
            <a:ext cx="8497488" cy="603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Define Audit Scope and Objectives: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Focus areas like resource utilization, process efficiency, or compliance.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Assess Key Internal Factors: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Review organizational structure, leadership, and resources.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Gather Data: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Conduct employee interviews, review performance metrics, and observe processes.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Analyze Strengths and Weaknesses: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Identify core competencies and areas requiring improvement.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Suggest Improvements: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Provide recommendations to enhance efficiency and effectiveness.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Report Findings: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Share detailed insights with stakeholders for informed decision-making.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40179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1A807-648E-8B0D-58EA-FF45B2F16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Internal Audit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51AB5-2D71-08DC-EC92-624C410B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Tools Used: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Resource Audit:</a:t>
            </a:r>
            <a:r>
              <a:rPr lang="en-US" sz="2000" dirty="0"/>
              <a:t> Evaluate internal resources and their utilization.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Gap Analysis:</a:t>
            </a:r>
            <a:r>
              <a:rPr lang="en-US" sz="2000" dirty="0"/>
              <a:t> Identify gaps between current performance and desired goals.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Outcome: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Facilitates continuous improvement and operational excellence.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437163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CC3B8-DB25-8C02-8B59-3690642EF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Sources of External Information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3AAD8-2846-2786-85A2-B4931DA27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5641"/>
            <a:ext cx="8596668" cy="5157625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Primary Sources: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Surveys:</a:t>
            </a:r>
            <a:r>
              <a:rPr lang="en-US" sz="1800" dirty="0"/>
              <a:t> Collect direct input from customers, stakeholders, and partners.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Interviews with Industry Experts:</a:t>
            </a:r>
            <a:r>
              <a:rPr lang="en-US" sz="1800" dirty="0"/>
              <a:t> Gain insights from professionals with domain expertise.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Focus Groups:</a:t>
            </a:r>
            <a:r>
              <a:rPr lang="en-US" sz="1800" dirty="0"/>
              <a:t> Understand consumer preferences and behaviors.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Secondary Sources: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Government Publications:</a:t>
            </a:r>
            <a:r>
              <a:rPr lang="en-US" sz="1800" dirty="0"/>
              <a:t> Regulatory updates, economic statistics, and industry reports.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Industry Reports:</a:t>
            </a:r>
            <a:r>
              <a:rPr lang="en-US" sz="1800" dirty="0"/>
              <a:t> Comprehensive studies by consulting firms or trade associations.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News Articles:</a:t>
            </a:r>
            <a:r>
              <a:rPr lang="en-US" sz="1800" dirty="0"/>
              <a:t> Updates on market trends and competitive activities.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Online Databases:</a:t>
            </a:r>
            <a:r>
              <a:rPr lang="en-US" sz="1800" dirty="0"/>
              <a:t> Platforms like Statista, IMF, and World Bank for reliable data.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Importance: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Offers a broad perspective on market and industry dynamics.</a:t>
            </a:r>
          </a:p>
        </p:txBody>
      </p:sp>
    </p:spTree>
    <p:extLst>
      <p:ext uri="{BB962C8B-B14F-4D97-AF65-F5344CB8AC3E}">
        <p14:creationId xmlns:p14="http://schemas.microsoft.com/office/powerpoint/2010/main" val="2965545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BC1FA-FB66-974A-231D-D60B88A97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Sources of Internal Information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65F52-0BAF-FC2E-F7CA-0502CDAAA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6737"/>
            <a:ext cx="8596668" cy="5311739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Primary Sources: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Employee Feedback:</a:t>
            </a:r>
            <a:r>
              <a:rPr lang="en-US" sz="1800" dirty="0"/>
              <a:t> Insights from employees about processes and workplace conditions.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Internal Surveys:</a:t>
            </a:r>
            <a:r>
              <a:rPr lang="en-US" sz="1800" dirty="0"/>
              <a:t> Measure employee satisfaction, engagement, and opinions.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Direct Observations:</a:t>
            </a:r>
            <a:r>
              <a:rPr lang="en-US" sz="1800" dirty="0"/>
              <a:t> Assess real-time performance and operations.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Secondary Sources: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Financial Statements:</a:t>
            </a:r>
            <a:r>
              <a:rPr lang="en-US" sz="1800" dirty="0"/>
              <a:t> Understand financial health and performance.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Performance Reports:</a:t>
            </a:r>
            <a:r>
              <a:rPr lang="en-US" sz="1800" dirty="0"/>
              <a:t> Evaluate departmental or individual achievements.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Internal Databases:</a:t>
            </a:r>
            <a:r>
              <a:rPr lang="en-US" sz="1800" dirty="0"/>
              <a:t> Access records, reports, and other stored data.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Previous Audit Reports:</a:t>
            </a:r>
            <a:r>
              <a:rPr lang="en-US" sz="1800" dirty="0"/>
              <a:t> Review past findings for context and patterns.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Importance: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Provides actionable insights into organizational performance and capabilities.</a:t>
            </a:r>
          </a:p>
        </p:txBody>
      </p:sp>
    </p:spTree>
    <p:extLst>
      <p:ext uri="{BB962C8B-B14F-4D97-AF65-F5344CB8AC3E}">
        <p14:creationId xmlns:p14="http://schemas.microsoft.com/office/powerpoint/2010/main" val="248281539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858</Words>
  <Application>Microsoft Office PowerPoint</Application>
  <PresentationFormat>Widescreen</PresentationFormat>
  <Paragraphs>94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Wingdings 3</vt:lpstr>
      <vt:lpstr>Facet</vt:lpstr>
      <vt:lpstr>Analysis of External and Internal Environment</vt:lpstr>
      <vt:lpstr>Understanding External Environment </vt:lpstr>
      <vt:lpstr>Understanding Internal Environment</vt:lpstr>
      <vt:lpstr>Process of External Audit</vt:lpstr>
      <vt:lpstr>External Audit</vt:lpstr>
      <vt:lpstr>Process of Internal Audit </vt:lpstr>
      <vt:lpstr>Internal Audit</vt:lpstr>
      <vt:lpstr>Sources of External Information </vt:lpstr>
      <vt:lpstr>Sources of Internal Information</vt:lpstr>
      <vt:lpstr>Integration of Internal and External Analysis</vt:lpstr>
      <vt:lpstr>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ARMAAN SALIK .</dc:creator>
  <cp:lastModifiedBy>ARMAAN SALIK .</cp:lastModifiedBy>
  <cp:revision>1</cp:revision>
  <dcterms:created xsi:type="dcterms:W3CDTF">2025-01-19T17:09:06Z</dcterms:created>
  <dcterms:modified xsi:type="dcterms:W3CDTF">2025-01-19T17:16:59Z</dcterms:modified>
</cp:coreProperties>
</file>