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60" r:id="rId3"/>
    <p:sldId id="257" r:id="rId4"/>
    <p:sldId id="258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1" r:id="rId16"/>
    <p:sldId id="270" r:id="rId17"/>
    <p:sldId id="272" r:id="rId1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995" autoAdjust="0"/>
    <p:restoredTop sz="94660"/>
  </p:normalViewPr>
  <p:slideViewPr>
    <p:cSldViewPr snapToGrid="0">
      <p:cViewPr>
        <p:scale>
          <a:sx n="75" d="100"/>
          <a:sy n="75" d="100"/>
        </p:scale>
        <p:origin x="324" y="-2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446534" y="3085765"/>
            <a:ext cx="11262866" cy="330480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1191" y="1020431"/>
            <a:ext cx="10993549" cy="1475013"/>
          </a:xfrm>
          <a:effectLst/>
        </p:spPr>
        <p:txBody>
          <a:bodyPr anchor="b">
            <a:normAutofit/>
          </a:bodyPr>
          <a:lstStyle>
            <a:lvl1pPr>
              <a:defRPr sz="36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81194" y="2495445"/>
            <a:ext cx="10993546" cy="590321"/>
          </a:xfrm>
        </p:spPr>
        <p:txBody>
          <a:bodyPr anchor="t">
            <a:normAutofit/>
          </a:bodyPr>
          <a:lstStyle>
            <a:lvl1pPr marL="0" indent="0" algn="l">
              <a:buNone/>
              <a:defRPr sz="1600" cap="all">
                <a:solidFill>
                  <a:schemeClr val="accent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605951" y="5956137"/>
            <a:ext cx="284480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81192" y="5951811"/>
            <a:ext cx="691721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16440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9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8839201" y="599725"/>
            <a:ext cx="2906817" cy="5816950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675726"/>
            <a:ext cx="2004164" cy="518307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74923" y="675726"/>
            <a:ext cx="7896279" cy="5183073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93673" y="5956137"/>
            <a:ext cx="1328141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74923" y="5951811"/>
            <a:ext cx="7896279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446615" y="5956137"/>
            <a:ext cx="1164195" cy="365125"/>
          </a:xfrm>
        </p:spPr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>
            <a:spLocks noChangeAspect="1"/>
          </p:cNvSpPr>
          <p:nvPr/>
        </p:nvSpPr>
        <p:spPr>
          <a:xfrm>
            <a:off x="440286" y="614407"/>
            <a:ext cx="11309338" cy="1189298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702156"/>
            <a:ext cx="11029616" cy="1013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367830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558300" y="5956137"/>
            <a:ext cx="1052508" cy="3651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7817" y="5141974"/>
            <a:ext cx="11290860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3043910"/>
            <a:ext cx="11029615" cy="1497507"/>
          </a:xfrm>
        </p:spPr>
        <p:txBody>
          <a:bodyPr anchor="b">
            <a:normAutofit/>
          </a:bodyPr>
          <a:lstStyle>
            <a:lvl1pPr algn="l">
              <a:defRPr sz="3600" b="0" cap="all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4541417"/>
            <a:ext cx="11029615" cy="600556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accent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81193" y="2228003"/>
            <a:ext cx="5422390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8417" y="2228003"/>
            <a:ext cx="5422392" cy="363304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>
            <a:spLocks noChangeAspect="1"/>
          </p:cNvSpPr>
          <p:nvPr/>
        </p:nvSpPr>
        <p:spPr>
          <a:xfrm>
            <a:off x="445982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2" name="Title 1"/>
          <p:cNvSpPr>
            <a:spLocks noGrp="1"/>
          </p:cNvSpPr>
          <p:nvPr>
            <p:ph type="title"/>
          </p:nvPr>
        </p:nvSpPr>
        <p:spPr>
          <a:xfrm>
            <a:off x="581193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7219" y="2250892"/>
            <a:ext cx="5087075" cy="536005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1194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23735" y="2250892"/>
            <a:ext cx="5087073" cy="553373"/>
          </a:xfrm>
        </p:spPr>
        <p:txBody>
          <a:bodyPr anchor="b">
            <a:noAutofit/>
          </a:bodyPr>
          <a:lstStyle>
            <a:lvl1pPr marL="0" indent="0">
              <a:buNone/>
              <a:defRPr sz="2200" b="0">
                <a:solidFill>
                  <a:schemeClr val="accent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709" y="2926052"/>
            <a:ext cx="5393100" cy="2934999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7" name="Rectangle 6"/>
          <p:cNvSpPr>
            <a:spLocks noChangeAspect="1"/>
          </p:cNvSpPr>
          <p:nvPr/>
        </p:nvSpPr>
        <p:spPr>
          <a:xfrm>
            <a:off x="440683" y="606554"/>
            <a:ext cx="11300036" cy="125882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575894" y="729658"/>
            <a:ext cx="11029616" cy="98833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>
            <a:spLocks noChangeAspect="1"/>
          </p:cNvSpPr>
          <p:nvPr/>
        </p:nvSpPr>
        <p:spPr>
          <a:xfrm>
            <a:off x="447817" y="5141973"/>
            <a:ext cx="11298200" cy="1274702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2" y="5262296"/>
            <a:ext cx="4909445" cy="689514"/>
          </a:xfrm>
        </p:spPr>
        <p:txBody>
          <a:bodyPr anchor="ctr"/>
          <a:lstStyle>
            <a:lvl1pPr algn="l">
              <a:defRPr sz="2000" b="0"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7816" y="601200"/>
            <a:ext cx="11292840" cy="4204800"/>
          </a:xfrm>
        </p:spPr>
        <p:txBody>
          <a:bodyPr anchor="ctr">
            <a:normAutofit/>
          </a:bodyPr>
          <a:lstStyle>
            <a:lvl1pPr>
              <a:defRPr sz="2000">
                <a:solidFill>
                  <a:schemeClr val="tx2"/>
                </a:solidFill>
              </a:defRPr>
            </a:lvl1pPr>
            <a:lvl2pPr>
              <a:defRPr sz="1800">
                <a:solidFill>
                  <a:schemeClr val="tx2"/>
                </a:solidFill>
              </a:defRPr>
            </a:lvl2pPr>
            <a:lvl3pPr>
              <a:defRPr sz="1600">
                <a:solidFill>
                  <a:schemeClr val="tx2"/>
                </a:solidFill>
              </a:defRPr>
            </a:lvl3pPr>
            <a:lvl4pPr>
              <a:defRPr sz="1400">
                <a:solidFill>
                  <a:schemeClr val="tx2"/>
                </a:solidFill>
              </a:defRPr>
            </a:lvl4pPr>
            <a:lvl5pPr>
              <a:defRPr sz="1400">
                <a:solidFill>
                  <a:schemeClr val="tx2"/>
                </a:solidFill>
              </a:defRPr>
            </a:lvl5pPr>
            <a:lvl6pPr>
              <a:defRPr sz="1400">
                <a:solidFill>
                  <a:schemeClr val="tx2"/>
                </a:solidFill>
              </a:defRPr>
            </a:lvl6pPr>
            <a:lvl7pPr>
              <a:defRPr sz="1400">
                <a:solidFill>
                  <a:schemeClr val="tx2"/>
                </a:solidFill>
              </a:defRPr>
            </a:lvl7pPr>
            <a:lvl8pPr>
              <a:defRPr sz="1400">
                <a:solidFill>
                  <a:schemeClr val="tx2"/>
                </a:solidFill>
              </a:defRPr>
            </a:lvl8pPr>
            <a:lvl9pPr>
              <a:defRPr sz="1400">
                <a:solidFill>
                  <a:schemeClr val="tx2"/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740823" y="5262296"/>
            <a:ext cx="5869987" cy="689515"/>
          </a:xfrm>
        </p:spPr>
        <p:txBody>
          <a:bodyPr anchor="ctr">
            <a:normAutofit/>
          </a:bodyPr>
          <a:lstStyle>
            <a:lvl1pPr marL="0" indent="0" algn="r">
              <a:buNone/>
              <a:defRPr sz="1100">
                <a:solidFill>
                  <a:schemeClr val="bg1"/>
                </a:solidFill>
              </a:defRPr>
            </a:lvl1pPr>
            <a:lvl2pPr marL="457200" indent="0">
              <a:buNone/>
              <a:defRPr sz="11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1">
                    <a:lumMod val="75000"/>
                    <a:lumOff val="25000"/>
                  </a:schemeClr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81193" y="4693389"/>
            <a:ext cx="11029616" cy="566738"/>
          </a:xfrm>
        </p:spPr>
        <p:txBody>
          <a:bodyPr anchor="b">
            <a:normAutofit/>
          </a:bodyPr>
          <a:lstStyle>
            <a:lvl1pPr algn="l">
              <a:defRPr sz="2400" b="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47817" y="599725"/>
            <a:ext cx="11290859" cy="3557252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81192" y="5260127"/>
            <a:ext cx="11029617" cy="598671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81192" y="705124"/>
            <a:ext cx="11029616" cy="1189554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81192" y="2336003"/>
            <a:ext cx="11029616" cy="35227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05951" y="5956137"/>
            <a:ext cx="284479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B61BEF0D-F0BB-DE4B-95CE-6DB70DBA9567}" type="datetimeFigureOut">
              <a:rPr lang="en-US" dirty="0"/>
              <a:pPr/>
              <a:t>8/8/2024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1192" y="5951811"/>
            <a:ext cx="69172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>
                <a:solidFill>
                  <a:schemeClr val="accent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58300" y="5956137"/>
            <a:ext cx="10525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2"/>
                </a:solidFill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9" name="Rectangle 8"/>
          <p:cNvSpPr/>
          <p:nvPr/>
        </p:nvSpPr>
        <p:spPr>
          <a:xfrm>
            <a:off x="446534" y="457200"/>
            <a:ext cx="3703320" cy="94997"/>
          </a:xfrm>
          <a:prstGeom prst="rect">
            <a:avLst/>
          </a:prstGeom>
          <a:solidFill>
            <a:schemeClr val="accent1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0" name="Rectangle 9"/>
          <p:cNvSpPr/>
          <p:nvPr/>
        </p:nvSpPr>
        <p:spPr>
          <a:xfrm>
            <a:off x="8042147" y="453643"/>
            <a:ext cx="3703320" cy="98554"/>
          </a:xfrm>
          <a:prstGeom prst="rect">
            <a:avLst/>
          </a:prstGeom>
          <a:solidFill>
            <a:schemeClr val="accent4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11" name="Rectangle 10"/>
          <p:cNvSpPr/>
          <p:nvPr/>
        </p:nvSpPr>
        <p:spPr>
          <a:xfrm>
            <a:off x="4241830" y="457200"/>
            <a:ext cx="3703320" cy="91440"/>
          </a:xfrm>
          <a:prstGeom prst="rect">
            <a:avLst/>
          </a:prstGeom>
          <a:solidFill>
            <a:schemeClr val="accent2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457200" rtl="0" eaLnBrk="1" latinLnBrk="0" hangingPunct="1">
        <a:spcBef>
          <a:spcPct val="0"/>
        </a:spcBef>
        <a:buNone/>
        <a:defRPr sz="2800" b="0" kern="1200" cap="all">
          <a:solidFill>
            <a:schemeClr val="bg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06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630000" indent="-306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600" kern="1200">
          <a:solidFill>
            <a:schemeClr val="tx2"/>
          </a:solidFill>
          <a:latin typeface="+mn-lt"/>
          <a:ea typeface="+mn-ea"/>
          <a:cs typeface="+mn-cs"/>
        </a:defRPr>
      </a:lvl2pPr>
      <a:lvl3pPr marL="900000" indent="-270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400" kern="1200">
          <a:solidFill>
            <a:schemeClr val="tx2"/>
          </a:solidFill>
          <a:latin typeface="+mn-lt"/>
          <a:ea typeface="+mn-ea"/>
          <a:cs typeface="+mn-cs"/>
        </a:defRPr>
      </a:lvl3pPr>
      <a:lvl4pPr marL="124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4pPr>
      <a:lvl5pPr marL="1602000" indent="-2340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9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6pPr>
      <a:lvl7pPr marL="22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7pPr>
      <a:lvl8pPr marL="25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8pPr>
      <a:lvl9pPr marL="2800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2"/>
        </a:buClr>
        <a:buSzPct val="92000"/>
        <a:buFont typeface="Wingdings 2" panose="05020102010507070707" pitchFamily="18" charset="2"/>
        <a:buChar char=""/>
        <a:defRPr sz="12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CD69157-75A7-31A0-A208-369AAB99CCC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/>
              <a:t>Bureaucracy, Human Relations, and Modern Management</a:t>
            </a:r>
            <a:endParaRPr lang="en-IN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B68DA8C-1E48-CCDE-8EE8-F3A8D175DD73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Armaan </a:t>
            </a:r>
            <a:r>
              <a:rPr lang="en-US" dirty="0" err="1"/>
              <a:t>salik</a:t>
            </a:r>
            <a:r>
              <a:rPr lang="en-US" dirty="0"/>
              <a:t> j</a:t>
            </a:r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83592438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42F35D-91DC-9DBD-C6F4-7F6DD920A1C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Systems Theory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B9DB41E8-DAAB-3562-B028-8E87B61121F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3" y="1942156"/>
            <a:ext cx="11029615" cy="41549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Concept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Views an organization as a system composed of interrelated and interdependent parts. Emphasizes the need to understand the interactions between these parts and how they contribute to the overall objectives of the organization.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Application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Encourages managers to consider both internal factors (e.g., departments, teams) and external factors (e.g., market trends, economic conditions) when making decisions.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</a:t>
            </a: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 company using systems thinking might analyze how changes in one department (e.g., marketing) affect other departments (e.g., production). </a:t>
            </a:r>
          </a:p>
        </p:txBody>
      </p:sp>
    </p:spTree>
    <p:extLst>
      <p:ext uri="{BB962C8B-B14F-4D97-AF65-F5344CB8AC3E}">
        <p14:creationId xmlns:p14="http://schemas.microsoft.com/office/powerpoint/2010/main" val="56425146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B98BA1-0144-432C-D6E8-AA3A743216C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Contingency Theory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24FDB16-CA08-793A-4CFB-FC0ED6C5FFC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16110"/>
            <a:ext cx="11029615" cy="4312771"/>
          </a:xfrm>
        </p:spPr>
        <p:txBody>
          <a:bodyPr>
            <a:normAutofit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b="1" dirty="0"/>
              <a:t>Concept</a:t>
            </a:r>
            <a:r>
              <a:rPr lang="en-US" sz="2800" dirty="0"/>
              <a:t>: Proposes that there is no one-size-fits-all approach to management. Instead, the best management style depends on the specific circumstances of the situation.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dirty="0"/>
              <a:t>Application</a:t>
            </a:r>
            <a:r>
              <a:rPr lang="en-US" sz="2800" dirty="0"/>
              <a:t>: Encourages managers to adapt their strategies based on the context, including factors like the organization's size, the technology in use, and the environment.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dirty="0"/>
              <a:t>Example</a:t>
            </a:r>
            <a:r>
              <a:rPr lang="en-US" sz="2800" dirty="0"/>
              <a:t>: A small startup might adopt a more flexible and informal management style, whereas a large corporation might require a more formalized approach.</a:t>
            </a:r>
          </a:p>
        </p:txBody>
      </p:sp>
    </p:spTree>
    <p:extLst>
      <p:ext uri="{BB962C8B-B14F-4D97-AF65-F5344CB8AC3E}">
        <p14:creationId xmlns:p14="http://schemas.microsoft.com/office/powerpoint/2010/main" val="22805972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2737ED1-614A-3B0C-B894-55ECB9484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Total Quality Management (TQM)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EDBC27-4029-6705-4A70-396713CEAD9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077754"/>
            <a:ext cx="11029615" cy="3678303"/>
          </a:xfrm>
        </p:spPr>
        <p:txBody>
          <a:bodyPr>
            <a:normAutofit lnSpcReduction="10000"/>
          </a:bodyPr>
          <a:lstStyle/>
          <a:p>
            <a:pPr algn="just">
              <a:buFont typeface="Arial" panose="020B0604020202020204" pitchFamily="34" charset="0"/>
              <a:buChar char="•"/>
            </a:pPr>
            <a:r>
              <a:rPr lang="en-US" sz="2800" b="1" dirty="0"/>
              <a:t>Concept</a:t>
            </a:r>
            <a:r>
              <a:rPr lang="en-US" sz="2800" dirty="0"/>
              <a:t>: Focuses on continuous improvement in all aspects of an organization’s operations, with the goal of achieving high-quality outcomes. It involves everyone in the organization, from top management to frontline workers, in the pursuit of quality.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dirty="0"/>
              <a:t>Application</a:t>
            </a:r>
            <a:r>
              <a:rPr lang="en-US" sz="2800" dirty="0"/>
              <a:t>: Emphasizes customer satisfaction, process optimization, and a culture of quality throughout the organization.</a:t>
            </a:r>
          </a:p>
          <a:p>
            <a:pPr algn="just">
              <a:buFont typeface="Arial" panose="020B0604020202020204" pitchFamily="34" charset="0"/>
              <a:buChar char="•"/>
            </a:pPr>
            <a:r>
              <a:rPr lang="en-US" sz="2800" b="1" dirty="0"/>
              <a:t>Example</a:t>
            </a:r>
            <a:r>
              <a:rPr lang="en-US" sz="2800" dirty="0"/>
              <a:t>: Implementing a feedback loop where customer feedback is continuously used to improve products and services.</a:t>
            </a:r>
          </a:p>
        </p:txBody>
      </p:sp>
    </p:spTree>
    <p:extLst>
      <p:ext uri="{BB962C8B-B14F-4D97-AF65-F5344CB8AC3E}">
        <p14:creationId xmlns:p14="http://schemas.microsoft.com/office/powerpoint/2010/main" val="8027488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1B5CA8-B808-1842-5AAF-63141653676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Lean Management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73066053-73FF-D55E-6930-1FEBD8A7E694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417817" y="1715956"/>
            <a:ext cx="11192991" cy="4832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Concept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 methodology that aims to eliminate waste (non-value-adding activities) and improve efficiency in the production process. It focuses on delivering value to the customer while using the least amount of resources.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Application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Involves identifying and eliminating bottlenecks, reducing lead times, and optimizing workflows.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Example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A manufacturing company might implement lean practices by reorganizing its production line to minimize waste and improve workflow efficiency. </a:t>
            </a:r>
          </a:p>
        </p:txBody>
      </p:sp>
    </p:spTree>
    <p:extLst>
      <p:ext uri="{BB962C8B-B14F-4D97-AF65-F5344CB8AC3E}">
        <p14:creationId xmlns:p14="http://schemas.microsoft.com/office/powerpoint/2010/main" val="40324262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302CC2E-D52C-1CD7-00FC-21335A68EB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Comparison of Theories</a:t>
            </a:r>
            <a:br>
              <a:rPr lang="en-US" b="1" dirty="0"/>
            </a:br>
            <a:r>
              <a:rPr lang="en-US" b="1" dirty="0"/>
              <a:t>Bureaucracy vs. Human Relations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6F9552C-33EE-BC3F-C9C9-58C934D3111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3" y="1926496"/>
            <a:ext cx="11029616" cy="4466884"/>
          </a:xfrm>
        </p:spPr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Focus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/>
              <a:t>Bureaucracy</a:t>
            </a:r>
            <a:r>
              <a:rPr lang="en-US" sz="2400" dirty="0"/>
              <a:t>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Emphasizes a structured, rule-based approach to management.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Prioritizes organizational efficiency, standardization, and clear hierarchies.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Decisions are made based on rational-legal authority, ensuring consistency and fairness.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/>
              <a:t>Human Relations</a:t>
            </a:r>
            <a:r>
              <a:rPr lang="en-US" sz="2400" dirty="0"/>
              <a:t>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Centers on the social and psychological needs of employees.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Highlights the importance of employee satisfaction, motivation, and interpersonal relationships.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Decisions are often influenced by understanding human behavior, communication, and leadership.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246815910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CAA7D1-F54D-65EE-6BBD-7F16615EEF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A377B6-69A5-6FE7-3C2D-D057B8DC0DA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Approach to Management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/>
              <a:t>Bureaucracy</a:t>
            </a:r>
            <a:r>
              <a:rPr lang="en-US" sz="2400" dirty="0"/>
              <a:t>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Relies on formal authority, established procedures, and a top-down approach to decision-making.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Suitable for large organizations where consistency and control are essential.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400" b="1" dirty="0"/>
              <a:t>Human Relations</a:t>
            </a:r>
            <a:r>
              <a:rPr lang="en-US" sz="2400" dirty="0"/>
              <a:t>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Encourages participative management, where employees have a voice in decision-making.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2000" dirty="0"/>
              <a:t>Aims to create a supportive work environment that fosters collaboration and trust.</a:t>
            </a:r>
          </a:p>
          <a:p>
            <a:endParaRPr lang="en-IN" sz="2000" dirty="0"/>
          </a:p>
        </p:txBody>
      </p:sp>
    </p:spTree>
    <p:extLst>
      <p:ext uri="{BB962C8B-B14F-4D97-AF65-F5344CB8AC3E}">
        <p14:creationId xmlns:p14="http://schemas.microsoft.com/office/powerpoint/2010/main" val="154632686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0BD8F8-E128-1B5E-50A6-01EB9DF530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778D426-C49F-D301-116A-FD145A3FCF5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Key Strengths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Bureaucracy</a:t>
            </a:r>
            <a:r>
              <a:rPr lang="en-US" sz="2000" dirty="0"/>
              <a:t>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800" dirty="0"/>
              <a:t>Ensures stability, order, and predictability in organizational operations.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800" dirty="0"/>
              <a:t>Clear roles and responsibilities reduce ambiguity and conflict.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Human Relations</a:t>
            </a:r>
            <a:r>
              <a:rPr lang="en-US" sz="2000" dirty="0"/>
              <a:t>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800" dirty="0"/>
              <a:t>Boosts employee morale and motivation, leading to higher productivity.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800" dirty="0"/>
              <a:t>Fosters a sense of belonging and reduces turnover by addressing employee needs.</a:t>
            </a:r>
          </a:p>
          <a:p>
            <a:endParaRPr lang="en-IN" sz="2400" dirty="0"/>
          </a:p>
        </p:txBody>
      </p:sp>
    </p:spTree>
    <p:extLst>
      <p:ext uri="{BB962C8B-B14F-4D97-AF65-F5344CB8AC3E}">
        <p14:creationId xmlns:p14="http://schemas.microsoft.com/office/powerpoint/2010/main" val="1422948082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D58AD2-4C90-6B0A-1E52-D275AE1A96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D3EDC-5C8C-54DF-8CDD-4CE591B5C5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Key Weaknesses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Bureaucracy</a:t>
            </a:r>
            <a:r>
              <a:rPr lang="en-US" sz="2000" dirty="0"/>
              <a:t>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800" dirty="0"/>
              <a:t>Can lead to rigidity, resistance to change, and a lack of innovation.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800" dirty="0"/>
              <a:t>May stifle creativity and employee initiative due to strict adherence to rules.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Human Relations</a:t>
            </a:r>
            <a:r>
              <a:rPr lang="en-US" sz="2000" dirty="0"/>
              <a:t>: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800" dirty="0"/>
              <a:t>Risks overemphasizing social aspects at the expense of organizational goals.</a:t>
            </a:r>
          </a:p>
          <a:p>
            <a:pPr marL="1143000" lvl="2" indent="-228600">
              <a:buFont typeface="Arial" panose="020B0604020202020204" pitchFamily="34" charset="0"/>
              <a:buChar char="•"/>
            </a:pPr>
            <a:r>
              <a:rPr lang="en-US" sz="1800" dirty="0"/>
              <a:t>May lead to a lack of structure and inefficiency if not balanced with clear objectives.</a:t>
            </a: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65768201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F059B0-B8CF-E47D-29CF-90D85EDB3D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sz="2800" b="1" dirty="0"/>
              <a:t>Bureaucracy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64A324A-6051-B21E-7A89-7DE42FC15C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8521711" cy="3678303"/>
          </a:xfrm>
        </p:spPr>
        <p:txBody>
          <a:bodyPr>
            <a:normAutofit/>
          </a:bodyPr>
          <a:lstStyle/>
          <a:p>
            <a:r>
              <a:rPr lang="en-US" sz="3200" b="1" dirty="0"/>
              <a:t>Max Weber (1864-1920):</a:t>
            </a:r>
            <a:r>
              <a:rPr lang="en-US" sz="3200" dirty="0"/>
              <a:t> A German sociologist and political economist, Weber is considered the father of modern bureaucracy. He introduced the concept to highlight the importance of a systematic and rule-based approach to managing large organizations.</a:t>
            </a:r>
            <a:endParaRPr lang="en-IN" sz="3200" dirty="0"/>
          </a:p>
        </p:txBody>
      </p:sp>
      <p:pic>
        <p:nvPicPr>
          <p:cNvPr id="2050" name="Picture 2" descr="Max Weber - Wikipedia">
            <a:extLst>
              <a:ext uri="{FF2B5EF4-FFF2-40B4-BE49-F238E27FC236}">
                <a16:creationId xmlns:a16="http://schemas.microsoft.com/office/drawing/2014/main" id="{29DC41DD-C840-A399-6A11-DD006775BC6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87282" y="2154060"/>
            <a:ext cx="2923526" cy="40017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03188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F8EFCC-ABDD-4E96-9DA9-CF5954B1ECA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IN" sz="3200" b="1" dirty="0"/>
              <a:t>Bureaucracy - Weber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F6951-902D-25EA-3103-7632C425D3C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1839074"/>
            <a:ext cx="11029615" cy="4777483"/>
          </a:xfrm>
        </p:spPr>
        <p:txBody>
          <a:bodyPr>
            <a:normAutofit lnSpcReduction="10000"/>
          </a:bodyPr>
          <a:lstStyle/>
          <a:p>
            <a:r>
              <a:rPr lang="en-US" sz="2400" b="1" dirty="0"/>
              <a:t>Bureaucracy</a:t>
            </a:r>
            <a:r>
              <a:rPr lang="en-US" sz="2400" dirty="0"/>
              <a:t> is a formal system of organization and administration designed to ensure efficiency and effectiveness. It emphasizes a structured and organized approach to management, with a clear chain of command, formal rules, and standardized procedures. </a:t>
            </a:r>
            <a:br>
              <a:rPr lang="en-US" sz="2400" dirty="0"/>
            </a:br>
            <a:r>
              <a:rPr lang="en-US" sz="2400" b="1" dirty="0"/>
              <a:t>Key Characteristics:</a:t>
            </a:r>
            <a:endParaRPr lang="en-US" sz="2400" dirty="0"/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Hierarchy of Authority:</a:t>
            </a:r>
            <a:r>
              <a:rPr lang="en-US" sz="2400" dirty="0"/>
              <a:t> Clear chain of command with defined levels of authority.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Division of Labor:</a:t>
            </a:r>
            <a:r>
              <a:rPr lang="en-US" sz="2400" dirty="0"/>
              <a:t> Specialization of tasks for efficiency.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Rules and Regulations:</a:t>
            </a:r>
            <a:r>
              <a:rPr lang="en-US" sz="2400" dirty="0"/>
              <a:t> Standardized procedures for consistent operations.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Impersonality:</a:t>
            </a:r>
            <a:r>
              <a:rPr lang="en-US" sz="2400" dirty="0"/>
              <a:t> Decisions based on objective criteria rather than personal relationships.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2400" b="1" dirty="0"/>
              <a:t>Formal Selection:</a:t>
            </a:r>
            <a:r>
              <a:rPr lang="en-US" sz="2400" dirty="0"/>
              <a:t> Hiring and promotion based on qualifications and merit.</a:t>
            </a:r>
          </a:p>
        </p:txBody>
      </p:sp>
    </p:spTree>
    <p:extLst>
      <p:ext uri="{BB962C8B-B14F-4D97-AF65-F5344CB8AC3E}">
        <p14:creationId xmlns:p14="http://schemas.microsoft.com/office/powerpoint/2010/main" val="200635860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503B144-2F75-5A12-2737-CCE69EE9A5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25395957-5D06-E236-F3BF-F007E2AAF3CA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3" y="1803657"/>
            <a:ext cx="11029616" cy="443198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Advantages: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Efficiency: Clear roles and procedures lead to optimized workflows.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Consistency: Standardized rules ensure predictable outcomes.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Fairness: Impersonality prevents favoritism.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Stability: Clear hierarchy provides a stable organizational structure.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Disadvantages:</a:t>
            </a:r>
            <a:endParaRPr kumimoji="0" lang="en-US" altLang="en-US" sz="24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Rigidity: Difficulty adapting to change due to inflexible rules.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Bureaucratic Red Tape: Excessive paperwork and procedures can slow down processes.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Lack of Flexibility: Emphasis on rules can hinder creativity and innovation.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Human Disengagement: Impersonality can lead to low employee morale.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45997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5010F4-5B0C-5F6D-BEB1-D9DFA0220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81191" y="691882"/>
            <a:ext cx="11029616" cy="1013800"/>
          </a:xfrm>
        </p:spPr>
        <p:txBody>
          <a:bodyPr/>
          <a:lstStyle/>
          <a:p>
            <a:r>
              <a:rPr lang="en-US" b="1" dirty="0"/>
              <a:t>Human Relations - The Hawthorne Studies</a:t>
            </a:r>
            <a:endParaRPr lang="en-IN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60FAD9A-82A6-195E-6C4D-54D5FD4546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260314"/>
            <a:ext cx="11029615" cy="415644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The Human Relations Approach emphasizes the importance of the human element in the workplace. It suggests that employee well-being, motivation, and social interactions significantly impact productivity and organizational success.</a:t>
            </a:r>
            <a:endParaRPr kumimoji="0" lang="en-US" altLang="en-US" sz="20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The Hawthorne Studies were a series of experiments conducted at the Hawthorne Plant to study the effects of physical conditions on worker productivity.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anose="05000000000000000000" pitchFamily="2" charset="2"/>
              <a:buChar char="Ø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Key Findings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Social Factors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Workers' productivity increased when they felt valued and part of a supportive group, highlighting the importance of social and emotional factors in the workplace.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Attention and Observation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The mere fact that workers were being observed made them feel important, leading to improved performance—a phenomenon now known as the "Hawthorne Effect."</a:t>
            </a: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0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Group Dynamics</a:t>
            </a:r>
            <a:r>
              <a:rPr kumimoji="0" lang="en-US" altLang="en-US" sz="20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cs typeface="Times New Roman" panose="02020603050405020304" pitchFamily="18" charset="0"/>
              </a:rPr>
              <a:t>: The studies revealed that informal social groups within the workplace had a significant impact on worker behavior and productivity. Workers were more productive when they felt a sense of belonging and when their social needs were met.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1390968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34A9C53-CA08-D4FF-46E2-647393DF34D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Impact on Management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94B236-F48A-E3EB-36FB-F1CBD3A51B8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1" y="2016110"/>
            <a:ext cx="11029615" cy="4384691"/>
          </a:xfrm>
        </p:spPr>
        <p:txBody>
          <a:bodyPr>
            <a:normAutofit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400" dirty="0"/>
              <a:t>The Human Relations Approach shifted management's focus from strict control and efficiency (as seen in Bureaucracy) to the well-being and motivation of employees.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400" b="1" dirty="0"/>
              <a:t>Management Practices Influenced</a:t>
            </a:r>
            <a:r>
              <a:rPr lang="en-US" sz="2400" dirty="0"/>
              <a:t>: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Leadership Style</a:t>
            </a:r>
            <a:r>
              <a:rPr lang="en-US" sz="2000" dirty="0"/>
              <a:t>: Encouraged participative and supportive leadership rather than authoritarian control.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Communication</a:t>
            </a:r>
            <a:r>
              <a:rPr lang="en-US" sz="2000" dirty="0"/>
              <a:t>: Emphasized open and two-way communication between managers and employees.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Employee Motivation</a:t>
            </a:r>
            <a:r>
              <a:rPr lang="en-US" sz="2000" dirty="0"/>
              <a:t>: Recognized the importance of addressing psychological and social needs in motivating employees.</a:t>
            </a:r>
          </a:p>
          <a:p>
            <a:pPr marL="742950" lvl="1" indent="-285750">
              <a:buFont typeface="Arial" panose="020B0604020202020204" pitchFamily="34" charset="0"/>
              <a:buChar char="•"/>
            </a:pPr>
            <a:r>
              <a:rPr lang="en-US" sz="2000" b="1" dirty="0"/>
              <a:t>Work Environment</a:t>
            </a:r>
            <a:r>
              <a:rPr lang="en-US" sz="2000" dirty="0"/>
              <a:t>: Promoted creating a work environment that fosters collaboration, recognition, and employee satisfaction.</a:t>
            </a:r>
          </a:p>
        </p:txBody>
      </p:sp>
    </p:spTree>
    <p:extLst>
      <p:ext uri="{BB962C8B-B14F-4D97-AF65-F5344CB8AC3E}">
        <p14:creationId xmlns:p14="http://schemas.microsoft.com/office/powerpoint/2010/main" val="324648361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7CEFA66-F38B-9F62-0440-FA479917CE0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Modern Approach to Management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46EE1D5-E096-E895-907E-35A58002AD6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81192" y="2180496"/>
            <a:ext cx="11029615" cy="4261401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en-US" sz="2400" dirty="0"/>
              <a:t>The Modern Approach to management incorporates various contemporary theories that build on classical and human relations approaches. It views organizations as complex systems that need to be managed with a balance between structure and flexibility, people and processes.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en-US" sz="2400" b="1" dirty="0"/>
              <a:t>Key Concepts in Modern Management</a:t>
            </a:r>
          </a:p>
          <a:p>
            <a:pPr marL="342900" indent="-342900" algn="just">
              <a:buFont typeface="+mj-lt"/>
              <a:buAutoNum type="arabicPeriod"/>
            </a:pPr>
            <a:r>
              <a:rPr lang="en-IN" sz="2400" dirty="0"/>
              <a:t>Systems Theory</a:t>
            </a:r>
            <a:endParaRPr lang="en-US" sz="2400" dirty="0"/>
          </a:p>
          <a:p>
            <a:pPr marL="342900" indent="-342900" algn="just">
              <a:buFont typeface="+mj-lt"/>
              <a:buAutoNum type="arabicPeriod"/>
            </a:pPr>
            <a:r>
              <a:rPr lang="en-IN" sz="2400" dirty="0"/>
              <a:t>Contingency Theory</a:t>
            </a:r>
            <a:endParaRPr lang="en-US" sz="2400" dirty="0"/>
          </a:p>
          <a:p>
            <a:pPr marL="342900" indent="-342900" algn="just">
              <a:buFont typeface="+mj-lt"/>
              <a:buAutoNum type="arabicPeriod"/>
            </a:pPr>
            <a:r>
              <a:rPr lang="en-IN" sz="2400" dirty="0"/>
              <a:t>Total Quality Management (TQM)</a:t>
            </a:r>
            <a:endParaRPr lang="en-US" sz="2400" dirty="0"/>
          </a:p>
          <a:p>
            <a:pPr marL="342900" indent="-342900" algn="just">
              <a:buFont typeface="+mj-lt"/>
              <a:buAutoNum type="arabicPeriod"/>
            </a:pPr>
            <a:r>
              <a:rPr lang="en-IN" sz="2400" dirty="0"/>
              <a:t>Lean Management</a:t>
            </a:r>
          </a:p>
        </p:txBody>
      </p:sp>
    </p:spTree>
    <p:extLst>
      <p:ext uri="{BB962C8B-B14F-4D97-AF65-F5344CB8AC3E}">
        <p14:creationId xmlns:p14="http://schemas.microsoft.com/office/powerpoint/2010/main" val="24265600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678C22A-D039-784D-06F0-A61CB0F55F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Benefits of the Modern Approach</a:t>
            </a:r>
            <a:endParaRPr lang="en-IN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539625-1D13-A814-7EB6-3E00041AF91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Flexibility</a:t>
            </a:r>
            <a:r>
              <a:rPr lang="en-US" sz="2800" dirty="0"/>
              <a:t>: Ability to adapt to changing environments and circumstances.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Holistic View</a:t>
            </a:r>
            <a:r>
              <a:rPr lang="en-US" sz="2800" dirty="0"/>
              <a:t>: Consideration of both internal and external factors affecting the organization.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Continuous Improvement</a:t>
            </a:r>
            <a:r>
              <a:rPr lang="en-US" sz="2800" dirty="0"/>
              <a:t>: Focus on ongoing enhancement of processes, products, and services.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2800" b="1" dirty="0"/>
              <a:t>Innovation</a:t>
            </a:r>
            <a:r>
              <a:rPr lang="en-US" sz="2800" dirty="0"/>
              <a:t>: Encouragement of creativity and innovation within the organization.</a:t>
            </a:r>
          </a:p>
          <a:p>
            <a:endParaRPr lang="en-IN" sz="2800" dirty="0"/>
          </a:p>
        </p:txBody>
      </p:sp>
    </p:spTree>
    <p:extLst>
      <p:ext uri="{BB962C8B-B14F-4D97-AF65-F5344CB8AC3E}">
        <p14:creationId xmlns:p14="http://schemas.microsoft.com/office/powerpoint/2010/main" val="127307546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8B4710-C0F9-BEB5-460E-DB6A5FAFB8E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IN" b="1" dirty="0"/>
              <a:t>Challenges and Considerations</a:t>
            </a:r>
          </a:p>
        </p:txBody>
      </p:sp>
      <p:sp>
        <p:nvSpPr>
          <p:cNvPr id="4" name="Rectangle 1">
            <a:extLst>
              <a:ext uri="{FF2B5EF4-FFF2-40B4-BE49-F238E27FC236}">
                <a16:creationId xmlns:a16="http://schemas.microsoft.com/office/drawing/2014/main" id="{4B67B76D-ED13-FC9F-FFFF-EA7D86EE5CC5}"/>
              </a:ext>
            </a:extLst>
          </p:cNvPr>
          <p:cNvSpPr>
            <a:spLocks noGrp="1" noChangeArrowheads="1"/>
          </p:cNvSpPr>
          <p:nvPr>
            <p:ph idx="1"/>
          </p:nvPr>
        </p:nvSpPr>
        <p:spPr bwMode="auto">
          <a:xfrm>
            <a:off x="581193" y="2680819"/>
            <a:ext cx="10936138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Complexity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Implementation can be challenging due to the need to balance various elements and adapt to different situations.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Leadership Requirement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Strong leadership is essential to guide and sustain these modern management practices.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/>
            </a:pPr>
            <a:r>
              <a:rPr kumimoji="0" lang="en-US" altLang="en-US" sz="28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Cultural Alignment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: Successful adoption of modern management approaches often requires a cultural shift within the organization. </a:t>
            </a:r>
          </a:p>
        </p:txBody>
      </p:sp>
    </p:spTree>
    <p:extLst>
      <p:ext uri="{BB962C8B-B14F-4D97-AF65-F5344CB8AC3E}">
        <p14:creationId xmlns:p14="http://schemas.microsoft.com/office/powerpoint/2010/main" val="161946933"/>
      </p:ext>
    </p:extLst>
  </p:cSld>
  <p:clrMapOvr>
    <a:masterClrMapping/>
  </p:clrMapOvr>
</p:sld>
</file>

<file path=ppt/theme/theme1.xml><?xml version="1.0" encoding="utf-8"?>
<a:theme xmlns:a="http://schemas.openxmlformats.org/drawingml/2006/main" name="Dividend">
  <a:themeElements>
    <a:clrScheme name="Dividend">
      <a:dk1>
        <a:sysClr val="windowText" lastClr="000000"/>
      </a:dk1>
      <a:lt1>
        <a:sysClr val="window" lastClr="FFFFFF"/>
      </a:lt1>
      <a:dk2>
        <a:srgbClr val="3D3D3D"/>
      </a:dk2>
      <a:lt2>
        <a:srgbClr val="EBEBEB"/>
      </a:lt2>
      <a:accent1>
        <a:srgbClr val="1A3260"/>
      </a:accent1>
      <a:accent2>
        <a:srgbClr val="4590B8"/>
      </a:accent2>
      <a:accent3>
        <a:srgbClr val="45CBE8"/>
      </a:accent3>
      <a:accent4>
        <a:srgbClr val="969FA7"/>
      </a:accent4>
      <a:accent5>
        <a:srgbClr val="A2C777"/>
      </a:accent5>
      <a:accent6>
        <a:srgbClr val="42955F"/>
      </a:accent6>
      <a:hlink>
        <a:srgbClr val="828282"/>
      </a:hlink>
      <a:folHlink>
        <a:srgbClr val="A5A5A5"/>
      </a:folHlink>
    </a:clrScheme>
    <a:fontScheme name="Dividend">
      <a:maj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Dividend">
      <a:fillStyleLst>
        <a:solidFill>
          <a:schemeClr val="phClr"/>
        </a:solidFill>
        <a:gradFill rotWithShape="1">
          <a:gsLst>
            <a:gs pos="0">
              <a:schemeClr val="phClr">
                <a:tint val="68000"/>
                <a:alpha val="90000"/>
                <a:lumMod val="100000"/>
              </a:schemeClr>
            </a:gs>
            <a:gs pos="100000">
              <a:schemeClr val="phClr">
                <a:tint val="90000"/>
                <a:lumMod val="9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98000"/>
                <a:lumMod val="110000"/>
              </a:schemeClr>
            </a:gs>
            <a:gs pos="84000">
              <a:schemeClr val="phClr">
                <a:shade val="90000"/>
                <a:lumMod val="88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>
              <a:lumMod val="90000"/>
            </a:schemeClr>
          </a:solidFill>
          <a:prstDash val="solid"/>
        </a:ln>
        <a:ln w="2222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55000"/>
              </a:srgbClr>
            </a:outerShdw>
          </a:effectLst>
        </a:effectStyle>
        <a:effectStyle>
          <a:effectLst>
            <a:outerShdw blurRad="88900" dist="38100" dir="504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88000">
              <a:schemeClr val="phClr">
                <a:shade val="94000"/>
                <a:satMod val="110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8000"/>
                <a:satMod val="110000"/>
                <a:lumMod val="8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ividend" id="{9697A71B-4AB7-4A1A-BD5B-BB2D22835B57}" vid="{66F1C100-1D2B-4BEA-AD01-C4F230B3B965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TM03457464[[fn=Dividend]]</Template>
  <TotalTime>16</TotalTime>
  <Words>1292</Words>
  <Application>Microsoft Office PowerPoint</Application>
  <PresentationFormat>Widescreen</PresentationFormat>
  <Paragraphs>102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3" baseType="lpstr">
      <vt:lpstr>Arial</vt:lpstr>
      <vt:lpstr>Gill Sans MT</vt:lpstr>
      <vt:lpstr>Times New Roman</vt:lpstr>
      <vt:lpstr>Wingdings</vt:lpstr>
      <vt:lpstr>Wingdings 2</vt:lpstr>
      <vt:lpstr>Dividend</vt:lpstr>
      <vt:lpstr>Bureaucracy, Human Relations, and Modern Management</vt:lpstr>
      <vt:lpstr>Bureaucracy</vt:lpstr>
      <vt:lpstr>Bureaucracy - Weber</vt:lpstr>
      <vt:lpstr>PowerPoint Presentation</vt:lpstr>
      <vt:lpstr>Human Relations - The Hawthorne Studies</vt:lpstr>
      <vt:lpstr>Impact on Management</vt:lpstr>
      <vt:lpstr>Modern Approach to Management</vt:lpstr>
      <vt:lpstr>Benefits of the Modern Approach</vt:lpstr>
      <vt:lpstr>Challenges and Considerations</vt:lpstr>
      <vt:lpstr>Systems Theory</vt:lpstr>
      <vt:lpstr>Contingency Theory</vt:lpstr>
      <vt:lpstr>Total Quality Management (TQM)</vt:lpstr>
      <vt:lpstr>Lean Management</vt:lpstr>
      <vt:lpstr>Comparison of Theories Bureaucracy vs. Human Relations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ARMAAN SALIK .</dc:creator>
  <cp:lastModifiedBy>ARMAAN SALIK .</cp:lastModifiedBy>
  <cp:revision>1</cp:revision>
  <dcterms:created xsi:type="dcterms:W3CDTF">2024-08-08T16:24:15Z</dcterms:created>
  <dcterms:modified xsi:type="dcterms:W3CDTF">2024-08-08T16:40:56Z</dcterms:modified>
</cp:coreProperties>
</file>