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C927684-7A69-4281-9C06-1CCD8D6EE8D8}" type="datetimeFigureOut">
              <a:rPr lang="en-IN" smtClean="0"/>
              <a:t>21-12-2024</a:t>
            </a:fld>
            <a:endParaRPr lang="en-IN"/>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IN"/>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C492D91-0AEC-4B4D-B9CD-39021AA25899}" type="slidenum">
              <a:rPr lang="en-IN" smtClean="0"/>
              <a:t>‹#›</a:t>
            </a:fld>
            <a:endParaRPr lang="en-IN"/>
          </a:p>
        </p:txBody>
      </p:sp>
    </p:spTree>
    <p:extLst>
      <p:ext uri="{BB962C8B-B14F-4D97-AF65-F5344CB8AC3E}">
        <p14:creationId xmlns:p14="http://schemas.microsoft.com/office/powerpoint/2010/main" val="732473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927684-7A69-4281-9C06-1CCD8D6EE8D8}" type="datetimeFigureOut">
              <a:rPr lang="en-IN" smtClean="0"/>
              <a:t>21-12-2024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492D91-0AEC-4B4D-B9CD-39021AA25899}" type="slidenum">
              <a:rPr lang="en-IN" smtClean="0"/>
              <a:t>‹#›</a:t>
            </a:fld>
            <a:endParaRPr lang="en-IN"/>
          </a:p>
        </p:txBody>
      </p:sp>
    </p:spTree>
    <p:extLst>
      <p:ext uri="{BB962C8B-B14F-4D97-AF65-F5344CB8AC3E}">
        <p14:creationId xmlns:p14="http://schemas.microsoft.com/office/powerpoint/2010/main" val="4021146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DC927684-7A69-4281-9C06-1CCD8D6EE8D8}" type="datetimeFigureOut">
              <a:rPr lang="en-IN" smtClean="0"/>
              <a:t>21-12-2024</a:t>
            </a:fld>
            <a:endParaRPr lang="en-IN"/>
          </a:p>
        </p:txBody>
      </p:sp>
      <p:sp>
        <p:nvSpPr>
          <p:cNvPr id="5" name="Footer Placeholder 4"/>
          <p:cNvSpPr>
            <a:spLocks noGrp="1"/>
          </p:cNvSpPr>
          <p:nvPr>
            <p:ph type="ftr" sz="quarter" idx="11"/>
          </p:nvPr>
        </p:nvSpPr>
        <p:spPr>
          <a:xfrm>
            <a:off x="774923" y="5951811"/>
            <a:ext cx="7896279" cy="365125"/>
          </a:xfrm>
        </p:spPr>
        <p:txBody>
          <a:bodyPr/>
          <a:lstStyle/>
          <a:p>
            <a:endParaRPr lang="en-IN"/>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C492D91-0AEC-4B4D-B9CD-39021AA25899}" type="slidenum">
              <a:rPr lang="en-IN" smtClean="0"/>
              <a:t>‹#›</a:t>
            </a:fld>
            <a:endParaRPr lang="en-IN"/>
          </a:p>
        </p:txBody>
      </p:sp>
    </p:spTree>
    <p:extLst>
      <p:ext uri="{BB962C8B-B14F-4D97-AF65-F5344CB8AC3E}">
        <p14:creationId xmlns:p14="http://schemas.microsoft.com/office/powerpoint/2010/main" val="2331906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927684-7A69-4281-9C06-1CCD8D6EE8D8}" type="datetimeFigureOut">
              <a:rPr lang="en-IN" smtClean="0"/>
              <a:t>21-12-2024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558300" y="5956137"/>
            <a:ext cx="1052508" cy="365125"/>
          </a:xfrm>
        </p:spPr>
        <p:txBody>
          <a:bodyPr/>
          <a:lstStyle/>
          <a:p>
            <a:fld id="{1C492D91-0AEC-4B4D-B9CD-39021AA25899}" type="slidenum">
              <a:rPr lang="en-IN" smtClean="0"/>
              <a:t>‹#›</a:t>
            </a:fld>
            <a:endParaRPr lang="en-IN"/>
          </a:p>
        </p:txBody>
      </p:sp>
    </p:spTree>
    <p:extLst>
      <p:ext uri="{BB962C8B-B14F-4D97-AF65-F5344CB8AC3E}">
        <p14:creationId xmlns:p14="http://schemas.microsoft.com/office/powerpoint/2010/main" val="402125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C927684-7A69-4281-9C06-1CCD8D6EE8D8}" type="datetimeFigureOut">
              <a:rPr lang="en-IN" smtClean="0"/>
              <a:t>21-12-2024</a:t>
            </a:fld>
            <a:endParaRPr lang="en-IN"/>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IN"/>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C492D91-0AEC-4B4D-B9CD-39021AA25899}" type="slidenum">
              <a:rPr lang="en-IN" smtClean="0"/>
              <a:t>‹#›</a:t>
            </a:fld>
            <a:endParaRPr lang="en-IN"/>
          </a:p>
        </p:txBody>
      </p:sp>
    </p:spTree>
    <p:extLst>
      <p:ext uri="{BB962C8B-B14F-4D97-AF65-F5344CB8AC3E}">
        <p14:creationId xmlns:p14="http://schemas.microsoft.com/office/powerpoint/2010/main" val="3549773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927684-7A69-4281-9C06-1CCD8D6EE8D8}" type="datetimeFigureOut">
              <a:rPr lang="en-IN" smtClean="0"/>
              <a:t>21-12-2024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492D91-0AEC-4B4D-B9CD-39021AA25899}" type="slidenum">
              <a:rPr lang="en-IN" smtClean="0"/>
              <a:t>‹#›</a:t>
            </a:fld>
            <a:endParaRPr lang="en-IN"/>
          </a:p>
        </p:txBody>
      </p:sp>
    </p:spTree>
    <p:extLst>
      <p:ext uri="{BB962C8B-B14F-4D97-AF65-F5344CB8AC3E}">
        <p14:creationId xmlns:p14="http://schemas.microsoft.com/office/powerpoint/2010/main" val="146335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927684-7A69-4281-9C06-1CCD8D6EE8D8}" type="datetimeFigureOut">
              <a:rPr lang="en-IN" smtClean="0"/>
              <a:t>21-12-2024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C492D91-0AEC-4B4D-B9CD-39021AA25899}" type="slidenum">
              <a:rPr lang="en-IN" smtClean="0"/>
              <a:t>‹#›</a:t>
            </a:fld>
            <a:endParaRPr lang="en-IN"/>
          </a:p>
        </p:txBody>
      </p:sp>
    </p:spTree>
    <p:extLst>
      <p:ext uri="{BB962C8B-B14F-4D97-AF65-F5344CB8AC3E}">
        <p14:creationId xmlns:p14="http://schemas.microsoft.com/office/powerpoint/2010/main" val="3628103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927684-7A69-4281-9C06-1CCD8D6EE8D8}" type="datetimeFigureOut">
              <a:rPr lang="en-IN" smtClean="0"/>
              <a:t>21-12-2024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C492D91-0AEC-4B4D-B9CD-39021AA25899}" type="slidenum">
              <a:rPr lang="en-IN" smtClean="0"/>
              <a:t>‹#›</a:t>
            </a:fld>
            <a:endParaRPr lang="en-IN"/>
          </a:p>
        </p:txBody>
      </p:sp>
    </p:spTree>
    <p:extLst>
      <p:ext uri="{BB962C8B-B14F-4D97-AF65-F5344CB8AC3E}">
        <p14:creationId xmlns:p14="http://schemas.microsoft.com/office/powerpoint/2010/main" val="133519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27684-7A69-4281-9C06-1CCD8D6EE8D8}" type="datetimeFigureOut">
              <a:rPr lang="en-IN" smtClean="0"/>
              <a:t>21-12-2024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C492D91-0AEC-4B4D-B9CD-39021AA25899}" type="slidenum">
              <a:rPr lang="en-IN" smtClean="0"/>
              <a:t>‹#›</a:t>
            </a:fld>
            <a:endParaRPr lang="en-IN"/>
          </a:p>
        </p:txBody>
      </p:sp>
    </p:spTree>
    <p:extLst>
      <p:ext uri="{BB962C8B-B14F-4D97-AF65-F5344CB8AC3E}">
        <p14:creationId xmlns:p14="http://schemas.microsoft.com/office/powerpoint/2010/main" val="1550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C927684-7A69-4281-9C06-1CCD8D6EE8D8}" type="datetimeFigureOut">
              <a:rPr lang="en-IN" smtClean="0"/>
              <a:t>21-12-2024</a:t>
            </a:fld>
            <a:endParaRPr lang="en-IN"/>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C492D91-0AEC-4B4D-B9CD-39021AA25899}" type="slidenum">
              <a:rPr lang="en-IN" smtClean="0"/>
              <a:t>‹#›</a:t>
            </a:fld>
            <a:endParaRPr lang="en-IN"/>
          </a:p>
        </p:txBody>
      </p:sp>
    </p:spTree>
    <p:extLst>
      <p:ext uri="{BB962C8B-B14F-4D97-AF65-F5344CB8AC3E}">
        <p14:creationId xmlns:p14="http://schemas.microsoft.com/office/powerpoint/2010/main" val="575232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C927684-7A69-4281-9C06-1CCD8D6EE8D8}" type="datetimeFigureOut">
              <a:rPr lang="en-IN" smtClean="0"/>
              <a:t>21-12-2024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492D91-0AEC-4B4D-B9CD-39021AA25899}" type="slidenum">
              <a:rPr lang="en-IN" smtClean="0"/>
              <a:t>‹#›</a:t>
            </a:fld>
            <a:endParaRPr lang="en-IN"/>
          </a:p>
        </p:txBody>
      </p:sp>
    </p:spTree>
    <p:extLst>
      <p:ext uri="{BB962C8B-B14F-4D97-AF65-F5344CB8AC3E}">
        <p14:creationId xmlns:p14="http://schemas.microsoft.com/office/powerpoint/2010/main" val="3363562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DC927684-7A69-4281-9C06-1CCD8D6EE8D8}" type="datetimeFigureOut">
              <a:rPr lang="en-IN" smtClean="0"/>
              <a:t>21-12-2024</a:t>
            </a:fld>
            <a:endParaRPr lang="en-IN"/>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IN"/>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C492D91-0AEC-4B4D-B9CD-39021AA25899}" type="slidenum">
              <a:rPr lang="en-IN" smtClean="0"/>
              <a:t>‹#›</a:t>
            </a:fld>
            <a:endParaRPr lang="en-IN"/>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77074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1" y="1371600"/>
            <a:ext cx="10993549" cy="1123844"/>
          </a:xfrm>
        </p:spPr>
        <p:txBody>
          <a:bodyPr>
            <a:normAutofit fontScale="90000"/>
          </a:bodyPr>
          <a:lstStyle/>
          <a:p>
            <a:r>
              <a:rPr lang="en-IN" dirty="0"/>
              <a:t/>
            </a:r>
            <a:br>
              <a:rPr lang="en-IN" dirty="0"/>
            </a:br>
            <a:r>
              <a:rPr lang="en-IN" dirty="0"/>
              <a:t> Talent </a:t>
            </a:r>
            <a:r>
              <a:rPr lang="en-US" dirty="0" smtClean="0"/>
              <a:t>Management </a:t>
            </a:r>
            <a:r>
              <a:rPr lang="en-US" dirty="0"/>
              <a:t>specialist and HR Analytics Officer 	</a:t>
            </a:r>
          </a:p>
        </p:txBody>
      </p:sp>
      <p:sp>
        <p:nvSpPr>
          <p:cNvPr id="3" name="Subtitle 2"/>
          <p:cNvSpPr>
            <a:spLocks noGrp="1"/>
          </p:cNvSpPr>
          <p:nvPr>
            <p:ph type="subTitle" idx="1"/>
          </p:nvPr>
        </p:nvSpPr>
        <p:spPr>
          <a:xfrm>
            <a:off x="581191" y="3127212"/>
            <a:ext cx="10993546" cy="1677544"/>
          </a:xfrm>
        </p:spPr>
        <p:txBody>
          <a:bodyPr>
            <a:normAutofit/>
          </a:bodyPr>
          <a:lstStyle/>
          <a:p>
            <a:r>
              <a:rPr lang="en-IN" b="1" dirty="0" err="1">
                <a:solidFill>
                  <a:schemeClr val="bg1"/>
                </a:solidFill>
              </a:rPr>
              <a:t>Armaan</a:t>
            </a:r>
            <a:r>
              <a:rPr lang="en-IN" b="1" dirty="0">
                <a:solidFill>
                  <a:schemeClr val="bg1"/>
                </a:solidFill>
              </a:rPr>
              <a:t> </a:t>
            </a:r>
            <a:r>
              <a:rPr lang="en-IN" b="1" dirty="0" err="1">
                <a:solidFill>
                  <a:schemeClr val="bg1"/>
                </a:solidFill>
              </a:rPr>
              <a:t>Salik.J</a:t>
            </a:r>
            <a:endParaRPr lang="en-IN" b="1" dirty="0">
              <a:solidFill>
                <a:schemeClr val="bg1"/>
              </a:solidFill>
            </a:endParaRPr>
          </a:p>
          <a:p>
            <a:r>
              <a:rPr lang="en-IN" sz="1400" dirty="0">
                <a:solidFill>
                  <a:schemeClr val="bg1"/>
                </a:solidFill>
              </a:rPr>
              <a:t>Assistant Professor,</a:t>
            </a:r>
          </a:p>
          <a:p>
            <a:r>
              <a:rPr lang="en-IN" sz="1400" dirty="0">
                <a:solidFill>
                  <a:schemeClr val="bg1"/>
                </a:solidFill>
              </a:rPr>
              <a:t>Jamal Institute of Management,</a:t>
            </a:r>
          </a:p>
          <a:p>
            <a:r>
              <a:rPr lang="en-IN" sz="1400" dirty="0">
                <a:solidFill>
                  <a:schemeClr val="bg1"/>
                </a:solidFill>
              </a:rPr>
              <a:t>Jamal </a:t>
            </a:r>
            <a:r>
              <a:rPr lang="en-IN" sz="1400" dirty="0" smtClean="0">
                <a:solidFill>
                  <a:schemeClr val="bg1"/>
                </a:solidFill>
              </a:rPr>
              <a:t>Mohamed </a:t>
            </a:r>
            <a:r>
              <a:rPr lang="en-IN" sz="1400" dirty="0">
                <a:solidFill>
                  <a:schemeClr val="bg1"/>
                </a:solidFill>
              </a:rPr>
              <a:t>College</a:t>
            </a:r>
            <a:r>
              <a:rPr lang="en-IN" sz="1400" dirty="0" smtClean="0">
                <a:solidFill>
                  <a:schemeClr val="bg1"/>
                </a:solidFill>
              </a:rPr>
              <a:t>.</a:t>
            </a:r>
            <a:endParaRPr lang="en-IN" sz="1400" dirty="0">
              <a:solidFill>
                <a:schemeClr val="bg1"/>
              </a:solidFill>
            </a:endParaRPr>
          </a:p>
        </p:txBody>
      </p:sp>
    </p:spTree>
    <p:extLst>
      <p:ext uri="{BB962C8B-B14F-4D97-AF65-F5344CB8AC3E}">
        <p14:creationId xmlns:p14="http://schemas.microsoft.com/office/powerpoint/2010/main" val="1255861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Needed </a:t>
            </a:r>
            <a:r>
              <a:rPr lang="en-IN" b="1" dirty="0" smtClean="0"/>
              <a:t>Skills</a:t>
            </a:r>
            <a:endParaRPr lang="en-IN" dirty="0"/>
          </a:p>
        </p:txBody>
      </p:sp>
      <p:sp>
        <p:nvSpPr>
          <p:cNvPr id="3" name="Content Placeholder 2"/>
          <p:cNvSpPr>
            <a:spLocks noGrp="1"/>
          </p:cNvSpPr>
          <p:nvPr>
            <p:ph idx="1"/>
          </p:nvPr>
        </p:nvSpPr>
        <p:spPr>
          <a:xfrm>
            <a:off x="581192" y="2053244"/>
            <a:ext cx="2918466" cy="2891155"/>
          </a:xfrm>
        </p:spPr>
        <p:txBody>
          <a:bodyPr>
            <a:normAutofit/>
          </a:bodyPr>
          <a:lstStyle/>
          <a:p>
            <a:r>
              <a:rPr lang="en-IN" dirty="0"/>
              <a:t>Talent Management</a:t>
            </a:r>
          </a:p>
          <a:p>
            <a:r>
              <a:rPr lang="en-IN" dirty="0"/>
              <a:t>Communication</a:t>
            </a:r>
          </a:p>
          <a:p>
            <a:r>
              <a:rPr lang="en-IN" dirty="0"/>
              <a:t>Training and Development</a:t>
            </a:r>
          </a:p>
          <a:p>
            <a:r>
              <a:rPr lang="en-IN" dirty="0"/>
              <a:t>Performance Evaluation</a:t>
            </a:r>
          </a:p>
          <a:p>
            <a:r>
              <a:rPr lang="en-IN" dirty="0"/>
              <a:t>Data Analysis</a:t>
            </a:r>
          </a:p>
          <a:p>
            <a:r>
              <a:rPr lang="en-IN" dirty="0"/>
              <a:t>Project </a:t>
            </a:r>
            <a:r>
              <a:rPr lang="en-IN" dirty="0" smtClean="0"/>
              <a:t>Management</a:t>
            </a:r>
            <a:endParaRPr lang="en-IN" dirty="0"/>
          </a:p>
        </p:txBody>
      </p:sp>
      <p:sp>
        <p:nvSpPr>
          <p:cNvPr id="4" name="Content Placeholder 2"/>
          <p:cNvSpPr txBox="1">
            <a:spLocks/>
          </p:cNvSpPr>
          <p:nvPr/>
        </p:nvSpPr>
        <p:spPr>
          <a:xfrm>
            <a:off x="3909054" y="2053243"/>
            <a:ext cx="2918466" cy="2891155"/>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dirty="0"/>
              <a:t>Conflict Resolution</a:t>
            </a:r>
          </a:p>
          <a:p>
            <a:r>
              <a:rPr lang="en-US" dirty="0"/>
              <a:t>Coaching and Mentoring</a:t>
            </a:r>
          </a:p>
          <a:p>
            <a:r>
              <a:rPr lang="en-US" dirty="0"/>
              <a:t>HR Compliance</a:t>
            </a:r>
          </a:p>
          <a:p>
            <a:r>
              <a:rPr lang="en-US" dirty="0"/>
              <a:t>Organizational Skills</a:t>
            </a:r>
          </a:p>
          <a:p>
            <a:r>
              <a:rPr lang="en-US" dirty="0"/>
              <a:t>Employee Relations</a:t>
            </a:r>
          </a:p>
          <a:p>
            <a:r>
              <a:rPr lang="en-US" dirty="0"/>
              <a:t>Leadership Development</a:t>
            </a:r>
          </a:p>
        </p:txBody>
      </p:sp>
      <p:sp>
        <p:nvSpPr>
          <p:cNvPr id="5" name="Content Placeholder 2"/>
          <p:cNvSpPr txBox="1">
            <a:spLocks/>
          </p:cNvSpPr>
          <p:nvPr/>
        </p:nvSpPr>
        <p:spPr>
          <a:xfrm>
            <a:off x="7602675" y="2144682"/>
            <a:ext cx="2918466" cy="3416533"/>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dirty="0"/>
              <a:t>Diversity and Inclusion</a:t>
            </a:r>
          </a:p>
          <a:p>
            <a:r>
              <a:rPr lang="en-US" dirty="0"/>
              <a:t>Talent Acquisition</a:t>
            </a:r>
          </a:p>
          <a:p>
            <a:r>
              <a:rPr lang="en-US" dirty="0"/>
              <a:t>Employee Recognition</a:t>
            </a:r>
          </a:p>
          <a:p>
            <a:r>
              <a:rPr lang="en-US" dirty="0"/>
              <a:t>Workforce Planning</a:t>
            </a:r>
          </a:p>
          <a:p>
            <a:r>
              <a:rPr lang="en-US" dirty="0"/>
              <a:t>Presentation Skills</a:t>
            </a:r>
          </a:p>
          <a:p>
            <a:r>
              <a:rPr lang="en-US" dirty="0"/>
              <a:t>Reporting</a:t>
            </a:r>
          </a:p>
          <a:p>
            <a:r>
              <a:rPr lang="en-US" dirty="0"/>
              <a:t>Onboarding</a:t>
            </a:r>
          </a:p>
          <a:p>
            <a:r>
              <a:rPr lang="en-US" dirty="0"/>
              <a:t>HR Software</a:t>
            </a:r>
          </a:p>
        </p:txBody>
      </p:sp>
    </p:spTree>
    <p:extLst>
      <p:ext uri="{BB962C8B-B14F-4D97-AF65-F5344CB8AC3E}">
        <p14:creationId xmlns:p14="http://schemas.microsoft.com/office/powerpoint/2010/main" val="728163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
            </a:r>
            <a:br>
              <a:rPr lang="en-IN" dirty="0"/>
            </a:br>
            <a:r>
              <a:rPr lang="en-IN" dirty="0"/>
              <a:t> Talent </a:t>
            </a:r>
            <a:r>
              <a:rPr lang="en-US" dirty="0" smtClean="0"/>
              <a:t>Management </a:t>
            </a:r>
            <a:r>
              <a:rPr lang="en-US" dirty="0"/>
              <a:t>specialist 	</a:t>
            </a:r>
            <a:endParaRPr lang="en-IN" dirty="0"/>
          </a:p>
        </p:txBody>
      </p:sp>
      <p:sp>
        <p:nvSpPr>
          <p:cNvPr id="3" name="Content Placeholder 2"/>
          <p:cNvSpPr>
            <a:spLocks noGrp="1"/>
          </p:cNvSpPr>
          <p:nvPr>
            <p:ph idx="1"/>
          </p:nvPr>
        </p:nvSpPr>
        <p:spPr>
          <a:xfrm>
            <a:off x="581192" y="2180496"/>
            <a:ext cx="11029615" cy="4502937"/>
          </a:xfrm>
        </p:spPr>
        <p:txBody>
          <a:bodyPr>
            <a:normAutofit/>
          </a:bodyPr>
          <a:lstStyle/>
          <a:p>
            <a:r>
              <a:rPr lang="en-US" sz="2400" dirty="0"/>
              <a:t>The talent management specialist is responsible to support the talent management team to carry out an effective recruitment plan to ensure that the County is utilizing the best avenues to attract and retain top talent</a:t>
            </a:r>
            <a:r>
              <a:rPr lang="en-US" sz="2400" dirty="0" smtClean="0"/>
              <a:t>.</a:t>
            </a:r>
          </a:p>
          <a:p>
            <a:r>
              <a:rPr lang="en-US" sz="2400" dirty="0"/>
              <a:t>Talent specialists identify, engage, develop and retain talent within organisations, to improve the </a:t>
            </a:r>
            <a:r>
              <a:rPr lang="en-US" sz="2400" dirty="0" err="1"/>
              <a:t>organisation's</a:t>
            </a:r>
            <a:r>
              <a:rPr lang="en-US" sz="2400" dirty="0"/>
              <a:t> performance. Every organisation will define 'talent' differently</a:t>
            </a:r>
            <a:r>
              <a:rPr lang="en-US" sz="2400" dirty="0" smtClean="0"/>
              <a:t>.</a:t>
            </a:r>
          </a:p>
          <a:p>
            <a:r>
              <a:rPr lang="en-US" sz="2400" b="1" dirty="0"/>
              <a:t>A Talent Management Specialist is an essential part of the HR team, all about making the most of the workforce’s skills and making sure the company does a great job of attracting, developing, keeping, and making the best use of talents</a:t>
            </a:r>
            <a:r>
              <a:rPr lang="en-US" sz="2400" dirty="0"/>
              <a:t>.</a:t>
            </a:r>
            <a:endParaRPr lang="en-IN" sz="2400" dirty="0"/>
          </a:p>
        </p:txBody>
      </p:sp>
    </p:spTree>
    <p:extLst>
      <p:ext uri="{BB962C8B-B14F-4D97-AF65-F5344CB8AC3E}">
        <p14:creationId xmlns:p14="http://schemas.microsoft.com/office/powerpoint/2010/main" val="2094352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Top Talent Management Specialist </a:t>
            </a:r>
            <a:r>
              <a:rPr lang="en-US" b="1" dirty="0" smtClean="0"/>
              <a:t>Skills</a:t>
            </a:r>
            <a:endParaRPr lang="en-IN" dirty="0"/>
          </a:p>
        </p:txBody>
      </p:sp>
      <p:pic>
        <p:nvPicPr>
          <p:cNvPr id="4" name="Content Placeholder 3"/>
          <p:cNvPicPr>
            <a:picLocks noGrp="1" noChangeAspect="1"/>
          </p:cNvPicPr>
          <p:nvPr>
            <p:ph idx="1"/>
          </p:nvPr>
        </p:nvPicPr>
        <p:blipFill rotWithShape="1">
          <a:blip r:embed="rId2"/>
          <a:srcRect l="18050" t="12566" r="18642" b="8334"/>
          <a:stretch/>
        </p:blipFill>
        <p:spPr>
          <a:xfrm>
            <a:off x="2596341" y="1830734"/>
            <a:ext cx="6999317" cy="4919201"/>
          </a:xfrm>
          <a:prstGeom prst="rect">
            <a:avLst/>
          </a:prstGeom>
        </p:spPr>
      </p:pic>
    </p:spTree>
    <p:extLst>
      <p:ext uri="{BB962C8B-B14F-4D97-AF65-F5344CB8AC3E}">
        <p14:creationId xmlns:p14="http://schemas.microsoft.com/office/powerpoint/2010/main" val="2701629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b="1" dirty="0"/>
              <a:t>Talent Management </a:t>
            </a:r>
            <a:r>
              <a:rPr lang="fr-FR" b="1" dirty="0" err="1"/>
              <a:t>Specialist</a:t>
            </a:r>
            <a:r>
              <a:rPr lang="fr-FR" b="1" dirty="0"/>
              <a:t> </a:t>
            </a:r>
            <a:r>
              <a:rPr lang="fr-FR" b="1" dirty="0" err="1"/>
              <a:t>Duties</a:t>
            </a:r>
            <a:r>
              <a:rPr lang="fr-FR" b="1" dirty="0"/>
              <a:t> &amp; </a:t>
            </a:r>
            <a:r>
              <a:rPr lang="fr-FR" b="1" dirty="0" err="1"/>
              <a:t>Responsibilities</a:t>
            </a:r>
            <a:r>
              <a:rPr lang="fr-FR" b="1" dirty="0" smtClean="0"/>
              <a:t>:</a:t>
            </a:r>
            <a:endParaRPr lang="en-IN" dirty="0"/>
          </a:p>
        </p:txBody>
      </p:sp>
      <p:sp>
        <p:nvSpPr>
          <p:cNvPr id="3" name="Content Placeholder 2"/>
          <p:cNvSpPr>
            <a:spLocks noGrp="1"/>
          </p:cNvSpPr>
          <p:nvPr>
            <p:ph idx="1"/>
          </p:nvPr>
        </p:nvSpPr>
        <p:spPr/>
        <p:txBody>
          <a:bodyPr/>
          <a:lstStyle/>
          <a:p>
            <a:r>
              <a:rPr lang="en-US" dirty="0"/>
              <a:t>Create talent acquisition strategies to draw in high-caliber candidates.</a:t>
            </a:r>
          </a:p>
          <a:p>
            <a:r>
              <a:rPr lang="en-US" dirty="0"/>
              <a:t>Conduct talent assessments to identify skills gaps and opportunities.</a:t>
            </a:r>
          </a:p>
          <a:p>
            <a:r>
              <a:rPr lang="en-US" dirty="0"/>
              <a:t>Design training programs to enhance employee performance.</a:t>
            </a:r>
          </a:p>
          <a:p>
            <a:r>
              <a:rPr lang="en-US" dirty="0"/>
              <a:t>Facilitate succession planning for future leadership.</a:t>
            </a:r>
          </a:p>
          <a:p>
            <a:r>
              <a:rPr lang="en-US" dirty="0"/>
              <a:t>Manage performance appraisals and guide improvement strategies.</a:t>
            </a:r>
          </a:p>
          <a:p>
            <a:r>
              <a:rPr lang="en-US" dirty="0"/>
              <a:t>Work closely with hiring managers to articulate job specifications.</a:t>
            </a:r>
          </a:p>
          <a:p>
            <a:r>
              <a:rPr lang="en-US" dirty="0"/>
              <a:t>Remain ahead of industry trends to ensure ongoing enhancement.</a:t>
            </a:r>
          </a:p>
          <a:p>
            <a:r>
              <a:rPr lang="en-US" dirty="0"/>
              <a:t>Analyze HR data to measure initiative effectiveness</a:t>
            </a:r>
            <a:r>
              <a:rPr lang="en-US" dirty="0" smtClean="0"/>
              <a:t>.</a:t>
            </a:r>
            <a:endParaRPr lang="en-US" dirty="0"/>
          </a:p>
        </p:txBody>
      </p:sp>
    </p:spTree>
    <p:extLst>
      <p:ext uri="{BB962C8B-B14F-4D97-AF65-F5344CB8AC3E}">
        <p14:creationId xmlns:p14="http://schemas.microsoft.com/office/powerpoint/2010/main" val="2565312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Talent Management Specialist Requirements</a:t>
            </a:r>
            <a:r>
              <a:rPr lang="en-IN" b="1" dirty="0" smtClean="0"/>
              <a:t>:</a:t>
            </a:r>
            <a:endParaRPr lang="en-IN" dirty="0"/>
          </a:p>
        </p:txBody>
      </p:sp>
      <p:sp>
        <p:nvSpPr>
          <p:cNvPr id="3" name="Content Placeholder 2"/>
          <p:cNvSpPr>
            <a:spLocks noGrp="1"/>
          </p:cNvSpPr>
          <p:nvPr>
            <p:ph idx="1"/>
          </p:nvPr>
        </p:nvSpPr>
        <p:spPr/>
        <p:txBody>
          <a:bodyPr>
            <a:normAutofit/>
          </a:bodyPr>
          <a:lstStyle/>
          <a:p>
            <a:r>
              <a:rPr lang="en-US" dirty="0"/>
              <a:t>Bachelor’s degree in Human Resources, Business Administration, or related field.</a:t>
            </a:r>
          </a:p>
          <a:p>
            <a:r>
              <a:rPr lang="en-US" dirty="0"/>
              <a:t>Proven experience in talent acquisition, assessment, and development.</a:t>
            </a:r>
          </a:p>
          <a:p>
            <a:r>
              <a:rPr lang="en-US" dirty="0"/>
              <a:t>Possess a solid grasp of HR principles and best practices.</a:t>
            </a:r>
          </a:p>
          <a:p>
            <a:r>
              <a:rPr lang="en-US" dirty="0"/>
              <a:t>Excellent communication and interpersonal skills.</a:t>
            </a:r>
          </a:p>
          <a:p>
            <a:r>
              <a:rPr lang="en-US" dirty="0"/>
              <a:t>Ability to design and implement training programs effectively.</a:t>
            </a:r>
          </a:p>
          <a:p>
            <a:r>
              <a:rPr lang="en-US" dirty="0"/>
              <a:t>Familiarity with succession planning strategies.</a:t>
            </a:r>
          </a:p>
          <a:p>
            <a:r>
              <a:rPr lang="en-US" dirty="0"/>
              <a:t>Proficient in utilizing HR software and analyzing data.</a:t>
            </a:r>
          </a:p>
          <a:p>
            <a:r>
              <a:rPr lang="en-US" dirty="0"/>
              <a:t>Demonstrate flexibility in managing shifting priorities within a dynamic setting</a:t>
            </a:r>
            <a:r>
              <a:rPr lang="en-US" dirty="0" smtClean="0"/>
              <a:t>.</a:t>
            </a:r>
            <a:endParaRPr lang="en-US" dirty="0"/>
          </a:p>
        </p:txBody>
      </p:sp>
    </p:spTree>
    <p:extLst>
      <p:ext uri="{BB962C8B-B14F-4D97-AF65-F5344CB8AC3E}">
        <p14:creationId xmlns:p14="http://schemas.microsoft.com/office/powerpoint/2010/main" val="1054302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Role of the HR </a:t>
            </a:r>
            <a:r>
              <a:rPr lang="en-US" b="1" dirty="0" smtClean="0"/>
              <a:t>Analyst</a:t>
            </a:r>
            <a:endParaRPr lang="en-IN" dirty="0"/>
          </a:p>
        </p:txBody>
      </p:sp>
      <p:sp>
        <p:nvSpPr>
          <p:cNvPr id="3" name="Content Placeholder 2"/>
          <p:cNvSpPr>
            <a:spLocks noGrp="1"/>
          </p:cNvSpPr>
          <p:nvPr>
            <p:ph idx="1"/>
          </p:nvPr>
        </p:nvSpPr>
        <p:spPr/>
        <p:txBody>
          <a:bodyPr>
            <a:normAutofit/>
          </a:bodyPr>
          <a:lstStyle/>
          <a:p>
            <a:r>
              <a:rPr lang="en-US" sz="2400" dirty="0"/>
              <a:t>The HR analyst plays a crucial role in collecting, structuring, analyzing, and reporting on HR processes and data. In this article, we will discuss the key competencies for an HR analyst’s job, how to become one, career paths, and salary levels.</a:t>
            </a:r>
            <a:endParaRPr lang="en-IN" sz="2400" dirty="0"/>
          </a:p>
        </p:txBody>
      </p:sp>
    </p:spTree>
    <p:extLst>
      <p:ext uri="{BB962C8B-B14F-4D97-AF65-F5344CB8AC3E}">
        <p14:creationId xmlns:p14="http://schemas.microsoft.com/office/powerpoint/2010/main" val="990514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R analyst job competencies"/>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tretch/>
        </p:blipFill>
        <p:spPr bwMode="auto">
          <a:xfrm>
            <a:off x="2938548" y="2181225"/>
            <a:ext cx="6314903" cy="3678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767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HR analyst job description </a:t>
            </a:r>
            <a:r>
              <a:rPr lang="en-IN" b="1" dirty="0" smtClean="0"/>
              <a:t>template</a:t>
            </a:r>
            <a:endParaRPr lang="en-IN" dirty="0"/>
          </a:p>
        </p:txBody>
      </p:sp>
      <p:sp>
        <p:nvSpPr>
          <p:cNvPr id="3" name="Content Placeholder 2"/>
          <p:cNvSpPr>
            <a:spLocks noGrp="1"/>
          </p:cNvSpPr>
          <p:nvPr>
            <p:ph idx="1"/>
          </p:nvPr>
        </p:nvSpPr>
        <p:spPr>
          <a:xfrm>
            <a:off x="581192" y="2180496"/>
            <a:ext cx="11029615" cy="4320057"/>
          </a:xfrm>
        </p:spPr>
        <p:txBody>
          <a:bodyPr>
            <a:normAutofit fontScale="92500" lnSpcReduction="10000"/>
          </a:bodyPr>
          <a:lstStyle/>
          <a:p>
            <a:r>
              <a:rPr lang="en-US" dirty="0" smtClean="0"/>
              <a:t>Excellent </a:t>
            </a:r>
            <a:r>
              <a:rPr lang="en-US" dirty="0"/>
              <a:t>communication skills and business acumen.</a:t>
            </a:r>
          </a:p>
          <a:p>
            <a:r>
              <a:rPr lang="en-US" dirty="0"/>
              <a:t>Optimizing and implementing (new) data processes and systems.</a:t>
            </a:r>
          </a:p>
          <a:p>
            <a:r>
              <a:rPr lang="en-US" dirty="0"/>
              <a:t>Maintain HR data tools, reporting, and dashboards.</a:t>
            </a:r>
          </a:p>
          <a:p>
            <a:r>
              <a:rPr lang="en-US" dirty="0"/>
              <a:t>Produce and deliver standard (monthly, quarterly, and annual) and customized HR reports.</a:t>
            </a:r>
          </a:p>
          <a:p>
            <a:r>
              <a:rPr lang="en-US" dirty="0"/>
              <a:t>Respond to HR data requests on an ad hoc basis by gathering, analyzing, and reporting relevant data from various sources.</a:t>
            </a:r>
          </a:p>
          <a:p>
            <a:r>
              <a:rPr lang="en-US" dirty="0"/>
              <a:t>Maintain HR data integrity by ensuring the accuracy and consistency of input data. Audit HR data and troubleshoot irregularities. Support data governance processes.</a:t>
            </a:r>
          </a:p>
          <a:p>
            <a:r>
              <a:rPr lang="en-US" dirty="0"/>
              <a:t>Develop &amp; maintain a data glossary,</a:t>
            </a:r>
          </a:p>
          <a:p>
            <a:r>
              <a:rPr lang="en-US" dirty="0"/>
              <a:t>Responsible for master data entry.</a:t>
            </a:r>
          </a:p>
          <a:p>
            <a:r>
              <a:rPr lang="en-US" dirty="0"/>
              <a:t>Partner with HR and Payroll on system upgrades and analyses</a:t>
            </a:r>
          </a:p>
          <a:p>
            <a:r>
              <a:rPr lang="en-US" dirty="0"/>
              <a:t>Responsible for addressing a high volume of system-related activities in a timely fashion while maintaining a high level of quality and internal customer </a:t>
            </a:r>
            <a:r>
              <a:rPr lang="en-US" dirty="0" smtClean="0"/>
              <a:t>satisfaction</a:t>
            </a:r>
            <a:endParaRPr lang="en-US" dirty="0"/>
          </a:p>
        </p:txBody>
      </p:sp>
    </p:spTree>
    <p:extLst>
      <p:ext uri="{BB962C8B-B14F-4D97-AF65-F5344CB8AC3E}">
        <p14:creationId xmlns:p14="http://schemas.microsoft.com/office/powerpoint/2010/main" val="182446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Requirements</a:t>
            </a:r>
            <a:endParaRPr lang="en-IN" b="1" dirty="0"/>
          </a:p>
        </p:txBody>
      </p:sp>
      <p:sp>
        <p:nvSpPr>
          <p:cNvPr id="3" name="Content Placeholder 2"/>
          <p:cNvSpPr>
            <a:spLocks noGrp="1"/>
          </p:cNvSpPr>
          <p:nvPr>
            <p:ph idx="1"/>
          </p:nvPr>
        </p:nvSpPr>
        <p:spPr>
          <a:xfrm>
            <a:off x="581192" y="2180496"/>
            <a:ext cx="11029615" cy="4561126"/>
          </a:xfrm>
        </p:spPr>
        <p:txBody>
          <a:bodyPr>
            <a:normAutofit/>
          </a:bodyPr>
          <a:lstStyle/>
          <a:p>
            <a:r>
              <a:rPr lang="en-US" dirty="0" smtClean="0"/>
              <a:t>Bachelor </a:t>
            </a:r>
            <a:r>
              <a:rPr lang="en-US" dirty="0"/>
              <a:t>or master in HR, I/O psychology, economics, econometrics, social science or business administration</a:t>
            </a:r>
          </a:p>
          <a:p>
            <a:r>
              <a:rPr lang="en-US" dirty="0"/>
              <a:t>X+ years of relevant HR experience</a:t>
            </a:r>
          </a:p>
          <a:p>
            <a:r>
              <a:rPr lang="en-US" dirty="0"/>
              <a:t>X+ years of relevant HRIS system experience</a:t>
            </a:r>
          </a:p>
          <a:p>
            <a:r>
              <a:rPr lang="en-US" dirty="0"/>
              <a:t>X+ years of relevant data analytics experience</a:t>
            </a:r>
          </a:p>
          <a:p>
            <a:r>
              <a:rPr lang="en-US" dirty="0"/>
              <a:t>You can analyze existing and newly collected data</a:t>
            </a:r>
          </a:p>
          <a:p>
            <a:r>
              <a:rPr lang="en-US" dirty="0"/>
              <a:t>Expert in MS Excel</a:t>
            </a:r>
          </a:p>
          <a:p>
            <a:r>
              <a:rPr lang="en-US" dirty="0"/>
              <a:t>Experience with data visualizations using either R/Tableau/</a:t>
            </a:r>
            <a:r>
              <a:rPr lang="en-US" dirty="0" err="1"/>
              <a:t>PowerBI</a:t>
            </a:r>
            <a:endParaRPr lang="en-US" dirty="0"/>
          </a:p>
          <a:p>
            <a:r>
              <a:rPr lang="en-US" dirty="0"/>
              <a:t>Experience with statistical modeling and descriptive statistics</a:t>
            </a:r>
          </a:p>
          <a:p>
            <a:r>
              <a:rPr lang="en-US" dirty="0"/>
              <a:t>If it can be automated, you will</a:t>
            </a:r>
          </a:p>
          <a:p>
            <a:r>
              <a:rPr lang="en-US" dirty="0"/>
              <a:t>Working knowledge of </a:t>
            </a:r>
            <a:r>
              <a:rPr lang="en-US" dirty="0" smtClean="0"/>
              <a:t>SQL</a:t>
            </a:r>
            <a:endParaRPr lang="en-US" dirty="0"/>
          </a:p>
        </p:txBody>
      </p:sp>
    </p:spTree>
    <p:extLst>
      <p:ext uri="{BB962C8B-B14F-4D97-AF65-F5344CB8AC3E}">
        <p14:creationId xmlns:p14="http://schemas.microsoft.com/office/powerpoint/2010/main" val="195456853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2</TotalTime>
  <Words>539</Words>
  <Application>Microsoft Office PowerPoint</Application>
  <PresentationFormat>Widescreen</PresentationFormat>
  <Paragraphs>73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Gill Sans MT</vt:lpstr>
      <vt:lpstr>Wingdings 2</vt:lpstr>
      <vt:lpstr>Dividend</vt:lpstr>
      <vt:lpstr>  Talent Management specialist and HR Analytics Officer  </vt:lpstr>
      <vt:lpstr>  Talent Management specialist  </vt:lpstr>
      <vt:lpstr>The Top Talent Management Specialist Skills</vt:lpstr>
      <vt:lpstr>Talent Management Specialist Duties &amp; Responsibilities:</vt:lpstr>
      <vt:lpstr>Talent Management Specialist Requirements:</vt:lpstr>
      <vt:lpstr>Role of the HR Analyst</vt:lpstr>
      <vt:lpstr>PowerPoint Presentation</vt:lpstr>
      <vt:lpstr>HR analyst job description template</vt:lpstr>
      <vt:lpstr>Requirements</vt:lpstr>
      <vt:lpstr>Needed Skills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Talent Management specialist and HR Analytics Officer  </dc:title>
  <dc:creator>admin</dc:creator>
  <cp:lastModifiedBy>admin</cp:lastModifiedBy>
  <cp:revision>1</cp:revision>
  <dcterms:created xsi:type="dcterms:W3CDTF">2024-12-21T04:03:00Z</dcterms:created>
  <dcterms:modified xsi:type="dcterms:W3CDTF">2024-12-21T04:05:15Z</dcterms:modified>
</cp:coreProperties>
</file>