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1/24/2025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6DFF08F-DC6B-4601-B491-B0F83F6DD2DA}" type="datetimeFigureOut">
              <a:rPr lang="en-US" dirty="0"/>
              <a:pPr/>
              <a:t>1/24/2025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1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b="1" dirty="0"/>
              <a:t>Learning and Development</a:t>
            </a:r>
            <a:r>
              <a:rPr lang="en-IN" dirty="0"/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Armaan</a:t>
            </a:r>
            <a:r>
              <a:rPr lang="en-US" dirty="0" smtClean="0"/>
              <a:t> </a:t>
            </a:r>
            <a:r>
              <a:rPr lang="en-US" dirty="0" err="1" smtClean="0"/>
              <a:t>Salik</a:t>
            </a:r>
            <a:r>
              <a:rPr lang="en-US" dirty="0"/>
              <a:t> </a:t>
            </a:r>
            <a:r>
              <a:rPr lang="en-US" dirty="0" smtClean="0"/>
              <a:t>J</a:t>
            </a:r>
            <a:br>
              <a:rPr lang="en-US" dirty="0" smtClean="0"/>
            </a:br>
            <a:r>
              <a:rPr lang="en-US" dirty="0" smtClean="0"/>
              <a:t>Assistant Professor,</a:t>
            </a:r>
            <a:br>
              <a:rPr lang="en-US" dirty="0" smtClean="0"/>
            </a:br>
            <a:r>
              <a:rPr lang="en-US" dirty="0" smtClean="0"/>
              <a:t>Jamal Institute of Management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343922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Conclusion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Learning and Development drive organizational success and individual growth.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Effective training programs and career development initiatives enhance employee engagement and retention.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Continuous evaluation ensures alignment with changing business needs.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24722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Definition of Learning and Development (L&amp;D</a:t>
            </a:r>
            <a:r>
              <a:rPr lang="en-US" b="1" dirty="0" smtClean="0"/>
              <a:t>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Learning</a:t>
            </a:r>
            <a:r>
              <a:rPr lang="en-US" dirty="0"/>
              <a:t>: The process of acquiring knowledge, skills, attitudes, or behaviors to improve performance.</a:t>
            </a:r>
          </a:p>
          <a:p>
            <a:r>
              <a:rPr lang="en-US" b="1" dirty="0"/>
              <a:t>Development</a:t>
            </a:r>
            <a:r>
              <a:rPr lang="en-US" dirty="0"/>
              <a:t>: A broader concept focused on enhancing an individual’s potential for future roles and responsibilities.</a:t>
            </a:r>
          </a:p>
          <a:p>
            <a:r>
              <a:rPr lang="en-US" dirty="0"/>
              <a:t>L&amp;D integrates training and development for employee growth and organizational success.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940257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Purpose of Learning and Development</a:t>
            </a:r>
            <a:r>
              <a:rPr lang="en-US" dirty="0"/>
              <a:t/>
            </a:r>
            <a:br>
              <a:rPr lang="en-US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Enhance Skills and Knowledge</a:t>
            </a:r>
            <a:r>
              <a:rPr lang="en-US" dirty="0"/>
              <a:t>: Equip employees with tools for better performance.</a:t>
            </a:r>
          </a:p>
          <a:p>
            <a:r>
              <a:rPr lang="en-US" b="1" dirty="0"/>
              <a:t>Improve Organizational Productivity</a:t>
            </a:r>
            <a:r>
              <a:rPr lang="en-US" dirty="0"/>
              <a:t>: Align employee capabilities with business goals.</a:t>
            </a:r>
          </a:p>
          <a:p>
            <a:r>
              <a:rPr lang="en-US" b="1" dirty="0"/>
              <a:t>Adapt to Change</a:t>
            </a:r>
            <a:r>
              <a:rPr lang="en-US" dirty="0"/>
              <a:t>: Help employees navigate technological, economic, and market shifts.</a:t>
            </a:r>
          </a:p>
          <a:p>
            <a:r>
              <a:rPr lang="en-US" b="1" dirty="0"/>
              <a:t>Employee Retention</a:t>
            </a:r>
            <a:r>
              <a:rPr lang="en-US" dirty="0"/>
              <a:t>: Foster job satisfaction and career progression opportunities.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84992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Learning and </a:t>
            </a:r>
            <a:r>
              <a:rPr lang="en-US" b="1" dirty="0" smtClean="0"/>
              <a:t>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928553"/>
            <a:ext cx="9720071" cy="459693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On-the-Job Training (OJT)</a:t>
            </a:r>
            <a:endParaRPr lang="en-US" dirty="0"/>
          </a:p>
          <a:p>
            <a:pPr lvl="1"/>
            <a:r>
              <a:rPr lang="en-US" b="1" dirty="0"/>
              <a:t>Description</a:t>
            </a:r>
            <a:r>
              <a:rPr lang="en-US" dirty="0"/>
              <a:t>: Learning occurs while performing actual job tasks.</a:t>
            </a:r>
          </a:p>
          <a:p>
            <a:pPr lvl="1"/>
            <a:r>
              <a:rPr lang="en-US" b="1" dirty="0"/>
              <a:t>Examples</a:t>
            </a:r>
            <a:r>
              <a:rPr lang="en-US" dirty="0"/>
              <a:t>: Mentoring programs, job shadowing, apprenticeships.</a:t>
            </a:r>
          </a:p>
          <a:p>
            <a:pPr lvl="1"/>
            <a:r>
              <a:rPr lang="en-US" b="1" dirty="0"/>
              <a:t>Advantages</a:t>
            </a:r>
            <a:r>
              <a:rPr lang="en-US" dirty="0"/>
              <a:t>: Practical, cost-effective, and immediately applicable.</a:t>
            </a:r>
          </a:p>
          <a:p>
            <a:pPr lvl="1"/>
            <a:r>
              <a:rPr lang="en-US" b="1" dirty="0"/>
              <a:t>Challenges</a:t>
            </a:r>
            <a:r>
              <a:rPr lang="en-US" dirty="0"/>
              <a:t>: Limited scope for theoretical learning and potential disruption to workflows.</a:t>
            </a:r>
          </a:p>
          <a:p>
            <a:r>
              <a:rPr lang="en-US" b="1" dirty="0"/>
              <a:t>Off-the-Job Training</a:t>
            </a:r>
            <a:endParaRPr lang="en-US" dirty="0"/>
          </a:p>
          <a:p>
            <a:pPr lvl="1"/>
            <a:r>
              <a:rPr lang="en-US" b="1" dirty="0"/>
              <a:t>Description</a:t>
            </a:r>
            <a:r>
              <a:rPr lang="en-US" dirty="0"/>
              <a:t>: Structured training sessions conducted away from the workplace.</a:t>
            </a:r>
          </a:p>
          <a:p>
            <a:pPr lvl="1"/>
            <a:r>
              <a:rPr lang="en-US" b="1" dirty="0"/>
              <a:t>Examples</a:t>
            </a:r>
            <a:r>
              <a:rPr lang="en-US" dirty="0"/>
              <a:t>: Workshops, seminars, classroom training, e-learning modules.</a:t>
            </a:r>
          </a:p>
          <a:p>
            <a:pPr lvl="1"/>
            <a:r>
              <a:rPr lang="en-US" b="1" dirty="0"/>
              <a:t>Advantages</a:t>
            </a:r>
            <a:r>
              <a:rPr lang="en-US" dirty="0"/>
              <a:t>: Offers a distraction-free learning environment and exposure to new perspectives.</a:t>
            </a:r>
          </a:p>
          <a:p>
            <a:pPr lvl="1"/>
            <a:r>
              <a:rPr lang="en-US" b="1" dirty="0"/>
              <a:t>Challenges</a:t>
            </a:r>
            <a:r>
              <a:rPr lang="en-US" dirty="0"/>
              <a:t>: Higher costs and possible disconnect between training and practical application.</a:t>
            </a:r>
          </a:p>
          <a:p>
            <a:r>
              <a:rPr lang="en-US" b="1" dirty="0"/>
              <a:t>Skill-Based Training</a:t>
            </a:r>
            <a:endParaRPr lang="en-US" dirty="0"/>
          </a:p>
          <a:p>
            <a:pPr lvl="1"/>
            <a:r>
              <a:rPr lang="en-US" b="1" dirty="0"/>
              <a:t>Description</a:t>
            </a:r>
            <a:r>
              <a:rPr lang="en-US" dirty="0"/>
              <a:t>: Focused on developing specific skills, either technical or soft skills.</a:t>
            </a:r>
          </a:p>
          <a:p>
            <a:pPr lvl="1"/>
            <a:r>
              <a:rPr lang="en-US" b="1" dirty="0"/>
              <a:t>Examples</a:t>
            </a:r>
            <a:r>
              <a:rPr lang="en-US" dirty="0"/>
              <a:t>: Software training, leadership development, communication workshops.</a:t>
            </a:r>
          </a:p>
          <a:p>
            <a:pPr lvl="1"/>
            <a:r>
              <a:rPr lang="en-US" b="1" dirty="0"/>
              <a:t>Advantages</a:t>
            </a:r>
            <a:r>
              <a:rPr lang="en-US" dirty="0"/>
              <a:t>: Targets skill gaps directly and enhances individual competency.</a:t>
            </a:r>
          </a:p>
          <a:p>
            <a:pPr lvl="1"/>
            <a:r>
              <a:rPr lang="en-US" b="1" dirty="0"/>
              <a:t>Challenges</a:t>
            </a:r>
            <a:r>
              <a:rPr lang="en-US" dirty="0"/>
              <a:t>: Requires proper identification of skill needs and suitable resources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65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Types of Learning and 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Compliance Training</a:t>
            </a:r>
            <a:endParaRPr lang="en-US" dirty="0"/>
          </a:p>
          <a:p>
            <a:pPr lvl="1"/>
            <a:r>
              <a:rPr lang="en-US" b="1" dirty="0"/>
              <a:t>Description</a:t>
            </a:r>
            <a:r>
              <a:rPr lang="en-US" dirty="0"/>
              <a:t>: Ensures employees are aware of laws, regulations, and organizational policies.</a:t>
            </a:r>
          </a:p>
          <a:p>
            <a:pPr lvl="1"/>
            <a:r>
              <a:rPr lang="en-US" b="1" dirty="0"/>
              <a:t>Examples</a:t>
            </a:r>
            <a:r>
              <a:rPr lang="en-US" dirty="0"/>
              <a:t>: Workplace safety training, data protection, anti-harassment training.</a:t>
            </a:r>
          </a:p>
          <a:p>
            <a:pPr lvl="1"/>
            <a:r>
              <a:rPr lang="en-US" b="1" dirty="0"/>
              <a:t>Advantages</a:t>
            </a:r>
            <a:r>
              <a:rPr lang="en-US" dirty="0"/>
              <a:t>: Reduces legal risks and fosters a safe, ethical workplace.</a:t>
            </a:r>
          </a:p>
          <a:p>
            <a:pPr lvl="1"/>
            <a:r>
              <a:rPr lang="en-US" b="1" dirty="0"/>
              <a:t>Challenges</a:t>
            </a:r>
            <a:r>
              <a:rPr lang="en-US" dirty="0"/>
              <a:t>: Often seen as mandatory and may lack engagement without effective delivery methods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  <a:p>
            <a:r>
              <a:rPr lang="en-US" b="1" dirty="0"/>
              <a:t>Leadership Development Programs</a:t>
            </a:r>
            <a:endParaRPr lang="en-US" dirty="0"/>
          </a:p>
          <a:p>
            <a:pPr lvl="1"/>
            <a:r>
              <a:rPr lang="en-US" b="1" dirty="0"/>
              <a:t>Description</a:t>
            </a:r>
            <a:r>
              <a:rPr lang="en-US" dirty="0"/>
              <a:t>: Tailored to prepare employees for leadership roles.</a:t>
            </a:r>
          </a:p>
          <a:p>
            <a:pPr lvl="1"/>
            <a:r>
              <a:rPr lang="en-US" b="1" dirty="0"/>
              <a:t>Examples</a:t>
            </a:r>
            <a:r>
              <a:rPr lang="en-US" dirty="0"/>
              <a:t>: Executive coaching, strategic thinking workshops.</a:t>
            </a:r>
          </a:p>
          <a:p>
            <a:pPr lvl="1"/>
            <a:r>
              <a:rPr lang="en-US" b="1" dirty="0"/>
              <a:t>Advantages</a:t>
            </a:r>
            <a:r>
              <a:rPr lang="en-US" dirty="0"/>
              <a:t>: Strengthens succession planning and cultivates future leaders.</a:t>
            </a:r>
          </a:p>
          <a:p>
            <a:pPr lvl="1"/>
            <a:r>
              <a:rPr lang="en-US" b="1" dirty="0"/>
              <a:t>Challenges</a:t>
            </a:r>
            <a:r>
              <a:rPr lang="en-US" dirty="0"/>
              <a:t>: High costs and longer time horizons for measurable outcomes.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78824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Steps in a Training </a:t>
            </a:r>
            <a:r>
              <a:rPr lang="en-US" b="1" dirty="0" smtClean="0"/>
              <a:t>Program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Identify Training Needs</a:t>
            </a:r>
            <a:endParaRPr lang="en-US" dirty="0"/>
          </a:p>
          <a:p>
            <a:pPr lvl="1"/>
            <a:r>
              <a:rPr lang="en-US" dirty="0"/>
              <a:t>Conduct a needs assessment (employee and organizational gaps).</a:t>
            </a:r>
          </a:p>
          <a:p>
            <a:r>
              <a:rPr lang="en-US" b="1" dirty="0"/>
              <a:t>Set Training Objectives</a:t>
            </a:r>
            <a:endParaRPr lang="en-US" dirty="0"/>
          </a:p>
          <a:p>
            <a:pPr lvl="1"/>
            <a:r>
              <a:rPr lang="en-US" dirty="0"/>
              <a:t>Define clear, measurable goals.</a:t>
            </a:r>
          </a:p>
          <a:p>
            <a:r>
              <a:rPr lang="en-US" b="1" dirty="0"/>
              <a:t>Design the Training Program</a:t>
            </a:r>
            <a:endParaRPr lang="en-US" dirty="0"/>
          </a:p>
          <a:p>
            <a:pPr lvl="1"/>
            <a:r>
              <a:rPr lang="en-US" dirty="0"/>
              <a:t>Develop content, methods, and materials.</a:t>
            </a:r>
          </a:p>
          <a:p>
            <a:r>
              <a:rPr lang="en-US" b="1" dirty="0"/>
              <a:t>Implement Training</a:t>
            </a:r>
            <a:endParaRPr lang="en-US" dirty="0"/>
          </a:p>
          <a:p>
            <a:pPr lvl="1"/>
            <a:r>
              <a:rPr lang="en-US" dirty="0"/>
              <a:t>Deliver training through appropriate methods (e.g., classroom, online).</a:t>
            </a:r>
          </a:p>
          <a:p>
            <a:r>
              <a:rPr lang="en-US" b="1" dirty="0"/>
              <a:t>Evaluate Effectiveness</a:t>
            </a:r>
            <a:endParaRPr lang="en-US" dirty="0"/>
          </a:p>
          <a:p>
            <a:pPr lvl="1"/>
            <a:r>
              <a:rPr lang="en-US" dirty="0"/>
              <a:t>Assess outcomes and gather feedback.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2820097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Evaluation of Training Program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Kirkpatrick’s Model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Reaction</a:t>
            </a:r>
            <a:r>
              <a:rPr lang="en-US" dirty="0"/>
              <a:t>: Participant satisfaction.</a:t>
            </a:r>
          </a:p>
          <a:p>
            <a:pPr lvl="1"/>
            <a:r>
              <a:rPr lang="en-US" b="1" dirty="0"/>
              <a:t>Learning</a:t>
            </a:r>
            <a:r>
              <a:rPr lang="en-US" dirty="0"/>
              <a:t>: Knowledge and skill improvement.</a:t>
            </a:r>
          </a:p>
          <a:p>
            <a:pPr lvl="1"/>
            <a:r>
              <a:rPr lang="en-US" b="1" dirty="0"/>
              <a:t>Behavior</a:t>
            </a:r>
            <a:r>
              <a:rPr lang="en-US" dirty="0"/>
              <a:t>: Application of learning on the job.</a:t>
            </a:r>
          </a:p>
          <a:p>
            <a:pPr lvl="1"/>
            <a:r>
              <a:rPr lang="en-US" b="1" dirty="0"/>
              <a:t>Results</a:t>
            </a:r>
            <a:r>
              <a:rPr lang="en-US" dirty="0"/>
              <a:t>: Impact on organizational goals.</a:t>
            </a:r>
          </a:p>
          <a:p>
            <a:r>
              <a:rPr lang="en-US" b="1" dirty="0"/>
              <a:t>Tools for Evaluation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Surveys, tests, performance reviews, and ROI analysis.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9883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Career Management</a:t>
            </a:r>
            <a:r>
              <a:rPr lang="en-IN" dirty="0"/>
              <a:t/>
            </a:r>
            <a:br>
              <a:rPr lang="en-IN" dirty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Definition</a:t>
            </a:r>
            <a:r>
              <a:rPr lang="en-US" sz="2400" dirty="0"/>
              <a:t>: Ongoing process where individuals and organizations jointly manage career planning and progression.</a:t>
            </a:r>
          </a:p>
          <a:p>
            <a:r>
              <a:rPr lang="en-US" sz="2400" b="1" dirty="0"/>
              <a:t>Key Components</a:t>
            </a:r>
            <a:r>
              <a:rPr lang="en-US" sz="2400" dirty="0"/>
              <a:t>:</a:t>
            </a:r>
          </a:p>
          <a:p>
            <a:pPr lvl="1"/>
            <a:r>
              <a:rPr lang="en-US" sz="2000" dirty="0"/>
              <a:t>Self-assessment: Understanding personal strengths, weaknesses, and goals.</a:t>
            </a:r>
          </a:p>
          <a:p>
            <a:pPr lvl="1"/>
            <a:r>
              <a:rPr lang="en-US" sz="2000" dirty="0"/>
              <a:t>Goal Setting: Establishing short-term and long-term objectives.</a:t>
            </a:r>
          </a:p>
          <a:p>
            <a:pPr lvl="1"/>
            <a:r>
              <a:rPr lang="en-US" sz="2000" dirty="0"/>
              <a:t>Action Planning: Creating steps to achieve career goals</a:t>
            </a:r>
            <a:r>
              <a:rPr lang="en-US" sz="2000" dirty="0" smtClean="0"/>
              <a:t>.</a:t>
            </a:r>
            <a:endParaRPr lang="en-US" sz="2000" dirty="0"/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n-US" altLang="en-US" sz="2400" b="1" dirty="0"/>
              <a:t>Benefits</a:t>
            </a:r>
            <a:r>
              <a:rPr lang="en-US" altLang="en-US" sz="2400" dirty="0"/>
              <a:t>:</a:t>
            </a:r>
          </a:p>
          <a:p>
            <a:pPr lv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§"/>
            </a:pPr>
            <a:r>
              <a:rPr lang="en-US" altLang="en-US" sz="2000" dirty="0"/>
              <a:t>Enhances employee satisfaction and organizational loyalty.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n-US" altLang="en-US" sz="2400" dirty="0">
              <a:latin typeface="Arial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5077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Career </a:t>
            </a:r>
            <a:r>
              <a:rPr lang="en-IN" b="1" dirty="0" smtClean="0"/>
              <a:t>Development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Definition</a:t>
            </a:r>
            <a:r>
              <a:rPr lang="en-US" dirty="0"/>
              <a:t>: Activities and initiatives aimed at fostering personal and professional growth.</a:t>
            </a:r>
          </a:p>
          <a:p>
            <a:r>
              <a:rPr lang="en-US" b="1" dirty="0"/>
              <a:t>Activities Include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Coaching and mentoring.</a:t>
            </a:r>
          </a:p>
          <a:p>
            <a:pPr lvl="1"/>
            <a:r>
              <a:rPr lang="en-US" dirty="0"/>
              <a:t>Training and education.</a:t>
            </a:r>
          </a:p>
          <a:p>
            <a:pPr lvl="1"/>
            <a:r>
              <a:rPr lang="en-US" dirty="0"/>
              <a:t>Succession planning.</a:t>
            </a:r>
          </a:p>
          <a:p>
            <a:r>
              <a:rPr lang="en-US" b="1" dirty="0"/>
              <a:t>Importance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Aligns individual ambitions with organizational objectives.</a:t>
            </a:r>
          </a:p>
          <a:p>
            <a:pPr lvl="1"/>
            <a:r>
              <a:rPr lang="en-US" dirty="0"/>
              <a:t>Prepares employees for leadership roles and future challenges.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84839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6</TotalTime>
  <Words>626</Words>
  <Application>Microsoft Office PowerPoint</Application>
  <PresentationFormat>Widescreen</PresentationFormat>
  <Paragraphs>79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Tw Cen MT</vt:lpstr>
      <vt:lpstr>Tw Cen MT Condensed</vt:lpstr>
      <vt:lpstr>Wingdings</vt:lpstr>
      <vt:lpstr>Wingdings 3</vt:lpstr>
      <vt:lpstr>Integral</vt:lpstr>
      <vt:lpstr>Learning and Development </vt:lpstr>
      <vt:lpstr>Definition of Learning and Development (L&amp;D)</vt:lpstr>
      <vt:lpstr>Purpose of Learning and Development </vt:lpstr>
      <vt:lpstr>Types of Learning and Development</vt:lpstr>
      <vt:lpstr>Types of Learning and Development</vt:lpstr>
      <vt:lpstr>Steps in a Training Program</vt:lpstr>
      <vt:lpstr>Evaluation of Training Program </vt:lpstr>
      <vt:lpstr>Career Management </vt:lpstr>
      <vt:lpstr>Career Development</vt:lpstr>
      <vt:lpstr>Conclusion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and Development </dc:title>
  <dc:creator>admin</dc:creator>
  <cp:lastModifiedBy>admin</cp:lastModifiedBy>
  <cp:revision>2</cp:revision>
  <dcterms:created xsi:type="dcterms:W3CDTF">2025-01-24T09:34:57Z</dcterms:created>
  <dcterms:modified xsi:type="dcterms:W3CDTF">2025-01-24T09:41:33Z</dcterms:modified>
</cp:coreProperties>
</file>