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ssrn.com/abstract=4801272" TargetMode="External"/><Relationship Id="rId2" Type="http://schemas.openxmlformats.org/officeDocument/2006/relationships/hyperlink" Target="https://doi.org/10.61463/ijset.vol.12.issue2.13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x.doi.org/10.61463/ijset.vol.12.issue2.13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9BC4B-DD37-3C14-79E0-D0878A7BB7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Crafting the Supply Chain Strategy: Stages, Performance Attributes</a:t>
            </a:r>
            <a:br>
              <a:rPr lang="en-US" dirty="0"/>
            </a:b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8F0352-878F-97EC-0633-5FC51F08E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1" y="2125575"/>
            <a:ext cx="10993546" cy="590321"/>
          </a:xfrm>
        </p:spPr>
        <p:txBody>
          <a:bodyPr/>
          <a:lstStyle/>
          <a:p>
            <a:r>
              <a:rPr lang="en-IN" dirty="0"/>
              <a:t>An Analytical Approach</a:t>
            </a:r>
          </a:p>
          <a:p>
            <a:endParaRPr lang="en-IN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69127344-5C8B-5066-E6C4-52B7A3ACC262}"/>
              </a:ext>
            </a:extLst>
          </p:cNvPr>
          <p:cNvSpPr txBox="1">
            <a:spLocks/>
          </p:cNvSpPr>
          <p:nvPr/>
        </p:nvSpPr>
        <p:spPr>
          <a:xfrm>
            <a:off x="581191" y="3264294"/>
            <a:ext cx="10993546" cy="15645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2000" b="1" dirty="0"/>
              <a:t>Armaan </a:t>
            </a:r>
            <a:r>
              <a:rPr lang="en-IN" sz="2000" b="1" dirty="0" err="1"/>
              <a:t>salik</a:t>
            </a:r>
            <a:r>
              <a:rPr lang="en-IN" sz="2000" b="1" dirty="0"/>
              <a:t> j</a:t>
            </a:r>
            <a:br>
              <a:rPr lang="en-IN" sz="2000" b="1" dirty="0"/>
            </a:br>
            <a:r>
              <a:rPr lang="en-IN" sz="1400" dirty="0"/>
              <a:t>Assistant Professor</a:t>
            </a:r>
            <a:br>
              <a:rPr lang="en-IN" sz="1400" dirty="0"/>
            </a:br>
            <a:r>
              <a:rPr lang="en-IN" sz="1400" dirty="0" err="1"/>
              <a:t>jamal</a:t>
            </a:r>
            <a:r>
              <a:rPr lang="en-IN" sz="1400" dirty="0"/>
              <a:t> institute of management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49171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31303-8BCF-A7E9-9CCD-C5F763CD6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Case Study - IHI Incorporated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C2146-1296-8F04-771D-F8EF1CC76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15956"/>
            <a:ext cx="11029615" cy="4623199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400" b="1" dirty="0"/>
              <a:t>Company Overview:</a:t>
            </a:r>
            <a:endParaRPr lang="en-US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IHI Incorporated specializes in turbocharger supply and repair for ocean vessels and power plants.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Operates within a highly competitive industry requiring efficient supply chain management.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1" dirty="0"/>
              <a:t>Supply Chain and Inventory Management Challenges:</a:t>
            </a:r>
            <a:endParaRPr lang="en-US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Issues related to demand forecasting leading to stockouts or overstocking.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Need for better tracking and coordination between departments.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Inefficiencies in supplier collaboration and logistics.</a:t>
            </a:r>
          </a:p>
        </p:txBody>
      </p:sp>
    </p:spTree>
    <p:extLst>
      <p:ext uri="{BB962C8B-B14F-4D97-AF65-F5344CB8AC3E}">
        <p14:creationId xmlns:p14="http://schemas.microsoft.com/office/powerpoint/2010/main" val="4165147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B3545-7290-73C7-833A-5012272A7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Key Findings: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51742-18DB-4C82-68D6-DF167ACA1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116476"/>
            <a:ext cx="11029615" cy="1975168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Strong correlation between supply chain management and inventory efficiency.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Employees emphasized the need for accurate demand forecasting to ensure product availability.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Supplier performance audits and logistics streamlining were recommended to reduce lead times.</a:t>
            </a:r>
          </a:p>
          <a:p>
            <a:pPr algn="just"/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565115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872CA-DB4E-0676-CCDA-FD05585DE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Performance Assessment: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F347A-6B89-FB85-0091-669E86DF4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Demand Forecasting:</a:t>
            </a:r>
            <a:r>
              <a:rPr lang="en-US" sz="2400" dirty="0"/>
              <a:t> Rated as needing improvement, with inconsistencies in predicting customer demand.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Inventory Management:</a:t>
            </a:r>
            <a:r>
              <a:rPr lang="en-US" sz="2400" dirty="0"/>
              <a:t> Required enhanced tracking and real-time visibility of stock levels.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Supplier Collaboration:</a:t>
            </a:r>
            <a:r>
              <a:rPr lang="en-US" sz="2400" dirty="0"/>
              <a:t> Identified as an area requiring structured contracts and performance reviews.</a:t>
            </a:r>
          </a:p>
        </p:txBody>
      </p:sp>
    </p:spTree>
    <p:extLst>
      <p:ext uri="{BB962C8B-B14F-4D97-AF65-F5344CB8AC3E}">
        <p14:creationId xmlns:p14="http://schemas.microsoft.com/office/powerpoint/2010/main" val="157495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CDCCF-3A60-BFB3-E3F8-8051078EA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Proposed Solutions: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67CB6-36E0-42C0-2A58-AEF45537E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/>
              <a:t>Implement AI-driven demand forecasting to optimize inventory levels.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/>
              <a:t>Enhance interdepartmental collaboration through integrated ERP systems.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/>
              <a:t>Strengthen supplier relationships via performance-based contracts.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dirty="0"/>
              <a:t>Invest in real-time tracking systems to monitor inventory flow.</a:t>
            </a:r>
          </a:p>
          <a:p>
            <a:pPr algn="just"/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777921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D0CBF-4970-525D-EDA1-AE667D113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Expected Outcomes: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5EB6D-BF08-EB9C-16E6-CD14236CF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Reduction in stock discrepancies and improved order fulfillment rates.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Enhanced efficiency in logistics, reducing delays and increasing cost-effectiveness.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Better alignment of supply chain strategy with overall business objectives.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727395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95381-9963-897E-492D-3448EFC99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9311B-15BF-CCA3-62DC-926BAE3F6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0" i="0" dirty="0">
                <a:solidFill>
                  <a:srgbClr val="505050"/>
                </a:solidFill>
                <a:effectLst/>
                <a:latin typeface="NexusSansWebPro"/>
              </a:rPr>
              <a:t>Rodriguez, Joel Mark, An Analysis of the Supply Chain Management: Crafting a Plan for Supply chain and Inventory Management (April 08, 2024). International Journal of Science, Engineering and Technology, </a:t>
            </a:r>
            <a:r>
              <a:rPr lang="en-US" sz="2000" b="0" i="0" u="sng" dirty="0">
                <a:solidFill>
                  <a:srgbClr val="505050"/>
                </a:solidFill>
                <a:effectLst/>
                <a:latin typeface="NexusSansWebPro"/>
                <a:hlinkClick r:id="rId2"/>
              </a:rPr>
              <a:t>International Journal of Science, Engineering and Technology, volume 12, issue 2, 2024</a:t>
            </a:r>
            <a:r>
              <a:rPr lang="en-US" sz="2000" b="0" i="0" dirty="0">
                <a:solidFill>
                  <a:srgbClr val="505050"/>
                </a:solidFill>
                <a:effectLst/>
                <a:latin typeface="NexusSansWebPro"/>
              </a:rPr>
              <a:t> [10.61463/ijset.vol.12.issue2.132], Available at SSRN: </a:t>
            </a:r>
            <a:r>
              <a:rPr lang="en-US" sz="2000" b="0" i="0" u="sng" dirty="0">
                <a:solidFill>
                  <a:srgbClr val="505050"/>
                </a:solidFill>
                <a:effectLst/>
                <a:latin typeface="NexusSansWebPro"/>
                <a:hlinkClick r:id="rId3"/>
              </a:rPr>
              <a:t>https://ssrn.com/abstract=4801272</a:t>
            </a:r>
            <a:r>
              <a:rPr lang="en-US" sz="2000" b="0" i="0" dirty="0">
                <a:solidFill>
                  <a:srgbClr val="505050"/>
                </a:solidFill>
                <a:effectLst/>
                <a:latin typeface="NexusSansWebPro"/>
              </a:rPr>
              <a:t> or </a:t>
            </a:r>
            <a:r>
              <a:rPr lang="en-US" sz="2000" b="0" i="0" u="sng" dirty="0">
                <a:solidFill>
                  <a:srgbClr val="505050"/>
                </a:solidFill>
                <a:effectLst/>
                <a:latin typeface="NexusSansWebPro"/>
                <a:hlinkClick r:id="rId4"/>
              </a:rPr>
              <a:t>http://dx.doi.org/10.61463/ijset.vol.12.issue2.132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494027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CE4AA-4FDC-5FE3-6C06-FCEBE4B8C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83578"/>
            <a:ext cx="11029616" cy="565250"/>
          </a:xfrm>
        </p:spPr>
        <p:txBody>
          <a:bodyPr/>
          <a:lstStyle/>
          <a:p>
            <a:r>
              <a:rPr lang="en-IN" b="1" dirty="0"/>
              <a:t>Introduction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F3903-C984-2868-3C82-C410B5E33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15956"/>
            <a:ext cx="11029615" cy="4900601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400" b="1" dirty="0"/>
              <a:t>Definition of Supply Chain Strategy:</a:t>
            </a:r>
            <a:r>
              <a:rPr lang="en-US" sz="2400" dirty="0"/>
              <a:t> A comprehensive plan that defines how a company will manage its supply chain to achieve business goals.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1" dirty="0"/>
              <a:t>Importance in Business Operations:</a:t>
            </a:r>
            <a:r>
              <a:rPr lang="en-US" sz="2400" dirty="0"/>
              <a:t> Ensures efficiency, cost reduction, and customer satisfaction.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1" dirty="0"/>
              <a:t>Objectives of the Presentation:</a:t>
            </a:r>
            <a:endParaRPr lang="en-US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Explain the key elements of supply chain strategy.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Discuss the different stages involved in crafting a strategy.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Highlight essential performance attributes.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Provide real-world insights and recommendations.</a:t>
            </a:r>
          </a:p>
        </p:txBody>
      </p:sp>
    </p:spTree>
    <p:extLst>
      <p:ext uri="{BB962C8B-B14F-4D97-AF65-F5344CB8AC3E}">
        <p14:creationId xmlns:p14="http://schemas.microsoft.com/office/powerpoint/2010/main" val="2101869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30AB4-C3B6-306A-B465-04000D249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Elements of a Supply Chain Strategy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AF251-47D7-0293-38A4-F2BC99A5B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400" b="1" dirty="0"/>
              <a:t>Demand Forecasting:</a:t>
            </a:r>
            <a:r>
              <a:rPr lang="en-US" sz="2400" dirty="0"/>
              <a:t> Utilizing data analytics to predict future demand and align supply chain activities accordingly.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1" dirty="0"/>
              <a:t>Supplier Management:</a:t>
            </a:r>
            <a:r>
              <a:rPr lang="en-US" sz="2400" dirty="0"/>
              <a:t> Establishing strong relationships with suppliers to ensure reliability and quality.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1" dirty="0"/>
              <a:t>Inventory Optimization:</a:t>
            </a:r>
            <a:r>
              <a:rPr lang="en-US" sz="2400" dirty="0"/>
              <a:t> Balancing inventory levels to prevent stockouts or overstocking.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1" dirty="0"/>
              <a:t>Logistics and Distribution:</a:t>
            </a:r>
            <a:r>
              <a:rPr lang="en-US" sz="2400" dirty="0"/>
              <a:t> Ensuring timely delivery of goods through an efficient transportation network.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1" dirty="0"/>
              <a:t>Risk Mitigation:</a:t>
            </a:r>
            <a:r>
              <a:rPr lang="en-US" sz="2400" dirty="0"/>
              <a:t> Identifying potential risks and developing contingency plan</a:t>
            </a:r>
            <a:r>
              <a:rPr lang="en-IN" sz="2400" dirty="0"/>
              <a:t>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852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5098E-BF7F-2889-C74D-3875090EA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Stages of Crafting a Supply Chain Strategy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66E44-ECB4-372C-02A6-203CC2FA4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90445"/>
            <a:ext cx="11029615" cy="4767209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400" b="1" dirty="0"/>
              <a:t>Stage 1: Understanding Business Goals</a:t>
            </a:r>
            <a:endParaRPr lang="en-US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Aligning supply chain objectives with the company's overall business strategy.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Identifying key performance indicators (KPIs) to measure success.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1" dirty="0"/>
              <a:t>Stage 2: Analyzing Market and Demand</a:t>
            </a:r>
            <a:endParaRPr lang="en-US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Conducting market research to understand customer needs and expectations.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Utilizing demand forecasting techniques for informed decision-making.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1" dirty="0"/>
              <a:t>Stage 3: Designing Supply Chain Network</a:t>
            </a:r>
            <a:endParaRPr lang="en-US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Structuring the supply chain to optimize efficiency and minimize costs.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Deciding on key factors such as warehouse locations and transportation methods.</a:t>
            </a:r>
          </a:p>
        </p:txBody>
      </p:sp>
    </p:spTree>
    <p:extLst>
      <p:ext uri="{BB962C8B-B14F-4D97-AF65-F5344CB8AC3E}">
        <p14:creationId xmlns:p14="http://schemas.microsoft.com/office/powerpoint/2010/main" val="1321981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57C53-E82B-00E3-5410-70C69917C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Stages of Crafting a Supply Chain Strategy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F9200-BCCA-E9C4-8184-4B0031367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400" b="1" dirty="0"/>
              <a:t>Stage 4: Implementing Technology and Automation</a:t>
            </a:r>
            <a:endParaRPr lang="en-US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Integrating advanced technologies like AI, IoT, and blockchain for supply chain transparency.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Automating key processes to enhance operational efficiency.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1" dirty="0"/>
              <a:t>Stage 5: Continuous Monitoring and Improvement</a:t>
            </a:r>
            <a:endParaRPr lang="en-US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Regularly assessing performance metrics to identify areas for improvement.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Implementing feedback loops and agile methodologies for ongoing optimization.</a:t>
            </a:r>
          </a:p>
        </p:txBody>
      </p:sp>
    </p:spTree>
    <p:extLst>
      <p:ext uri="{BB962C8B-B14F-4D97-AF65-F5344CB8AC3E}">
        <p14:creationId xmlns:p14="http://schemas.microsoft.com/office/powerpoint/2010/main" val="1432261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53551-EB61-5D41-1551-E1BF8FE7C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Supply Chain Performance Attributes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40178-FD23-1E67-4029-BF478C534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400" b="1" dirty="0"/>
              <a:t>Efficiency:</a:t>
            </a:r>
            <a:r>
              <a:rPr lang="en-US" sz="2400" dirty="0"/>
              <a:t> Measures how well resources are utilized to achieve desired outcomes with minimal waste.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1" dirty="0"/>
              <a:t>Responsiveness:</a:t>
            </a:r>
            <a:r>
              <a:rPr lang="en-US" sz="2400" dirty="0"/>
              <a:t> The ability to quickly adapt to market changes and customer demands.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1" dirty="0"/>
              <a:t>Resilience:</a:t>
            </a:r>
            <a:r>
              <a:rPr lang="en-US" sz="2400" dirty="0"/>
              <a:t> Capacity to recover from disruptions and maintain operations.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1" dirty="0"/>
              <a:t>Agility:</a:t>
            </a:r>
            <a:r>
              <a:rPr lang="en-US" sz="2400" dirty="0"/>
              <a:t> Flexibility to adjust supply chain activities in response to dynamic business environments.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400" b="1" dirty="0"/>
              <a:t>Sustainability:</a:t>
            </a:r>
            <a:r>
              <a:rPr lang="en-US" sz="2400" dirty="0"/>
              <a:t> Implementing environmentally friendly practices and reducing carbon footprints.</a:t>
            </a:r>
          </a:p>
        </p:txBody>
      </p:sp>
    </p:spTree>
    <p:extLst>
      <p:ext uri="{BB962C8B-B14F-4D97-AF65-F5344CB8AC3E}">
        <p14:creationId xmlns:p14="http://schemas.microsoft.com/office/powerpoint/2010/main" val="2803900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4F46A-7B0E-D210-8A06-9BE5932AE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Challenges in Supply Chain Strategy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5FA5D-92D8-D591-5C03-B31C7E026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799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Supply-Demand Mismatches:</a:t>
            </a:r>
            <a:r>
              <a:rPr lang="en-US" sz="2400" dirty="0"/>
              <a:t> Inaccurate forecasting leading to either excess inventory or stock shortages.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Inefficient Inventory Management:</a:t>
            </a:r>
            <a:r>
              <a:rPr lang="en-US" sz="2400" dirty="0"/>
              <a:t> Poor visibility and stock level control leads to waste.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Disruptions in Logistics:</a:t>
            </a:r>
            <a:r>
              <a:rPr lang="en-US" sz="2400" dirty="0"/>
              <a:t> Transportation delays, supply chain bottlenecks, and geopolitical risks affecting operations.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Lack of coordination across departments: </a:t>
            </a:r>
            <a:r>
              <a:rPr lang="en-US" sz="2400" dirty="0"/>
              <a:t>Siloed decision-making leads to inefficiencies and misaligned objectives.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172308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3370B-E3B1-8B03-0089-30B07F0B9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Strategies for Optimization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3AC33-7696-9B02-B913-344F04965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Implementation of AI and Predictive Analytics:</a:t>
            </a:r>
            <a:r>
              <a:rPr lang="en-US" sz="2400" dirty="0"/>
              <a:t> Leveraging data-driven insights to improve forecasting accuracy.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Strengthening Supplier Relationships:</a:t>
            </a:r>
            <a:r>
              <a:rPr lang="en-US" sz="2400" dirty="0"/>
              <a:t> Establishing long-term partnerships for better collaboration and reliability.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Advanced Inventory Management Systems:</a:t>
            </a:r>
            <a:r>
              <a:rPr lang="en-US" sz="2400" dirty="0"/>
              <a:t> Using RFID and IoT to track inventory in real time and reduce inefficiencies.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Real-time Data Monitoring:</a:t>
            </a:r>
            <a:r>
              <a:rPr lang="en-US" sz="2400" dirty="0"/>
              <a:t> Implementing dashboards and analytics tools to ensure proactive decision-making.</a:t>
            </a:r>
          </a:p>
        </p:txBody>
      </p:sp>
    </p:spTree>
    <p:extLst>
      <p:ext uri="{BB962C8B-B14F-4D97-AF65-F5344CB8AC3E}">
        <p14:creationId xmlns:p14="http://schemas.microsoft.com/office/powerpoint/2010/main" val="1120762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7FE99-8FAC-CABF-8D15-B993CAB95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Recommendations for Future Enhancements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24F32-0AB6-DA81-9518-54CC019D8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Regular Supply Chain Assessments:</a:t>
            </a:r>
            <a:r>
              <a:rPr lang="en-US" sz="2400" dirty="0"/>
              <a:t> Conducting periodic evaluations to identify inefficiencies and opportunities.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Enhanced Interdepartmental Collaboration:</a:t>
            </a:r>
            <a:r>
              <a:rPr lang="en-US" sz="2400" dirty="0"/>
              <a:t> Encouraging cross-functional teamwork for better alignment of goals.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Investment in Training and Development:</a:t>
            </a:r>
            <a:r>
              <a:rPr lang="en-US" sz="2400" dirty="0"/>
              <a:t> Providing employees with the necessary skills to adapt to evolving supply chain trends.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Adoption of Digital Supply Chain Tools:</a:t>
            </a:r>
            <a:r>
              <a:rPr lang="en-US" sz="2400" dirty="0"/>
              <a:t> Integrating ERP, AI, and blockchain to enhance supply chain transparency and efficiency.</a:t>
            </a:r>
          </a:p>
        </p:txBody>
      </p:sp>
    </p:spTree>
    <p:extLst>
      <p:ext uri="{BB962C8B-B14F-4D97-AF65-F5344CB8AC3E}">
        <p14:creationId xmlns:p14="http://schemas.microsoft.com/office/powerpoint/2010/main" val="272060209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8</TotalTime>
  <Words>936</Words>
  <Application>Microsoft Office PowerPoint</Application>
  <PresentationFormat>Widescreen</PresentationFormat>
  <Paragraphs>83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Gill Sans MT</vt:lpstr>
      <vt:lpstr>NexusSansWebPro</vt:lpstr>
      <vt:lpstr>Wingdings 2</vt:lpstr>
      <vt:lpstr>Dividend</vt:lpstr>
      <vt:lpstr>Crafting the Supply Chain Strategy: Stages, Performance Attributes </vt:lpstr>
      <vt:lpstr>Introduction</vt:lpstr>
      <vt:lpstr>Key Elements of a Supply Chain Strategy </vt:lpstr>
      <vt:lpstr>Stages of Crafting a Supply Chain Strategy </vt:lpstr>
      <vt:lpstr>Stages of Crafting a Supply Chain Strategy</vt:lpstr>
      <vt:lpstr>Supply Chain Performance Attributes </vt:lpstr>
      <vt:lpstr>Challenges in Supply Chain Strategy </vt:lpstr>
      <vt:lpstr>Strategies for Optimization </vt:lpstr>
      <vt:lpstr>Recommendations for Future Enhancements </vt:lpstr>
      <vt:lpstr>Case Study - IHI Incorporated </vt:lpstr>
      <vt:lpstr>Key Findings: </vt:lpstr>
      <vt:lpstr>Performance Assessment: </vt:lpstr>
      <vt:lpstr>Proposed Solutions: </vt:lpstr>
      <vt:lpstr>Expected Outcomes: 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ARMAAN SALIK .</dc:creator>
  <cp:lastModifiedBy>ARMAAN SALIK .</cp:lastModifiedBy>
  <cp:revision>1</cp:revision>
  <dcterms:created xsi:type="dcterms:W3CDTF">2025-02-08T02:53:08Z</dcterms:created>
  <dcterms:modified xsi:type="dcterms:W3CDTF">2025-02-08T03:02:00Z</dcterms:modified>
</cp:coreProperties>
</file>