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Environmental Threat and Opportunity Profile (ETOP</a:t>
            </a:r>
            <a:r>
              <a:rPr lang="en-US" dirty="0" smtClean="0"/>
              <a:t>)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2114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Benefits of ETOP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Improves strategic foresight.</a:t>
            </a:r>
          </a:p>
          <a:p>
            <a:r>
              <a:rPr lang="en-US" sz="2400" dirty="0"/>
              <a:t>Enables competitive advantage.</a:t>
            </a:r>
          </a:p>
          <a:p>
            <a:r>
              <a:rPr lang="en-US" sz="2400" dirty="0"/>
              <a:t>Encourages proactive rather than reactive decision-making.</a:t>
            </a:r>
          </a:p>
          <a:p>
            <a:r>
              <a:rPr lang="en-US" sz="2400" dirty="0"/>
              <a:t>Enhances long-term sustainability.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610673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Limitations of ETOP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Requires continuous monitoring of external environment.</a:t>
            </a:r>
          </a:p>
          <a:p>
            <a:r>
              <a:rPr lang="en-US" sz="2400" dirty="0"/>
              <a:t>Subject to data accuracy and interpretation biases.</a:t>
            </a:r>
          </a:p>
          <a:p>
            <a:r>
              <a:rPr lang="en-US" sz="2400" dirty="0"/>
              <a:t>External factors can change rapidly, impacting strategy effectiveness.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824283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ETOP vs. SWOT Analysis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ETOP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Focuses only on external environmental factors.</a:t>
            </a:r>
          </a:p>
          <a:p>
            <a:pPr lvl="1"/>
            <a:r>
              <a:rPr lang="en-US" sz="2000" dirty="0"/>
              <a:t>Used for detailed strategic planning.</a:t>
            </a:r>
          </a:p>
          <a:p>
            <a:r>
              <a:rPr lang="en-US" sz="2400" b="1" dirty="0"/>
              <a:t>SWOT Analysis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Covers both internal and external factors.</a:t>
            </a:r>
          </a:p>
          <a:p>
            <a:pPr lvl="1"/>
            <a:r>
              <a:rPr lang="en-US" sz="2000" dirty="0"/>
              <a:t>Provides a broader but less detailed view.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441777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Implementing ETOP in Business Strategy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Integrate ETOP findings into business strategy.</a:t>
            </a:r>
          </a:p>
          <a:p>
            <a:r>
              <a:rPr lang="en-US" sz="2400" dirty="0"/>
              <a:t>Align resource allocation with identified opportunities and threats.</a:t>
            </a:r>
          </a:p>
          <a:p>
            <a:r>
              <a:rPr lang="en-US" sz="2400" dirty="0"/>
              <a:t>Develop contingency plans for potential risks.</a:t>
            </a:r>
          </a:p>
          <a:p>
            <a:r>
              <a:rPr lang="en-US" sz="2400" dirty="0"/>
              <a:t>Continuously update ETOP analysis for relevance.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218427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Conclusion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ETOP is a critical tool for strategic management.</a:t>
            </a:r>
          </a:p>
          <a:p>
            <a:r>
              <a:rPr lang="en-US" sz="2400" dirty="0"/>
              <a:t>Helps organizations navigate external challenges effectively.</a:t>
            </a:r>
          </a:p>
          <a:p>
            <a:r>
              <a:rPr lang="en-US" sz="2400" dirty="0"/>
              <a:t>Should be used alongside other strategic tools for comprehensive planning.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55641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Introduction to ETOP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ETOP is a strategic analysis tool used to identify environmental factors affecting an organization.</a:t>
            </a:r>
          </a:p>
          <a:p>
            <a:r>
              <a:rPr lang="en-US" sz="2800" dirty="0"/>
              <a:t>Helps businesses recognize potential threats and opportunities in their external environment.</a:t>
            </a:r>
          </a:p>
          <a:p>
            <a:r>
              <a:rPr lang="en-US" sz="2800" dirty="0"/>
              <a:t>Essential for proactive strategic planning.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87150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Importance of ETOP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Provides a structured approach to environmental scanning.</a:t>
            </a:r>
          </a:p>
          <a:p>
            <a:r>
              <a:rPr lang="en-US" sz="2400" dirty="0"/>
              <a:t>Helps organizations align strategies with external factors.</a:t>
            </a:r>
          </a:p>
          <a:p>
            <a:r>
              <a:rPr lang="en-US" sz="2400" dirty="0"/>
              <a:t>Supports risk mitigation and opportunity maximization.</a:t>
            </a:r>
          </a:p>
          <a:p>
            <a:r>
              <a:rPr lang="en-US" sz="2400" dirty="0"/>
              <a:t>Enhances decision-making processes.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207795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Components of ETOP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45178"/>
            <a:ext cx="11029615" cy="4696691"/>
          </a:xfrm>
        </p:spPr>
        <p:txBody>
          <a:bodyPr>
            <a:normAutofit/>
          </a:bodyPr>
          <a:lstStyle/>
          <a:p>
            <a:r>
              <a:rPr lang="en-US" sz="2400" b="1" dirty="0"/>
              <a:t>Opportunities</a:t>
            </a:r>
            <a:r>
              <a:rPr lang="en-US" sz="2400" dirty="0"/>
              <a:t>: Favorable external factors that an organization can leverage.</a:t>
            </a:r>
          </a:p>
          <a:p>
            <a:r>
              <a:rPr lang="en-US" sz="2400" b="1" dirty="0"/>
              <a:t>Threats</a:t>
            </a:r>
            <a:r>
              <a:rPr lang="en-US" sz="2400" dirty="0"/>
              <a:t>: External challenges that can hinder organizational performance.</a:t>
            </a:r>
          </a:p>
          <a:p>
            <a:r>
              <a:rPr lang="en-US" sz="2400" b="1" dirty="0"/>
              <a:t>Categories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Economic</a:t>
            </a:r>
          </a:p>
          <a:p>
            <a:pPr lvl="1"/>
            <a:r>
              <a:rPr lang="en-US" sz="2000" dirty="0"/>
              <a:t>Political &amp; Legal</a:t>
            </a:r>
          </a:p>
          <a:p>
            <a:pPr lvl="1"/>
            <a:r>
              <a:rPr lang="en-US" sz="2000" dirty="0"/>
              <a:t>Social &amp; Cultural</a:t>
            </a:r>
          </a:p>
          <a:p>
            <a:pPr lvl="1"/>
            <a:r>
              <a:rPr lang="en-US" sz="2000" dirty="0"/>
              <a:t>Technological</a:t>
            </a:r>
          </a:p>
          <a:p>
            <a:pPr lvl="1"/>
            <a:r>
              <a:rPr lang="en-US" sz="2000" dirty="0"/>
              <a:t>Ecological</a:t>
            </a:r>
          </a:p>
          <a:p>
            <a:pPr lvl="1"/>
            <a:r>
              <a:rPr lang="en-US" sz="2000" dirty="0"/>
              <a:t>Competitive </a:t>
            </a:r>
            <a:r>
              <a:rPr lang="en-US" sz="2000" dirty="0" smtClean="0"/>
              <a:t>Environment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55287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Steps to Develop ETOP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Identify External Factors</a:t>
            </a:r>
            <a:r>
              <a:rPr lang="en-US" sz="2400" dirty="0"/>
              <a:t>: Collect data on relevant external elements.</a:t>
            </a:r>
          </a:p>
          <a:p>
            <a:r>
              <a:rPr lang="en-US" sz="2400" b="1" dirty="0"/>
              <a:t>Categorize Factors</a:t>
            </a:r>
            <a:r>
              <a:rPr lang="en-US" sz="2400" dirty="0"/>
              <a:t>: Group them into opportunities and threats.</a:t>
            </a:r>
          </a:p>
          <a:p>
            <a:r>
              <a:rPr lang="en-US" sz="2400" b="1" dirty="0"/>
              <a:t>Analyze Impact</a:t>
            </a:r>
            <a:r>
              <a:rPr lang="en-US" sz="2400" dirty="0"/>
              <a:t>: Assess how each factor influences business operations.</a:t>
            </a:r>
          </a:p>
          <a:p>
            <a:r>
              <a:rPr lang="en-US" sz="2400" b="1" dirty="0"/>
              <a:t>Develop Strategies</a:t>
            </a:r>
            <a:r>
              <a:rPr lang="en-US" sz="2400" dirty="0"/>
              <a:t>: Create plans to minimize threats and maximize opportunities.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791167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ETOP Matrix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pic>
        <p:nvPicPr>
          <p:cNvPr id="1026" name="Picture 2" descr="https://blogger.googleusercontent.com/img/b/R29vZ2xl/AVvXsEjhOhvNxWcLQl-09XFnKw1XMtHm3uo6hPNcqSdI-JDCk3JoIE57e1dgzHGUhDrpCuOHuES0bY62dyG1M_brvK6h82C3GjK1fvapz8l7NXGKbgRbTYWQk5SQEgrfkYHLTwdIaZO4kCnXDFQ/s400/Environmental+Threat+%2526+Opportunities+Profile+%2528ETOP%2529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826" y="2041545"/>
            <a:ext cx="7212348" cy="4309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876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ETOP Matrix</a:t>
            </a:r>
            <a:r>
              <a:rPr lang="en-IN" dirty="0"/>
              <a:t/>
            </a:r>
            <a:br>
              <a:rPr lang="en-IN" dirty="0"/>
            </a:br>
            <a:endParaRPr lang="en-IN" b="1" dirty="0"/>
          </a:p>
        </p:txBody>
      </p:sp>
      <p:pic>
        <p:nvPicPr>
          <p:cNvPr id="4" name="Picture 4" descr="https://blogger.googleusercontent.com/img/b/R29vZ2xl/AVvXsEhhaHoEdtVeA5GcZn18HbAQh5j67-gpNzLVvFNnh0uTXs_-vrDyZR4S3BNxJ2snv_h42NEe8OS1v3q3lARWveF-hbWLFIMWSoa7wDgy-gsUSLwKz7vuoyfZVxaG5WTv8skGrRluC5DK2-M/s400/Environmental+Threat+%2526+Opportunities+Profile+%2528ETOP%2529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440" y="2152996"/>
            <a:ext cx="6910606" cy="4042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268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ETOP Matrix</a:t>
            </a:r>
            <a:r>
              <a:rPr lang="en-IN" dirty="0"/>
              <a:t/>
            </a:r>
            <a:br>
              <a:rPr lang="en-IN" dirty="0"/>
            </a:br>
            <a:endParaRPr lang="en-IN" b="1" dirty="0"/>
          </a:p>
        </p:txBody>
      </p:sp>
      <p:pic>
        <p:nvPicPr>
          <p:cNvPr id="4" name="Picture 6" descr="https://blogger.googleusercontent.com/img/b/R29vZ2xl/AVvXsEiiuSewYK3JJwznOLF9oPi6ChOrFceyGuQ0aP3uaKcxkvhqNiHsrj0ZO9Fk_vVhalfgORLZdw2JEty6JVr1oNwhq5YSaJrlwodKhgungLUbeUhi3pLGgn9rWhOob8AKoiLAf7hy6g4cVj0/s400/Environmental+Threat+%2526+Opportunities+Profile+%2528ETOP%2529-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84" y="2379013"/>
            <a:ext cx="7555432" cy="3872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305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Example of ETOP Analysis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Company</a:t>
            </a:r>
            <a:r>
              <a:rPr lang="en-US" sz="2400" dirty="0"/>
              <a:t>: Tesla Inc.</a:t>
            </a:r>
          </a:p>
          <a:p>
            <a:r>
              <a:rPr lang="en-US" sz="2400" b="1" dirty="0"/>
              <a:t>Opportunities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Growing demand for electric vehicles.</a:t>
            </a:r>
          </a:p>
          <a:p>
            <a:pPr lvl="1"/>
            <a:r>
              <a:rPr lang="en-US" sz="2000" dirty="0"/>
              <a:t>Government subsidies for green energy.</a:t>
            </a:r>
          </a:p>
          <a:p>
            <a:pPr lvl="1"/>
            <a:r>
              <a:rPr lang="en-US" sz="2000" dirty="0"/>
              <a:t>Advancements in battery technology.</a:t>
            </a:r>
          </a:p>
          <a:p>
            <a:r>
              <a:rPr lang="en-US" sz="2400" b="1" dirty="0"/>
              <a:t>Threats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High competition from traditional and new automakers.</a:t>
            </a:r>
          </a:p>
          <a:p>
            <a:pPr lvl="1"/>
            <a:r>
              <a:rPr lang="en-US" sz="2000" dirty="0"/>
              <a:t>Supply chain disruptions.</a:t>
            </a:r>
          </a:p>
          <a:p>
            <a:pPr lvl="1"/>
            <a:r>
              <a:rPr lang="en-US" sz="2000" dirty="0"/>
              <a:t>Stringent environmental regulations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828016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9</TotalTime>
  <Words>362</Words>
  <Application>Microsoft Office PowerPoint</Application>
  <PresentationFormat>Widescreen</PresentationFormat>
  <Paragraphs>63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Gill Sans MT</vt:lpstr>
      <vt:lpstr>Wingdings 2</vt:lpstr>
      <vt:lpstr>Dividend</vt:lpstr>
      <vt:lpstr>Environmental Threat and Opportunity Profile (ETOP)</vt:lpstr>
      <vt:lpstr>Introduction to ETOP </vt:lpstr>
      <vt:lpstr>Importance of ETOP </vt:lpstr>
      <vt:lpstr>Components of ETOP </vt:lpstr>
      <vt:lpstr>Steps to Develop ETOP </vt:lpstr>
      <vt:lpstr>ETOP Matrix </vt:lpstr>
      <vt:lpstr>ETOP Matrix </vt:lpstr>
      <vt:lpstr>ETOP Matrix </vt:lpstr>
      <vt:lpstr>Example of ETOP Analysis </vt:lpstr>
      <vt:lpstr>Benefits of ETOP </vt:lpstr>
      <vt:lpstr>Limitations of ETOP </vt:lpstr>
      <vt:lpstr>ETOP vs. SWOT Analysis </vt:lpstr>
      <vt:lpstr>Implementing ETOP in Business Strategy 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Threat and Opportunity Profile (ETOP)</dc:title>
  <dc:creator>admin</dc:creator>
  <cp:lastModifiedBy>admin</cp:lastModifiedBy>
  <cp:revision>2</cp:revision>
  <dcterms:created xsi:type="dcterms:W3CDTF">2025-02-10T05:15:38Z</dcterms:created>
  <dcterms:modified xsi:type="dcterms:W3CDTF">2025-02-10T05:25:01Z</dcterms:modified>
</cp:coreProperties>
</file>