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68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5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072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54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4042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24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647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9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73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58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52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9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9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92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17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87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Performance Management System: Performance </a:t>
            </a:r>
            <a:r>
              <a:rPr lang="en-US" b="1" dirty="0" smtClean="0"/>
              <a:t>Appraisal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Enhancing Employee Development &amp; Organizational Success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46648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Potential Problems in Performance Appraisal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b="1" dirty="0"/>
              <a:t>Lack of Clarity in Expectations</a:t>
            </a:r>
            <a:endParaRPr lang="en-US" sz="2400" dirty="0"/>
          </a:p>
          <a:p>
            <a:pPr lvl="1" algn="just"/>
            <a:r>
              <a:rPr lang="en-US" sz="2000" dirty="0"/>
              <a:t>Unclear performance goals or evaluation criteria can cause confusion.</a:t>
            </a:r>
          </a:p>
          <a:p>
            <a:pPr lvl="1" algn="just"/>
            <a:r>
              <a:rPr lang="en-US" sz="2000" dirty="0"/>
              <a:t>Solution: Clearly define performance standards and communicate expectations.</a:t>
            </a:r>
          </a:p>
          <a:p>
            <a:pPr algn="just"/>
            <a:r>
              <a:rPr lang="en-US" sz="2400" b="1" dirty="0"/>
              <a:t>Poor Feedback Delivery</a:t>
            </a:r>
            <a:endParaRPr lang="en-US" sz="2400" dirty="0"/>
          </a:p>
          <a:p>
            <a:pPr lvl="1" algn="just"/>
            <a:r>
              <a:rPr lang="en-US" sz="2000" dirty="0"/>
              <a:t>Providing vague, non-specific, or overly critical feedback can demotivate employees.</a:t>
            </a:r>
          </a:p>
          <a:p>
            <a:pPr lvl="1" algn="just"/>
            <a:r>
              <a:rPr lang="en-US" sz="2000" dirty="0"/>
              <a:t>Solution: Ensure feedback is constructive, balanced, and actionable.</a:t>
            </a:r>
          </a:p>
          <a:p>
            <a:pPr algn="just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93951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Performance Metrics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54481"/>
            <a:ext cx="8915400" cy="517882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Sales Figures</a:t>
            </a:r>
            <a:endParaRPr lang="en-US" dirty="0"/>
          </a:p>
          <a:p>
            <a:pPr lvl="1"/>
            <a:r>
              <a:rPr lang="en-US" dirty="0"/>
              <a:t>Metrics such as total sales, average deal size, and conversion rate are crucial for sales roles.</a:t>
            </a:r>
          </a:p>
          <a:p>
            <a:pPr lvl="1"/>
            <a:r>
              <a:rPr lang="en-US" dirty="0"/>
              <a:t>Helps track revenue growth and individual performance contributions.</a:t>
            </a:r>
          </a:p>
          <a:p>
            <a:r>
              <a:rPr lang="en-US" b="1" dirty="0"/>
              <a:t>Quality Metrics</a:t>
            </a:r>
            <a:endParaRPr lang="en-US" dirty="0"/>
          </a:p>
          <a:p>
            <a:pPr lvl="1"/>
            <a:r>
              <a:rPr lang="en-US" dirty="0"/>
              <a:t>Includes error rate, defect rate, and customer satisfaction score.</a:t>
            </a:r>
          </a:p>
          <a:p>
            <a:pPr lvl="1"/>
            <a:r>
              <a:rPr lang="en-US" dirty="0"/>
              <a:t>Ensures adherence to quality standards and customer expectations.</a:t>
            </a:r>
          </a:p>
          <a:p>
            <a:r>
              <a:rPr lang="en-US" b="1" dirty="0"/>
              <a:t>Productivity Metrics</a:t>
            </a:r>
            <a:endParaRPr lang="en-US" dirty="0"/>
          </a:p>
          <a:p>
            <a:pPr lvl="1"/>
            <a:r>
              <a:rPr lang="en-US" dirty="0"/>
              <a:t>Measures such as units produced per hour and completion rate indicate efficiency levels.</a:t>
            </a:r>
          </a:p>
          <a:p>
            <a:pPr lvl="1"/>
            <a:r>
              <a:rPr lang="en-US" dirty="0"/>
              <a:t>Helps in assessing workload management and operational effectiveness.</a:t>
            </a:r>
          </a:p>
          <a:p>
            <a:r>
              <a:rPr lang="en-US" b="1" dirty="0"/>
              <a:t>Customer Satisfaction Ratings</a:t>
            </a:r>
            <a:endParaRPr lang="en-US" dirty="0"/>
          </a:p>
          <a:p>
            <a:pPr lvl="1"/>
            <a:r>
              <a:rPr lang="en-US" dirty="0"/>
              <a:t>Customer feedback surveys and Net Promoter Score (NPS) reflect customer perceptions of service quality.</a:t>
            </a:r>
          </a:p>
          <a:p>
            <a:pPr lvl="1"/>
            <a:r>
              <a:rPr lang="en-US" dirty="0"/>
              <a:t>Essential for businesses focused on customer experience and loyalty.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6644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Conclusion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Performance Appraisal is essential for employee growth and organizational success.</a:t>
            </a:r>
          </a:p>
          <a:p>
            <a:r>
              <a:rPr lang="en-US" sz="2400" dirty="0"/>
              <a:t>A well-structured appraisal system improves motivation, efficiency, and retention.</a:t>
            </a:r>
          </a:p>
          <a:p>
            <a:r>
              <a:rPr lang="en-US" sz="2400" dirty="0"/>
              <a:t>Implementing best practices can overcome challenges and enhance effectiveness.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241539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557609"/>
            <a:ext cx="8911687" cy="680988"/>
          </a:xfrm>
        </p:spPr>
        <p:txBody>
          <a:bodyPr/>
          <a:lstStyle/>
          <a:p>
            <a:r>
              <a:rPr lang="en-IN" b="1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87730"/>
            <a:ext cx="8915400" cy="482138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Definition:</a:t>
            </a:r>
            <a:r>
              <a:rPr lang="en-US" dirty="0"/>
              <a:t> Performance Appraisal is a systematic and structured process used by organizations to assess employee performance based on predefined goals, competencies, and objectives.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Purpose:</a:t>
            </a:r>
            <a:r>
              <a:rPr lang="en-US" dirty="0"/>
              <a:t> The primary purpose of performance appraisal is to evaluate employee contributions, provide feedback, and identify areas for improvement to drive career growth and business success.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Overall </a:t>
            </a:r>
            <a:r>
              <a:rPr lang="en-US" b="1" dirty="0"/>
              <a:t>Impact:</a:t>
            </a:r>
            <a:r>
              <a:rPr lang="en-US" dirty="0"/>
              <a:t> A well-structured performance appraisal system fosters a culture of accountability, motivation, and continuous improvement within an organization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0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</a:t>
            </a:r>
            <a:r>
              <a:rPr lang="en-US" b="1" dirty="0" smtClean="0"/>
              <a:t>Elements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sz="1800" b="1" dirty="0" smtClean="0"/>
              <a:t>Goal </a:t>
            </a:r>
            <a:r>
              <a:rPr lang="en-US" sz="1800" b="1" dirty="0"/>
              <a:t>Alignment:</a:t>
            </a:r>
            <a:r>
              <a:rPr lang="en-US" sz="1800" dirty="0"/>
              <a:t> Ensuring individual performance aligns with company objectives.</a:t>
            </a:r>
          </a:p>
          <a:p>
            <a:pPr lvl="1" algn="just"/>
            <a:r>
              <a:rPr lang="en-US" sz="1800" b="1" dirty="0"/>
              <a:t>Feedback Mechanism:</a:t>
            </a:r>
            <a:r>
              <a:rPr lang="en-US" sz="1800" dirty="0"/>
              <a:t> Providing employees with constructive feedback to enhance their skills and capabilities.</a:t>
            </a:r>
          </a:p>
          <a:p>
            <a:pPr lvl="1" algn="just"/>
            <a:r>
              <a:rPr lang="en-US" sz="1800" b="1" dirty="0"/>
              <a:t>Development Focus:</a:t>
            </a:r>
            <a:r>
              <a:rPr lang="en-US" sz="1800" dirty="0"/>
              <a:t> Identifying training and development needs for career progression.</a:t>
            </a:r>
          </a:p>
          <a:p>
            <a:pPr lvl="1" algn="just"/>
            <a:r>
              <a:rPr lang="en-US" sz="1800" b="1" dirty="0"/>
              <a:t>Performance Enhancement:</a:t>
            </a:r>
            <a:r>
              <a:rPr lang="en-US" sz="1800" dirty="0"/>
              <a:t> Encouraging employees to improve productivity and effectiveness.</a:t>
            </a:r>
          </a:p>
          <a:p>
            <a:pPr lvl="1" algn="just"/>
            <a:r>
              <a:rPr lang="en-US" sz="1800" b="1" dirty="0"/>
              <a:t>Decision-Making Tool:</a:t>
            </a:r>
            <a:r>
              <a:rPr lang="en-US" sz="1800" dirty="0"/>
              <a:t> Assisting management in making informed decisions regarding promotions, compensation, and workforce planning.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950468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Need for Performance Appraisal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Identify strengths and weaknesses</a:t>
            </a:r>
          </a:p>
          <a:p>
            <a:r>
              <a:rPr lang="en-US" sz="2400" dirty="0"/>
              <a:t>Align individual goals with organizational objectives</a:t>
            </a:r>
          </a:p>
          <a:p>
            <a:r>
              <a:rPr lang="en-US" sz="2400" dirty="0"/>
              <a:t>Provide feedback and coaching</a:t>
            </a:r>
          </a:p>
          <a:p>
            <a:r>
              <a:rPr lang="en-US" sz="2400" dirty="0"/>
              <a:t>Decision-making for rewards and promotions</a:t>
            </a:r>
          </a:p>
          <a:p>
            <a:r>
              <a:rPr lang="en-US" sz="2400" dirty="0"/>
              <a:t>Employee development and career planning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911293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Importance of Performance Appraisal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Increased employee engagement</a:t>
            </a:r>
          </a:p>
          <a:p>
            <a:r>
              <a:rPr lang="en-US" sz="2400" dirty="0"/>
              <a:t>Improved productivity</a:t>
            </a:r>
          </a:p>
          <a:p>
            <a:r>
              <a:rPr lang="en-US" sz="2400" dirty="0"/>
              <a:t>Enhanced organizational effectiveness</a:t>
            </a:r>
          </a:p>
          <a:p>
            <a:r>
              <a:rPr lang="en-US" sz="2400" dirty="0"/>
              <a:t>Attract and retain talent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932710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Objectives of Performance Appraisal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Set clear performance expectations</a:t>
            </a:r>
          </a:p>
          <a:p>
            <a:r>
              <a:rPr lang="en-US" sz="2000" dirty="0"/>
              <a:t>Monitor performance progress</a:t>
            </a:r>
          </a:p>
          <a:p>
            <a:r>
              <a:rPr lang="en-US" sz="2000" dirty="0"/>
              <a:t>Provide timely feedback</a:t>
            </a:r>
          </a:p>
          <a:p>
            <a:r>
              <a:rPr lang="en-US" sz="2000" dirty="0"/>
              <a:t>Identify development needs</a:t>
            </a:r>
          </a:p>
          <a:p>
            <a:r>
              <a:rPr lang="en-US" sz="2000" dirty="0"/>
              <a:t>Recognize and reward achievements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034053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99913"/>
            <a:ext cx="8911687" cy="722552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Performance Appraisal Methods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172095"/>
            <a:ext cx="8915400" cy="5561214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/>
              <a:t>Management by </a:t>
            </a:r>
            <a:r>
              <a:rPr lang="en-US" sz="2400" b="1" dirty="0" smtClean="0"/>
              <a:t>Objectives </a:t>
            </a:r>
            <a:r>
              <a:rPr lang="en-US" sz="2400" b="1" dirty="0"/>
              <a:t>(MBO)</a:t>
            </a:r>
            <a:endParaRPr lang="en-US" sz="2400" dirty="0"/>
          </a:p>
          <a:p>
            <a:pPr lvl="1" algn="just"/>
            <a:r>
              <a:rPr lang="en-US" sz="2000" dirty="0"/>
              <a:t>Employees and managers collaboratively set specific, measurable, achievable, relevant, and time-bound (SMART) goals.</a:t>
            </a:r>
          </a:p>
          <a:p>
            <a:pPr lvl="1" algn="just"/>
            <a:r>
              <a:rPr lang="en-US" sz="2000" dirty="0"/>
              <a:t>Performance is assessed based on goal completion and outcomes.</a:t>
            </a:r>
          </a:p>
          <a:p>
            <a:pPr lvl="1" algn="just"/>
            <a:r>
              <a:rPr lang="en-US" sz="2000" dirty="0"/>
              <a:t>Encourages employee involvement and accountability.</a:t>
            </a:r>
          </a:p>
          <a:p>
            <a:pPr algn="just"/>
            <a:r>
              <a:rPr lang="en-US" sz="2400" b="1" dirty="0"/>
              <a:t>360-Degree Feedback</a:t>
            </a:r>
            <a:endParaRPr lang="en-US" sz="2400" dirty="0"/>
          </a:p>
          <a:p>
            <a:pPr lvl="1" algn="just"/>
            <a:r>
              <a:rPr lang="en-US" sz="2000" dirty="0"/>
              <a:t>Collects performance feedback from multiple sources, including peers, supervisors, subordinates, and sometimes customers.</a:t>
            </a:r>
          </a:p>
          <a:p>
            <a:pPr lvl="1" algn="just"/>
            <a:r>
              <a:rPr lang="en-US" sz="2000" dirty="0"/>
              <a:t>Provides a comprehensive and balanced evaluation.</a:t>
            </a:r>
          </a:p>
          <a:p>
            <a:pPr lvl="1" algn="just"/>
            <a:r>
              <a:rPr lang="en-US" sz="2000" dirty="0"/>
              <a:t>Helps identify strengths and development areas from diverse perspectives.</a:t>
            </a:r>
          </a:p>
          <a:p>
            <a:pPr algn="just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240298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191848"/>
            <a:ext cx="8911687" cy="622799"/>
          </a:xfrm>
        </p:spPr>
        <p:txBody>
          <a:bodyPr>
            <a:normAutofit fontScale="90000"/>
          </a:bodyPr>
          <a:lstStyle/>
          <a:p>
            <a:r>
              <a:rPr lang="en-IN" b="1" dirty="0"/>
              <a:t>Performance Appraisal </a:t>
            </a:r>
            <a:r>
              <a:rPr lang="en-IN" b="1" dirty="0" smtClean="0"/>
              <a:t>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13905"/>
            <a:ext cx="8915400" cy="5544589"/>
          </a:xfrm>
        </p:spPr>
        <p:txBody>
          <a:bodyPr>
            <a:normAutofit/>
          </a:bodyPr>
          <a:lstStyle/>
          <a:p>
            <a:r>
              <a:rPr lang="en-US" b="1" dirty="0"/>
              <a:t>Behaviorally Anchored Rating Scale (BARS)</a:t>
            </a:r>
            <a:endParaRPr lang="en-US" dirty="0"/>
          </a:p>
          <a:p>
            <a:pPr lvl="1"/>
            <a:r>
              <a:rPr lang="en-US" dirty="0"/>
              <a:t>Uses predefined behavioral descriptions linked to performance levels.</a:t>
            </a:r>
          </a:p>
          <a:p>
            <a:pPr lvl="1"/>
            <a:r>
              <a:rPr lang="en-US" dirty="0"/>
              <a:t>Employees are rated based on demonstrated behaviors rather than subjective opinions.</a:t>
            </a:r>
          </a:p>
          <a:p>
            <a:pPr lvl="1"/>
            <a:r>
              <a:rPr lang="en-US" dirty="0"/>
              <a:t>Ensures clarity, fairness, and objectivity in evaluations.</a:t>
            </a:r>
          </a:p>
          <a:p>
            <a:r>
              <a:rPr lang="en-US" b="1" dirty="0"/>
              <a:t>Graphic Rating Scale</a:t>
            </a:r>
            <a:endParaRPr lang="en-US" dirty="0"/>
          </a:p>
          <a:p>
            <a:pPr lvl="1"/>
            <a:r>
              <a:rPr lang="en-US" dirty="0"/>
              <a:t>A simple rating system that assesses employees on various performance criteria using a numerical scale.</a:t>
            </a:r>
          </a:p>
          <a:p>
            <a:pPr lvl="1"/>
            <a:r>
              <a:rPr lang="en-US" dirty="0"/>
              <a:t>Quick and easy to administer.</a:t>
            </a:r>
          </a:p>
          <a:p>
            <a:pPr lvl="1"/>
            <a:r>
              <a:rPr lang="en-US" dirty="0"/>
              <a:t>May be subject to rater bias due to its simplistic nature.</a:t>
            </a:r>
          </a:p>
          <a:p>
            <a:r>
              <a:rPr lang="en-US" b="1" dirty="0"/>
              <a:t>Critical Incident Method</a:t>
            </a:r>
            <a:endParaRPr lang="en-US" dirty="0"/>
          </a:p>
          <a:p>
            <a:pPr lvl="1"/>
            <a:r>
              <a:rPr lang="en-US" dirty="0"/>
              <a:t>Maintains records of significant positive and negative performance examples throughout the evaluation period.</a:t>
            </a:r>
          </a:p>
          <a:p>
            <a:pPr lvl="1"/>
            <a:r>
              <a:rPr lang="en-US" dirty="0"/>
              <a:t>Provides detailed evidence of employee behavior and contributions.</a:t>
            </a:r>
          </a:p>
          <a:p>
            <a:pPr lvl="1"/>
            <a:r>
              <a:rPr lang="en-US" dirty="0"/>
              <a:t>Useful for providing specific feedback and coaching opportunities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52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Potential Problems in Performance Appraisal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21725"/>
            <a:ext cx="8915400" cy="5295206"/>
          </a:xfrm>
        </p:spPr>
        <p:txBody>
          <a:bodyPr>
            <a:normAutofit/>
          </a:bodyPr>
          <a:lstStyle/>
          <a:p>
            <a:pPr algn="just"/>
            <a:r>
              <a:rPr lang="en-US" sz="2000" b="1" dirty="0"/>
              <a:t>Rater Bias</a:t>
            </a:r>
            <a:endParaRPr lang="en-US" sz="2000" dirty="0"/>
          </a:p>
          <a:p>
            <a:pPr lvl="1" algn="just"/>
            <a:r>
              <a:rPr lang="en-US" sz="1800" dirty="0"/>
              <a:t>Personal biases, such as the halo effect (overrating due to one positive trait) or leniency bias (being too generous), can distort evaluations.</a:t>
            </a:r>
          </a:p>
          <a:p>
            <a:pPr lvl="1" algn="just"/>
            <a:r>
              <a:rPr lang="en-US" sz="1800" dirty="0"/>
              <a:t>Solution: Train evaluators to recognize and minimize biases.</a:t>
            </a:r>
          </a:p>
          <a:p>
            <a:pPr algn="just"/>
            <a:r>
              <a:rPr lang="en-US" sz="2000" b="1" dirty="0"/>
              <a:t>Central Tendency Error</a:t>
            </a:r>
            <a:endParaRPr lang="en-US" sz="2000" dirty="0"/>
          </a:p>
          <a:p>
            <a:pPr lvl="1" algn="just"/>
            <a:r>
              <a:rPr lang="en-US" sz="1800" dirty="0"/>
              <a:t>Tendency to rate most employees in the middle range, avoiding extreme ratings.</a:t>
            </a:r>
          </a:p>
          <a:p>
            <a:pPr lvl="1" algn="just"/>
            <a:r>
              <a:rPr lang="en-US" sz="1800" dirty="0"/>
              <a:t>Solution: Encourage raters to use the full range of the rating scale based on actual performance.</a:t>
            </a:r>
          </a:p>
          <a:p>
            <a:pPr algn="just"/>
            <a:r>
              <a:rPr lang="en-US" sz="2000" b="1" dirty="0" err="1" smtClean="0"/>
              <a:t>Recency</a:t>
            </a:r>
            <a:r>
              <a:rPr lang="en-US" sz="2000" b="1" dirty="0" smtClean="0"/>
              <a:t> </a:t>
            </a:r>
            <a:r>
              <a:rPr lang="en-US" sz="2000" b="1" dirty="0"/>
              <a:t>Effect</a:t>
            </a:r>
            <a:endParaRPr lang="en-US" sz="2000" dirty="0"/>
          </a:p>
          <a:p>
            <a:pPr lvl="1" algn="just"/>
            <a:r>
              <a:rPr lang="en-US" sz="1800" dirty="0"/>
              <a:t>Overemphasizing recent performance while neglecting earlier contributions.</a:t>
            </a:r>
          </a:p>
          <a:p>
            <a:pPr lvl="1" algn="just"/>
            <a:r>
              <a:rPr lang="en-US" sz="1800" dirty="0"/>
              <a:t>Solution: Maintain continuous performance records rather than relying on memory.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028140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726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Wisp</vt:lpstr>
      <vt:lpstr>Performance Management System: Performance Appraisal</vt:lpstr>
      <vt:lpstr>Introduction</vt:lpstr>
      <vt:lpstr>Key Elements</vt:lpstr>
      <vt:lpstr>Need for Performance Appraisal </vt:lpstr>
      <vt:lpstr>Importance of Performance Appraisal </vt:lpstr>
      <vt:lpstr>Objectives of Performance Appraisal </vt:lpstr>
      <vt:lpstr>Performance Appraisal Methods </vt:lpstr>
      <vt:lpstr>Performance Appraisal Methods</vt:lpstr>
      <vt:lpstr>Potential Problems in Performance Appraisal </vt:lpstr>
      <vt:lpstr>Potential Problems in Performance Appraisal </vt:lpstr>
      <vt:lpstr>Performance Metrics 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Management System: Performance Appraisal</dc:title>
  <dc:creator>admin</dc:creator>
  <cp:lastModifiedBy>admin</cp:lastModifiedBy>
  <cp:revision>1</cp:revision>
  <dcterms:created xsi:type="dcterms:W3CDTF">2025-02-10T04:46:56Z</dcterms:created>
  <dcterms:modified xsi:type="dcterms:W3CDTF">2025-02-10T04:54:16Z</dcterms:modified>
</cp:coreProperties>
</file>