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4" y="1071934"/>
            <a:ext cx="10993549" cy="1475013"/>
          </a:xfrm>
        </p:spPr>
        <p:txBody>
          <a:bodyPr>
            <a:normAutofit/>
          </a:bodyPr>
          <a:lstStyle/>
          <a:p>
            <a:r>
              <a:rPr lang="en-US" dirty="0"/>
              <a:t>Integrating Supply Chain &amp; Demand </a:t>
            </a:r>
            <a:r>
              <a:rPr lang="en-US" dirty="0" smtClean="0"/>
              <a:t>Management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591763"/>
            <a:ext cx="10993546" cy="389071"/>
          </a:xfrm>
        </p:spPr>
        <p:txBody>
          <a:bodyPr/>
          <a:lstStyle/>
          <a:p>
            <a:r>
              <a:rPr lang="en-US" dirty="0"/>
              <a:t>Aligning Operations with Market </a:t>
            </a:r>
            <a:r>
              <a:rPr lang="en-US" dirty="0" smtClean="0"/>
              <a:t>Demands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81194" y="3085766"/>
            <a:ext cx="10993546" cy="8960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 smtClean="0"/>
              <a:t>Armaan</a:t>
            </a:r>
            <a:r>
              <a:rPr lang="en-US" b="1" dirty="0" smtClean="0"/>
              <a:t> </a:t>
            </a:r>
            <a:r>
              <a:rPr lang="en-US" b="1" dirty="0" err="1" smtClean="0"/>
              <a:t>Salik</a:t>
            </a:r>
            <a:r>
              <a:rPr lang="en-US" b="1" dirty="0" smtClean="0"/>
              <a:t> j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200" dirty="0" smtClean="0"/>
              <a:t>Assistant Professor</a:t>
            </a:r>
            <a:br>
              <a:rPr lang="en-US" sz="1200" dirty="0" smtClean="0"/>
            </a:br>
            <a:r>
              <a:rPr lang="en-US" sz="1200" dirty="0" smtClean="0"/>
              <a:t>Jamal Institute of management</a:t>
            </a:r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val="191826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Integration is a necessity, not a choice, in today’s competitive landscape.</a:t>
            </a:r>
          </a:p>
          <a:p>
            <a:r>
              <a:rPr lang="en-US" sz="2000" dirty="0"/>
              <a:t>Holistic strategies drive:</a:t>
            </a:r>
          </a:p>
          <a:p>
            <a:pPr lvl="1"/>
            <a:r>
              <a:rPr lang="en-US" sz="1800" dirty="0"/>
              <a:t>Operational efficiency.</a:t>
            </a:r>
          </a:p>
          <a:p>
            <a:pPr lvl="1"/>
            <a:r>
              <a:rPr lang="en-US" sz="1800" dirty="0"/>
              <a:t>Customer satisfaction.</a:t>
            </a:r>
          </a:p>
          <a:p>
            <a:r>
              <a:rPr lang="en-US" sz="2000" b="1" dirty="0"/>
              <a:t>Call to Action:</a:t>
            </a:r>
            <a:r>
              <a:rPr lang="en-US" sz="2000" dirty="0"/>
              <a:t> Encourage businesses to prioritize demand-supply integration and invest in technologies and training to achieve this goal.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17587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44,600+ Thank You Sign Stock Photos, Pictures &amp; Royalty-Free Images -  iStock | Holding thank you sign, Thank you sign language, Thank you sign  coronaviru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629" y="2078183"/>
            <a:ext cx="8859070" cy="4197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9508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Introduction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86559"/>
          </a:xfrm>
        </p:spPr>
        <p:txBody>
          <a:bodyPr>
            <a:normAutofit/>
          </a:bodyPr>
          <a:lstStyle/>
          <a:p>
            <a:r>
              <a:rPr lang="en-US" sz="2400" b="1" dirty="0"/>
              <a:t>Definition of Supply Chain Management (SCM):</a:t>
            </a:r>
            <a:r>
              <a:rPr lang="en-US" sz="2400" dirty="0"/>
              <a:t> Coordination of activities related to sourcing, production, and delivery of goods and services.</a:t>
            </a:r>
          </a:p>
          <a:p>
            <a:r>
              <a:rPr lang="en-US" sz="2400" b="1" dirty="0"/>
              <a:t>Definition of Demand Management:</a:t>
            </a:r>
            <a:r>
              <a:rPr lang="en-US" sz="2400" dirty="0"/>
              <a:t> Understanding and influencing customer needs to ensure alignment with supply capabilities.</a:t>
            </a:r>
          </a:p>
          <a:p>
            <a:r>
              <a:rPr lang="en-US" sz="2400" b="1" dirty="0"/>
              <a:t>Objective of Integration:</a:t>
            </a:r>
            <a:r>
              <a:rPr lang="en-US" sz="2400" dirty="0"/>
              <a:t> Create synergy between SCM and demand management to optimize efficiency, reduce costs, and enhance customer satisfaction.</a:t>
            </a:r>
          </a:p>
          <a:p>
            <a:r>
              <a:rPr lang="en-US" sz="2400" b="1" dirty="0"/>
              <a:t>Relevance in Modern Business:</a:t>
            </a:r>
            <a:r>
              <a:rPr lang="en-US" sz="2400" dirty="0"/>
              <a:t> Integration is critical for meeting dynamic market demands, ensuring agility, and sustaining competitive advantage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5966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Traditional </a:t>
            </a:r>
            <a:r>
              <a:rPr lang="en-IN" b="1" dirty="0" smtClean="0"/>
              <a:t>Challenges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Lack of Collaboration:</a:t>
            </a:r>
            <a:r>
              <a:rPr lang="en-US" sz="2000" dirty="0"/>
              <a:t> Supply chain and marketing often operate in silos.</a:t>
            </a:r>
          </a:p>
          <a:p>
            <a:r>
              <a:rPr lang="en-US" sz="2000" b="1" dirty="0"/>
              <a:t>Impact:</a:t>
            </a:r>
            <a:endParaRPr lang="en-US" sz="2000" dirty="0"/>
          </a:p>
          <a:p>
            <a:pPr lvl="1"/>
            <a:r>
              <a:rPr lang="en-US" sz="1800" dirty="0"/>
              <a:t>Overstocking and inventory wastage.</a:t>
            </a:r>
          </a:p>
          <a:p>
            <a:pPr lvl="1"/>
            <a:r>
              <a:rPr lang="en-US" sz="1800" dirty="0"/>
              <a:t>Missed sales opportunities due to </a:t>
            </a:r>
            <a:r>
              <a:rPr lang="en-US" sz="1800" dirty="0" err="1"/>
              <a:t>stockouts</a:t>
            </a:r>
            <a:r>
              <a:rPr lang="en-US" sz="1800" dirty="0"/>
              <a:t>.</a:t>
            </a:r>
          </a:p>
          <a:p>
            <a:r>
              <a:rPr lang="en-US" sz="2000" b="1" dirty="0"/>
              <a:t>Technological Gap:</a:t>
            </a:r>
            <a:r>
              <a:rPr lang="en-US" sz="2000" dirty="0"/>
              <a:t> Limited use of digital tools for real-time collaboration in traditional setups.</a:t>
            </a:r>
          </a:p>
          <a:p>
            <a:r>
              <a:rPr lang="en-US" sz="2000" b="1" dirty="0"/>
              <a:t>Case Examples:</a:t>
            </a:r>
            <a:r>
              <a:rPr lang="en-US" sz="2000" dirty="0"/>
              <a:t> Highlight scenarios where lack of integration led to inefficiencies (e.g., mismatch in promotions and inventory levels</a:t>
            </a:r>
            <a:r>
              <a:rPr lang="en-US" sz="2000" dirty="0" smtClean="0"/>
              <a:t>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8620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Strategies for Integration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20057"/>
          </a:xfrm>
        </p:spPr>
        <p:txBody>
          <a:bodyPr>
            <a:normAutofit/>
          </a:bodyPr>
          <a:lstStyle/>
          <a:p>
            <a:r>
              <a:rPr lang="en-US" sz="2000" b="1" dirty="0"/>
              <a:t>Simultaneous Excellence in SCM and CRM:</a:t>
            </a:r>
            <a:endParaRPr lang="en-US" sz="2000" dirty="0"/>
          </a:p>
          <a:p>
            <a:pPr lvl="1"/>
            <a:r>
              <a:rPr lang="en-US" sz="1800" dirty="0"/>
              <a:t>Build capabilities to manage customer relationships and supply chain operations effectively.</a:t>
            </a:r>
          </a:p>
          <a:p>
            <a:pPr lvl="1"/>
            <a:r>
              <a:rPr lang="en-US" sz="1800" dirty="0"/>
              <a:t>Focus on real-time responses to customer needs based on lifetime value and service requirements.</a:t>
            </a:r>
          </a:p>
          <a:p>
            <a:pPr lvl="1"/>
            <a:r>
              <a:rPr lang="en-US" sz="1800" b="1" dirty="0"/>
              <a:t>Example:</a:t>
            </a:r>
            <a:r>
              <a:rPr lang="en-US" sz="1800" dirty="0"/>
              <a:t> Dell’s CRM-SCM alignment to customize offerings and manage inventory.</a:t>
            </a:r>
          </a:p>
          <a:p>
            <a:r>
              <a:rPr lang="en-US" sz="2000" b="1" dirty="0"/>
              <a:t>Creating New Value Propositions:</a:t>
            </a:r>
            <a:endParaRPr lang="en-US" sz="2000" dirty="0"/>
          </a:p>
          <a:p>
            <a:pPr lvl="1"/>
            <a:r>
              <a:rPr lang="en-US" sz="1800" dirty="0"/>
              <a:t>Shift Supply-Fulfillment Points (SFPs):</a:t>
            </a:r>
          </a:p>
          <a:p>
            <a:pPr lvl="2"/>
            <a:r>
              <a:rPr lang="en-US" sz="1600" dirty="0"/>
              <a:t>Move production closer to demand (e.g., pack-to-order models).</a:t>
            </a:r>
          </a:p>
          <a:p>
            <a:pPr lvl="1"/>
            <a:r>
              <a:rPr lang="en-US" sz="1800" dirty="0"/>
              <a:t>Shift Demand-Offering Points (DOPs):</a:t>
            </a:r>
          </a:p>
          <a:p>
            <a:pPr lvl="2"/>
            <a:r>
              <a:rPr lang="en-US" sz="1600" dirty="0"/>
              <a:t>Move decision points closer to customers (e.g., offer to manage inventory for retailers</a:t>
            </a:r>
            <a:r>
              <a:rPr lang="en-US" sz="1600" dirty="0" smtClean="0"/>
              <a:t>).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60967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Case Studies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Heineken:</a:t>
            </a:r>
            <a:endParaRPr lang="en-US" sz="2000" dirty="0"/>
          </a:p>
          <a:p>
            <a:pPr lvl="1"/>
            <a:r>
              <a:rPr lang="en-US" sz="1800" b="1" dirty="0"/>
              <a:t>Initiative:</a:t>
            </a:r>
            <a:r>
              <a:rPr lang="en-US" sz="1800" dirty="0"/>
              <a:t> Developed web-based systems for demand forecasting and order management.</a:t>
            </a:r>
          </a:p>
          <a:p>
            <a:pPr lvl="1"/>
            <a:r>
              <a:rPr lang="en-US" sz="1800" b="1" dirty="0"/>
              <a:t>Outcome:</a:t>
            </a:r>
            <a:r>
              <a:rPr lang="en-US" sz="1800" dirty="0"/>
              <a:t> Enhanced customer satisfaction by sharing marketing and fulfillment data with distributors.</a:t>
            </a:r>
          </a:p>
          <a:p>
            <a:r>
              <a:rPr lang="en-US" sz="2000" b="1" dirty="0"/>
              <a:t>Dell:</a:t>
            </a:r>
            <a:endParaRPr lang="en-US" sz="2000" dirty="0"/>
          </a:p>
          <a:p>
            <a:pPr lvl="1"/>
            <a:r>
              <a:rPr lang="en-US" sz="1800" b="1" dirty="0"/>
              <a:t>Initiative:</a:t>
            </a:r>
            <a:r>
              <a:rPr lang="en-US" sz="1800" dirty="0"/>
              <a:t> Tailored offerings using online portals for suppliers and customers.</a:t>
            </a:r>
          </a:p>
          <a:p>
            <a:pPr lvl="1"/>
            <a:r>
              <a:rPr lang="en-US" sz="1800" b="1" dirty="0"/>
              <a:t>Outcome:</a:t>
            </a:r>
            <a:r>
              <a:rPr lang="en-US" sz="1800" dirty="0"/>
              <a:t> Reduced inventory, improved responsiveness, and increased customer loyalty.</a:t>
            </a:r>
          </a:p>
          <a:p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653193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Steps for Successful </a:t>
            </a:r>
            <a:r>
              <a:rPr lang="en-IN" b="1" dirty="0" smtClean="0"/>
              <a:t>Integration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047492"/>
            <a:ext cx="11029615" cy="4361620"/>
          </a:xfrm>
        </p:spPr>
        <p:txBody>
          <a:bodyPr>
            <a:noAutofit/>
          </a:bodyPr>
          <a:lstStyle/>
          <a:p>
            <a:r>
              <a:rPr lang="en-US" sz="2000" b="1" dirty="0"/>
              <a:t>Marketing and Supply Chain Audit:</a:t>
            </a:r>
            <a:endParaRPr lang="en-US" sz="2000" dirty="0"/>
          </a:p>
          <a:p>
            <a:pPr lvl="1"/>
            <a:r>
              <a:rPr lang="en-US" sz="1800" dirty="0"/>
              <a:t>Assess customer requirements, current processes, and disconnects.</a:t>
            </a:r>
          </a:p>
          <a:p>
            <a:pPr lvl="1"/>
            <a:r>
              <a:rPr lang="en-US" sz="1800" dirty="0"/>
              <a:t>Evaluate CRM and SCM capabilities.</a:t>
            </a:r>
          </a:p>
          <a:p>
            <a:r>
              <a:rPr lang="en-US" sz="2000" b="1" dirty="0"/>
              <a:t>Set Vision and Goals:</a:t>
            </a:r>
            <a:endParaRPr lang="en-US" sz="2000" dirty="0"/>
          </a:p>
          <a:p>
            <a:pPr lvl="1"/>
            <a:r>
              <a:rPr lang="en-US" sz="1800" dirty="0"/>
              <a:t>Define long-term and short-term objectives aligned with financial and operational targets.</a:t>
            </a:r>
          </a:p>
          <a:p>
            <a:r>
              <a:rPr lang="en-US" sz="2000" b="1" dirty="0"/>
              <a:t>Gap Analysis:</a:t>
            </a:r>
            <a:endParaRPr lang="en-US" sz="2000" dirty="0"/>
          </a:p>
          <a:p>
            <a:pPr lvl="1"/>
            <a:r>
              <a:rPr lang="en-US" sz="1800" dirty="0"/>
              <a:t>Identify gaps between current capabilities and desired integration levels.</a:t>
            </a:r>
          </a:p>
          <a:p>
            <a:r>
              <a:rPr lang="en-US" sz="2000" b="1" dirty="0"/>
              <a:t>Formulate Strategy:</a:t>
            </a:r>
            <a:endParaRPr lang="en-US" sz="2000" dirty="0"/>
          </a:p>
          <a:p>
            <a:pPr lvl="1"/>
            <a:r>
              <a:rPr lang="en-US" sz="1800" dirty="0"/>
              <a:t>Decide on the approach:</a:t>
            </a:r>
          </a:p>
          <a:p>
            <a:pPr lvl="2"/>
            <a:r>
              <a:rPr lang="en-US" sz="1600" dirty="0"/>
              <a:t>Excellence in SCM and CRM.</a:t>
            </a:r>
          </a:p>
          <a:p>
            <a:pPr lvl="2"/>
            <a:r>
              <a:rPr lang="en-US" sz="1600" dirty="0"/>
              <a:t>Development of new value propositions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71334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Steps for Successful Integration (Continued)</a:t>
            </a:r>
            <a:br>
              <a:rPr lang="en-US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78676"/>
            <a:ext cx="11029615" cy="4829695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Design </a:t>
            </a:r>
            <a:r>
              <a:rPr lang="en-US" b="1" dirty="0"/>
              <a:t>Initiatives and Plan Training:</a:t>
            </a:r>
            <a:endParaRPr lang="en-US" dirty="0"/>
          </a:p>
          <a:p>
            <a:r>
              <a:rPr lang="en-US" dirty="0"/>
              <a:t>Examples of initiatives:</a:t>
            </a:r>
          </a:p>
          <a:p>
            <a:pPr lvl="1"/>
            <a:r>
              <a:rPr lang="en-US" dirty="0"/>
              <a:t>Develop real-time inventory systems.</a:t>
            </a:r>
          </a:p>
          <a:p>
            <a:pPr lvl="1"/>
            <a:r>
              <a:rPr lang="en-US" dirty="0"/>
              <a:t>Enhance supplier collaboration through shared dashboards.</a:t>
            </a:r>
          </a:p>
          <a:p>
            <a:r>
              <a:rPr lang="en-US" dirty="0"/>
              <a:t>Train teams on tools and collaboration practices.</a:t>
            </a:r>
          </a:p>
          <a:p>
            <a:r>
              <a:rPr lang="en-US" b="1" dirty="0"/>
              <a:t>Develop Implementation Schedule:</a:t>
            </a:r>
            <a:endParaRPr lang="en-US" dirty="0"/>
          </a:p>
          <a:p>
            <a:pPr lvl="1"/>
            <a:r>
              <a:rPr lang="en-US" dirty="0"/>
              <a:t>Phased rollout of initiatives, starting with high-impact areas.</a:t>
            </a:r>
          </a:p>
          <a:p>
            <a:pPr lvl="1"/>
            <a:r>
              <a:rPr lang="en-US" dirty="0"/>
              <a:t>Parallel execution of complementary tasks.</a:t>
            </a:r>
          </a:p>
          <a:p>
            <a:r>
              <a:rPr lang="en-US" b="1" dirty="0"/>
              <a:t>Develop Metrics:</a:t>
            </a:r>
            <a:endParaRPr lang="en-US" dirty="0"/>
          </a:p>
          <a:p>
            <a:pPr lvl="1"/>
            <a:r>
              <a:rPr lang="en-US" dirty="0"/>
              <a:t>Track progress using key performance indicators (KPIs):</a:t>
            </a:r>
          </a:p>
          <a:p>
            <a:pPr lvl="2"/>
            <a:r>
              <a:rPr lang="en-US" dirty="0"/>
              <a:t>Speed to market.</a:t>
            </a:r>
          </a:p>
          <a:p>
            <a:pPr lvl="2"/>
            <a:r>
              <a:rPr lang="en-US" dirty="0"/>
              <a:t>Inventory turnover.</a:t>
            </a:r>
          </a:p>
          <a:p>
            <a:pPr lvl="2"/>
            <a:r>
              <a:rPr lang="en-US" dirty="0"/>
              <a:t>Customer satisfaction.</a:t>
            </a:r>
          </a:p>
          <a:p>
            <a:r>
              <a:rPr lang="en-US" b="1" dirty="0"/>
              <a:t>Track Results and Revise Goals:</a:t>
            </a:r>
            <a:endParaRPr lang="en-US" dirty="0"/>
          </a:p>
          <a:p>
            <a:pPr lvl="1"/>
            <a:r>
              <a:rPr lang="en-US" dirty="0"/>
              <a:t>Compare outcomes with benchmarks.</a:t>
            </a:r>
          </a:p>
          <a:p>
            <a:pPr lvl="1"/>
            <a:r>
              <a:rPr lang="en-US" dirty="0"/>
              <a:t>Adjust strategies based on data-driven insights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867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Future Trends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/>
              <a:t>Emerging Technologies:</a:t>
            </a:r>
            <a:endParaRPr lang="en-IN" dirty="0"/>
          </a:p>
          <a:p>
            <a:pPr lvl="1"/>
            <a:r>
              <a:rPr lang="en-IN" dirty="0"/>
              <a:t>Role of AI and </a:t>
            </a:r>
            <a:r>
              <a:rPr lang="en-IN" dirty="0" err="1"/>
              <a:t>IoT</a:t>
            </a:r>
            <a:r>
              <a:rPr lang="en-IN" dirty="0"/>
              <a:t> in enhancing demand-supply alignment.</a:t>
            </a:r>
          </a:p>
          <a:p>
            <a:pPr lvl="1"/>
            <a:r>
              <a:rPr lang="en-IN" dirty="0"/>
              <a:t>Digital ecosystems and B2B marketplaces.</a:t>
            </a:r>
          </a:p>
          <a:p>
            <a:r>
              <a:rPr lang="en-IN" b="1" dirty="0"/>
              <a:t>Real-Time Data Sharing:</a:t>
            </a:r>
            <a:endParaRPr lang="en-IN" dirty="0"/>
          </a:p>
          <a:p>
            <a:pPr lvl="1"/>
            <a:r>
              <a:rPr lang="en-IN" dirty="0"/>
              <a:t>Importance of cloud-based platforms for collaboration.</a:t>
            </a:r>
          </a:p>
          <a:p>
            <a:r>
              <a:rPr lang="en-IN" b="1" dirty="0"/>
              <a:t>Customer-Centric Models:</a:t>
            </a:r>
            <a:endParaRPr lang="en-IN" dirty="0"/>
          </a:p>
          <a:p>
            <a:pPr lvl="1"/>
            <a:r>
              <a:rPr lang="en-IN" dirty="0"/>
              <a:t>Shift towards personalized offerings and dynamic </a:t>
            </a:r>
            <a:r>
              <a:rPr lang="en-IN" dirty="0" err="1"/>
              <a:t>fulfillment</a:t>
            </a:r>
            <a:r>
              <a:rPr lang="en-IN" dirty="0"/>
              <a:t>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23183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Key </a:t>
            </a:r>
            <a:r>
              <a:rPr lang="en-IN" b="1" dirty="0" smtClean="0"/>
              <a:t>Insights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Integration Benefits:</a:t>
            </a:r>
            <a:endParaRPr lang="en-US" sz="2000" dirty="0"/>
          </a:p>
          <a:p>
            <a:pPr lvl="1"/>
            <a:r>
              <a:rPr lang="en-US" sz="1800" dirty="0"/>
              <a:t>Cost efficiency and resource optimization.</a:t>
            </a:r>
          </a:p>
          <a:p>
            <a:pPr lvl="1"/>
            <a:r>
              <a:rPr lang="en-US" sz="1800" dirty="0"/>
              <a:t>Enhanced customer loyalty and market responsiveness.</a:t>
            </a:r>
          </a:p>
          <a:p>
            <a:r>
              <a:rPr lang="en-US" sz="2000" b="1" dirty="0"/>
              <a:t>Need for Organizational Alignment:</a:t>
            </a:r>
            <a:endParaRPr lang="en-US" sz="2000" dirty="0"/>
          </a:p>
          <a:p>
            <a:pPr lvl="1"/>
            <a:r>
              <a:rPr lang="en-US" sz="1800" dirty="0"/>
              <a:t>Collaboration across internal teams and external partners.</a:t>
            </a:r>
          </a:p>
          <a:p>
            <a:pPr lvl="1"/>
            <a:r>
              <a:rPr lang="en-US" sz="1800" dirty="0"/>
              <a:t>Establishing shared goals and incentives for all stakeholders.</a:t>
            </a:r>
          </a:p>
          <a:p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413826752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5</TotalTime>
  <Words>618</Words>
  <Application>Microsoft Office PowerPoint</Application>
  <PresentationFormat>Widescreen</PresentationFormat>
  <Paragraphs>81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Gill Sans MT</vt:lpstr>
      <vt:lpstr>Wingdings 2</vt:lpstr>
      <vt:lpstr>Dividend</vt:lpstr>
      <vt:lpstr>Integrating Supply Chain &amp; Demand Management</vt:lpstr>
      <vt:lpstr>Introduction </vt:lpstr>
      <vt:lpstr>Traditional Challenges</vt:lpstr>
      <vt:lpstr>Strategies for Integration </vt:lpstr>
      <vt:lpstr>Case Studies </vt:lpstr>
      <vt:lpstr>Steps for Successful Integration</vt:lpstr>
      <vt:lpstr>Steps for Successful Integration (Continued) </vt:lpstr>
      <vt:lpstr>Future Trends </vt:lpstr>
      <vt:lpstr>Key Insights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Integrating Supply Chain &amp; Demand Management</dc:title>
  <dc:creator>admin</dc:creator>
  <cp:lastModifiedBy>admin</cp:lastModifiedBy>
  <cp:revision>2</cp:revision>
  <dcterms:created xsi:type="dcterms:W3CDTF">2024-12-12T04:18:53Z</dcterms:created>
  <dcterms:modified xsi:type="dcterms:W3CDTF">2024-12-12T04:24:29Z</dcterms:modified>
</cp:coreProperties>
</file>