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Understanding </a:t>
            </a:r>
            <a:r>
              <a:rPr lang="en-IN" b="1" dirty="0" smtClean="0"/>
              <a:t>Management 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US" sz="2800" dirty="0">
                <a:solidFill>
                  <a:srgbClr val="0070C0"/>
                </a:solidFill>
              </a:rPr>
              <a:t>Concept of Management, Management as Art and Science, Management vs Administration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Armaan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Salik</a:t>
            </a:r>
            <a:r>
              <a:rPr lang="en-US" b="1" dirty="0" smtClean="0">
                <a:solidFill>
                  <a:srgbClr val="0070C0"/>
                </a:solidFill>
              </a:rPr>
              <a:t> J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Assistant Professor,</a:t>
            </a:r>
            <a:br>
              <a:rPr lang="en-US" dirty="0" smtClean="0"/>
            </a:br>
            <a:r>
              <a:rPr lang="en-US" dirty="0" smtClean="0"/>
              <a:t>Jamal Institute of Management,</a:t>
            </a:r>
            <a:br>
              <a:rPr lang="en-US" dirty="0" smtClean="0"/>
            </a:br>
            <a:r>
              <a:rPr lang="en-US" dirty="0" smtClean="0"/>
              <a:t>Jamal Mohamed College.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66326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Characteristics of Art in Management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</a:rPr>
              <a:t>Individual Approach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Unique Management Styles</a:t>
            </a:r>
            <a:r>
              <a:rPr lang="en-US" sz="2200" dirty="0"/>
              <a:t>: Each manager brings a unique set of skills, perspectives, and personality traits to their role, influencing how they approach decision-making and leadership.</a:t>
            </a:r>
          </a:p>
          <a:p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Tailored Solutions</a:t>
            </a:r>
            <a:r>
              <a:rPr lang="en-US" sz="2200" dirty="0"/>
              <a:t>: Art in management allows managers to tailor their strategies and tactics based on the specific needs and dynamics of their teams and organizational contexts.</a:t>
            </a:r>
          </a:p>
          <a:p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Empowerment</a:t>
            </a:r>
            <a:r>
              <a:rPr lang="en-US" sz="2200" dirty="0"/>
              <a:t>: Effective artistry in management empowers managers to inspire, motivate, and engage their teams by leveraging their individual strengths and leadership qualities.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3348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Examples of Management as Art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Leadership </a:t>
            </a:r>
            <a:r>
              <a:rPr lang="en-US" b="1" dirty="0">
                <a:solidFill>
                  <a:srgbClr val="0070C0"/>
                </a:solidFill>
              </a:rPr>
              <a:t>Styles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Transformational Leadership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/>
              <a:t>Inspiring and motivating teams through a compelling vision and personal charisma.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Servant Leadership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/>
              <a:t>Focusing on the growth and well-being of team members to foster a supportive and productive work environment.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Laissez-Faire Leadership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/>
              <a:t>Allowing teams significant autonomy and decision-making authority to encourage innovation and creativity.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Decision-Making Techniques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Intuitive Decision Making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/>
              <a:t>Trusting gut instincts and personal judgment when faced with ambiguous or rapidly changing situations.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Creative Problem-Solving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/>
              <a:t>Using lateral thinking and brainstorming to generate innovative solutions to complex challenges.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Adaptive Leadership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/>
              <a:t>Adjusting management approaches dynamically to address unique organizational needs and external pressures.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5743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Management as a Science</a:t>
            </a:r>
            <a:br>
              <a:rPr lang="en-US" sz="3200" b="1" dirty="0"/>
            </a:br>
            <a:r>
              <a:rPr lang="en-US" sz="2400" b="1" dirty="0">
                <a:solidFill>
                  <a:srgbClr val="0070C0"/>
                </a:solidFill>
              </a:rPr>
              <a:t>Characteristics of Science in Management</a:t>
            </a:r>
            <a:r>
              <a:rPr lang="en-US" sz="2800" b="1" dirty="0">
                <a:solidFill>
                  <a:srgbClr val="0070C0"/>
                </a:solidFill>
              </a:rPr>
              <a:t/>
            </a:r>
            <a:br>
              <a:rPr lang="en-US" sz="2800" b="1" dirty="0">
                <a:solidFill>
                  <a:srgbClr val="0070C0"/>
                </a:solidFill>
              </a:rPr>
            </a:b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1223825"/>
            <a:ext cx="759398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Systematic Knowledge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Management as a science relies on established principles, theories, and methodologies derived from research and empirical evidence.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It emphasizes the systematic approach to problem-solving and decision-making, where decisions are based on data, analysis, and logical reasoning.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Analytical Approach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Utilizes quantitative and qualitative techniques to analyze data and information.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Techniques such as statistical analysis, financial modeling, and operations research are employed to make informed decisions and predictions.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 approach helps in identifying patterns, trends, and correlations within data, aiding in strategic planning and resource allocation.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257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Characteristics of Science in Management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Predictability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Aims to achieve consistent and predictable outcomes by following structured processes and methodologies.</a:t>
            </a:r>
          </a:p>
          <a:p>
            <a:r>
              <a:rPr lang="en-US" dirty="0"/>
              <a:t>By applying scientific principles, management seeks to minimize uncertainties and risks, thereby improving the efficiency and effectiveness of organizational operations.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1233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Examples of Management as Science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27068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</a:rPr>
              <a:t>Use </a:t>
            </a:r>
            <a:r>
              <a:rPr lang="en-US" sz="2400" b="1" dirty="0">
                <a:solidFill>
                  <a:srgbClr val="0070C0"/>
                </a:solidFill>
              </a:rPr>
              <a:t>of Quantitative Techniques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Financial Analysis</a:t>
            </a:r>
            <a:r>
              <a:rPr lang="en-US" sz="2000" b="1" dirty="0"/>
              <a:t>:</a:t>
            </a:r>
            <a:r>
              <a:rPr lang="en-US" sz="2000" dirty="0"/>
              <a:t> Utilizing ratios, trends, and forecasts to assess financial health and make investment decisions.</a:t>
            </a:r>
          </a:p>
          <a:p>
            <a:pPr lvl="1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Operations Management</a:t>
            </a:r>
            <a:r>
              <a:rPr lang="en-US" sz="2000" b="1" dirty="0"/>
              <a:t>:</a:t>
            </a:r>
            <a:r>
              <a:rPr lang="en-US" sz="2000" dirty="0"/>
              <a:t> Applying mathematical models for inventory management, production scheduling, and supply chain optimization.</a:t>
            </a:r>
          </a:p>
          <a:p>
            <a:pPr lvl="1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Market Research</a:t>
            </a:r>
            <a:r>
              <a:rPr lang="en-US" sz="2000" b="1" dirty="0"/>
              <a:t>:</a:t>
            </a:r>
            <a:r>
              <a:rPr lang="en-US" sz="2000" dirty="0"/>
              <a:t> Conducting surveys, focus groups, and data analysis to understand consumer behavior and market trends.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</a:rPr>
              <a:t>Evidence-Based Management Practices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Performance Metrics</a:t>
            </a:r>
            <a:r>
              <a:rPr lang="en-US" sz="2000" b="1" dirty="0"/>
              <a:t>:</a:t>
            </a:r>
            <a:r>
              <a:rPr lang="en-US" sz="2000" dirty="0"/>
              <a:t> Using Key Performance Indicators (KPIs) to measure progress and performance against organizational goals.</a:t>
            </a:r>
          </a:p>
          <a:p>
            <a:pPr lvl="1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Benchmarking</a:t>
            </a:r>
            <a:r>
              <a:rPr lang="en-US" sz="2000" b="1" dirty="0"/>
              <a:t>:</a:t>
            </a:r>
            <a:r>
              <a:rPr lang="en-US" sz="2000" dirty="0"/>
              <a:t> Comparing organizational performance with industry standards to identify areas for improvement.</a:t>
            </a:r>
          </a:p>
          <a:p>
            <a:pPr lvl="1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Quality Management</a:t>
            </a:r>
            <a:r>
              <a:rPr lang="en-US" sz="2000" b="1" dirty="0"/>
              <a:t>:</a:t>
            </a:r>
            <a:r>
              <a:rPr lang="en-US" sz="2000" dirty="0"/>
              <a:t> Implementing Six Sigma, Total Quality Management (TQM), or Lean principles to enhance process efficiency and customer satisfaction.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28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Advantages of Management as Science</a:t>
            </a:r>
            <a:br>
              <a:rPr lang="en-US" b="1" dirty="0"/>
            </a:b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7" y="1300772"/>
            <a:ext cx="7501465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Objectivity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By relying on data and evidence, management as a science promotes objectivity in decision-making, reducing biases and subjective judgments.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Efficiency and Effectiveness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Structured approaches and methodologies improve the efficiency of operations and the effectiveness of strategic initiatives.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Continuous Improvement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Scientific methods encourage continuous learning and adaptation based on feedback and results, fostering innovation and organizational agility.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990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Challenges and Limitations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1793214"/>
            <a:ext cx="7103532" cy="32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Complexity of Human Behavior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Human behavior and interactions often defy precise quantification and prediction, posing challenges in applying purely scientific approaches to management.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Dynamic Business Environment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Rapid changes in technology, markets, and regulations require management to adapt quickly, sometimes necessitating flexibility beyond traditional scientific methods.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90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Management: Art and </a:t>
            </a:r>
            <a:r>
              <a:rPr lang="en-IN" dirty="0" smtClean="0"/>
              <a:t>Science</a:t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US" sz="2400" b="1" dirty="0">
                <a:solidFill>
                  <a:srgbClr val="0070C0"/>
                </a:solidFill>
              </a:rPr>
              <a:t>Interrelationship</a:t>
            </a:r>
            <a:r>
              <a:rPr lang="en-US" b="1" dirty="0"/>
              <a:t/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1203" y="864108"/>
            <a:ext cx="7315200" cy="512064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</a:rPr>
              <a:t>Combining </a:t>
            </a:r>
            <a:r>
              <a:rPr lang="en-US" sz="2400" b="1" dirty="0">
                <a:solidFill>
                  <a:srgbClr val="0070C0"/>
                </a:solidFill>
              </a:rPr>
              <a:t>Artistic and Scientific Elements</a:t>
            </a:r>
            <a:endParaRPr lang="en-US" sz="2400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Artistic Elements in Management: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00B0F0"/>
                </a:solidFill>
              </a:rPr>
              <a:t>Creativity and Innovation</a:t>
            </a:r>
            <a:r>
              <a:rPr lang="en-US" b="1" dirty="0"/>
              <a:t>:</a:t>
            </a:r>
            <a:r>
              <a:rPr lang="en-US" dirty="0"/>
              <a:t> Managers often rely on creativity to solve problems, inspire teams, and drive innovation within the organization.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00B0F0"/>
                </a:solidFill>
              </a:rPr>
              <a:t>Leadership Styles: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Different managers may adopt unique leadership styles that involve intuition, empathy, and personal insight to motivate and guide their teams.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00B0F0"/>
                </a:solidFill>
              </a:rPr>
              <a:t>Decision-Making: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Artistic decision-making involves judgment, intuition, and experience rather than purely data-driven or logical processes.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Scientific Elements in Management: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00B0F0"/>
                </a:solidFill>
              </a:rPr>
              <a:t>Systematic Approaches: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Management utilizes systematic approaches based on theories, models, and frameworks to analyze data, make predictions, and optimize processes.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00B0F0"/>
                </a:solidFill>
              </a:rPr>
              <a:t>Quantitative Analysis: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Tools like statistical analysis, financial modeling, and operations research provide managers with insights into performance, efficiency, and strategic decision-making.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rgbClr val="00B0F0"/>
                </a:solidFill>
              </a:rPr>
              <a:t>Evidence-Based Practices: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Management often relies on empirical evidence and research findings to validate strategies and improve outcomes.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9356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Examples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</a:rPr>
              <a:t>Strategic </a:t>
            </a:r>
            <a:r>
              <a:rPr lang="en-US" sz="2400" b="1" dirty="0">
                <a:solidFill>
                  <a:srgbClr val="0070C0"/>
                </a:solidFill>
              </a:rPr>
              <a:t>Planning:</a:t>
            </a:r>
            <a:endParaRPr lang="en-US" sz="2400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Artistic Aspect: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/>
              <a:t>Visionary leadership involves setting a compelling vision and aligning stakeholders toward a common goal.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Scientific Aspect: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/>
              <a:t>Strategic planning uses data analysis and market research to identify opportunities, threats, and competitive advantages.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</a:rPr>
              <a:t>Organizational Change:</a:t>
            </a:r>
            <a:endParaRPr lang="en-US" sz="2400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Artistic Aspect: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/>
              <a:t>Change management requires empathy, communication skills, and the ability to inspire and motivate employees during transitions.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Scientific Aspect: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000" dirty="0"/>
              <a:t>Change initiatives are guided by structured methodologies, metrics, and feedback loops to monitor progress and adapt strategies.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6348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Management </a:t>
            </a:r>
            <a:r>
              <a:rPr lang="en-IN" sz="3200" b="1" dirty="0" smtClean="0"/>
              <a:t/>
            </a:r>
            <a:br>
              <a:rPr lang="en-IN" sz="3200" b="1" dirty="0" smtClean="0"/>
            </a:br>
            <a:r>
              <a:rPr lang="en-IN" sz="3200" b="1" dirty="0" smtClean="0"/>
              <a:t>vs </a:t>
            </a:r>
            <a:r>
              <a:rPr lang="en-IN" sz="3200" b="1" dirty="0"/>
              <a:t>Administration</a:t>
            </a:r>
            <a:br>
              <a:rPr lang="en-IN" sz="3200" b="1" dirty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0956" y="764771"/>
            <a:ext cx="7569044" cy="53866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Definition of Administration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Administration</a:t>
            </a:r>
            <a:r>
              <a:rPr lang="en-US" dirty="0"/>
              <a:t> involves setting up objectives and crucial policies of an organization. It is the high-level function that focuses on establishing the organization’s overall direction and long-term goals.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Differences Between Management and Administration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Focus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Management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n-US" dirty="0"/>
              <a:t> Primarily concerned with executing the plans and policies set by the administration. It focuses on managing the day-to-day operations and activities to ensure the organization runs smoothly and efficiently.</a:t>
            </a:r>
          </a:p>
          <a:p>
            <a:pPr lvl="2"/>
            <a:r>
              <a:rPr lang="en-US" b="1" dirty="0"/>
              <a:t>Examples</a:t>
            </a:r>
            <a:r>
              <a:rPr lang="en-US" dirty="0"/>
              <a:t>: Overseeing projects, supervising employees, implementing strategies.</a:t>
            </a: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Administration</a:t>
            </a:r>
            <a:r>
              <a:rPr lang="en-US" dirty="0"/>
              <a:t>: Involves formulating high-level objectives, strategies, and policies. It is about defining the vision, mission, and long-term goals of the organization.</a:t>
            </a:r>
          </a:p>
          <a:p>
            <a:pPr lvl="2"/>
            <a:r>
              <a:rPr lang="en-US" b="1" dirty="0"/>
              <a:t>Examples</a:t>
            </a:r>
            <a:r>
              <a:rPr lang="en-US" dirty="0"/>
              <a:t>: Strategic planning, policy development, setting corporate objectives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8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 of </a:t>
            </a:r>
            <a:r>
              <a:rPr lang="en-US" b="1" dirty="0" smtClean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 smtClean="0"/>
              <a:t>Management </a:t>
            </a:r>
            <a:r>
              <a:rPr lang="en-US" sz="2800" dirty="0"/>
              <a:t>can be defined as the process of coordinating and overseeing the activities of an organization to achieve its objectives efficiently and effectively through the utilization of resources.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/>
              <a:t>It involves planning, organizing, leading, and controlling the organization's resources (human, financial, material) to achieve specified goals.</a:t>
            </a:r>
          </a:p>
        </p:txBody>
      </p:sp>
    </p:spTree>
    <p:extLst>
      <p:ext uri="{BB962C8B-B14F-4D97-AF65-F5344CB8AC3E}">
        <p14:creationId xmlns:p14="http://schemas.microsoft.com/office/powerpoint/2010/main" val="3800147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Management </a:t>
            </a:r>
            <a:br>
              <a:rPr lang="en-IN" sz="3200" b="1" dirty="0"/>
            </a:br>
            <a:r>
              <a:rPr lang="en-IN" sz="3200" b="1" dirty="0"/>
              <a:t>vs Administration</a:t>
            </a:r>
            <a:br>
              <a:rPr lang="en-IN" sz="3200" b="1" dirty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Hierarchy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Management</a:t>
            </a:r>
            <a:r>
              <a:rPr lang="en-US" dirty="0"/>
              <a:t>: Operates at the middle and lower levels of the organization. Managers are responsible for implementing the policies and plans laid out by the administrators.</a:t>
            </a:r>
          </a:p>
          <a:p>
            <a:pPr lvl="1"/>
            <a:r>
              <a:rPr lang="en-US" b="1" dirty="0"/>
              <a:t>Examples</a:t>
            </a:r>
            <a:r>
              <a:rPr lang="en-US" dirty="0"/>
              <a:t>: Department heads, team leaders, supervisors.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Administration</a:t>
            </a:r>
            <a:r>
              <a:rPr lang="en-US" dirty="0"/>
              <a:t>: Functions at the top level of the organizational hierarchy. Administrators are the key decision-makers who shape the overall direction of the organization.</a:t>
            </a:r>
          </a:p>
          <a:p>
            <a:pPr lvl="1"/>
            <a:r>
              <a:rPr lang="en-US" b="1" dirty="0"/>
              <a:t>Examples</a:t>
            </a:r>
            <a:r>
              <a:rPr lang="en-US" dirty="0"/>
              <a:t>: Board of directors, CEOs, company executives.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Scope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Management</a:t>
            </a:r>
            <a:r>
              <a:rPr lang="en-US" dirty="0"/>
              <a:t>: Concerned with the internal environment of the organization. It focuses on managing resources, including human resources, financial resources, and physical assets, to achieve operational efficiency.</a:t>
            </a:r>
          </a:p>
          <a:p>
            <a:pPr lvl="1"/>
            <a:r>
              <a:rPr lang="en-US" b="1" dirty="0"/>
              <a:t>Examples</a:t>
            </a:r>
            <a:r>
              <a:rPr lang="en-US" dirty="0"/>
              <a:t>: Resource allocation, process optimization, performance management.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Administration</a:t>
            </a:r>
            <a:r>
              <a:rPr lang="en-US" dirty="0"/>
              <a:t>: Focuses on the external environment and overall strategic planning. It deals with setting long-term goals and ensuring that the organization adapts to changes in the external environment.</a:t>
            </a:r>
          </a:p>
          <a:p>
            <a:pPr lvl="1"/>
            <a:r>
              <a:rPr lang="en-US" b="1" dirty="0"/>
              <a:t>Examples</a:t>
            </a:r>
            <a:r>
              <a:rPr lang="en-US" dirty="0"/>
              <a:t>: Market analysis, regulatory compliance, strategic partnerships.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6261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b="1" dirty="0"/>
              <a:t>Management </a:t>
            </a:r>
            <a:br>
              <a:rPr lang="en-IN" sz="3200" b="1" dirty="0"/>
            </a:br>
            <a:r>
              <a:rPr lang="en-IN" sz="3200" b="1" dirty="0"/>
              <a:t>vs Administration</a:t>
            </a:r>
            <a:r>
              <a:rPr lang="en-IN" b="1" dirty="0"/>
              <a:t/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207819"/>
            <a:ext cx="7315200" cy="630104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Key Differences in Roles and Responsibilities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Decision-Making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Management</a:t>
            </a:r>
            <a:r>
              <a:rPr lang="en-US" dirty="0"/>
              <a:t>: Makes tactical decisions that impact the day-to-day functioning of the organization. These decisions are often more immediate and operational.</a:t>
            </a:r>
          </a:p>
          <a:p>
            <a:pPr lvl="2"/>
            <a:r>
              <a:rPr lang="en-US" b="1" dirty="0"/>
              <a:t>Examples</a:t>
            </a:r>
            <a:r>
              <a:rPr lang="en-US" dirty="0"/>
              <a:t>: Scheduling work shifts, resolving conflicts, implementing marketing campaigns.</a:t>
            </a: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Administration</a:t>
            </a:r>
            <a:r>
              <a:rPr lang="en-US" dirty="0"/>
              <a:t>: Makes strategic decisions that have a long-term impact on the organization’s direction. These decisions are broader and more fundamental.</a:t>
            </a:r>
          </a:p>
          <a:p>
            <a:pPr lvl="2"/>
            <a:r>
              <a:rPr lang="en-US" b="1" dirty="0"/>
              <a:t>Examples</a:t>
            </a:r>
            <a:r>
              <a:rPr lang="en-US" dirty="0"/>
              <a:t>: Deciding to enter a new market, mergers and acquisitions, changing organizational structure.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Orientation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Management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n-US" dirty="0"/>
              <a:t> More people-oriented, focusing on leading teams, managing interpersonal relationships, and ensuring employee performance.</a:t>
            </a:r>
          </a:p>
          <a:p>
            <a:pPr lvl="2"/>
            <a:r>
              <a:rPr lang="en-US" b="1" dirty="0"/>
              <a:t>Examples</a:t>
            </a:r>
            <a:r>
              <a:rPr lang="en-US" dirty="0"/>
              <a:t>: Coaching employees, performance appraisals, team building.</a:t>
            </a: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Administration</a:t>
            </a:r>
            <a:r>
              <a:rPr lang="en-US" dirty="0"/>
              <a:t>: More policy-oriented, focusing on creating policies, setting standards, and ensuring compliance with regulations and organizational goals.</a:t>
            </a:r>
          </a:p>
          <a:p>
            <a:pPr lvl="2"/>
            <a:r>
              <a:rPr lang="en-US" b="1" dirty="0"/>
              <a:t>Examples</a:t>
            </a:r>
            <a:r>
              <a:rPr lang="en-US" dirty="0"/>
              <a:t>: Developing corporate policies, setting ethical guidelines, compliance management.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Examples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Managers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b="1" dirty="0"/>
              <a:t>Roles</a:t>
            </a:r>
            <a:r>
              <a:rPr lang="en-US" dirty="0"/>
              <a:t>: Supervisors, department heads, team leaders.</a:t>
            </a:r>
          </a:p>
          <a:p>
            <a:pPr lvl="1"/>
            <a:r>
              <a:rPr lang="en-US" b="1" dirty="0"/>
              <a:t>Tasks</a:t>
            </a:r>
            <a:r>
              <a:rPr lang="en-US" dirty="0"/>
              <a:t>: Overseeing projects, managing teams, ensuring operational efficiency.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Administrators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b="1" dirty="0"/>
              <a:t>Roles</a:t>
            </a:r>
            <a:r>
              <a:rPr lang="en-US" dirty="0"/>
              <a:t>: Board of directors, company executives, government officials.</a:t>
            </a:r>
          </a:p>
          <a:p>
            <a:pPr lvl="1"/>
            <a:r>
              <a:rPr lang="en-US" b="1" dirty="0"/>
              <a:t>Tasks</a:t>
            </a:r>
            <a:r>
              <a:rPr lang="en-US" dirty="0"/>
              <a:t>: Strategic planning, policy development, organizational oversight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8196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Levels of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800" b="1" dirty="0">
                <a:solidFill>
                  <a:srgbClr val="0070C0"/>
                </a:solidFill>
              </a:rPr>
              <a:t>Top-Level </a:t>
            </a:r>
            <a:r>
              <a:rPr lang="en-IN" sz="2800" b="1" dirty="0" smtClean="0">
                <a:solidFill>
                  <a:srgbClr val="0070C0"/>
                </a:solidFill>
              </a:rPr>
              <a:t>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b="1" dirty="0">
                <a:solidFill>
                  <a:srgbClr val="0070C0"/>
                </a:solidFill>
              </a:rPr>
              <a:t>Middle-Level </a:t>
            </a:r>
            <a:r>
              <a:rPr lang="en-IN" sz="2800" b="1" dirty="0" smtClean="0">
                <a:solidFill>
                  <a:srgbClr val="0070C0"/>
                </a:solidFill>
              </a:rPr>
              <a:t>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b="1" dirty="0">
                <a:solidFill>
                  <a:srgbClr val="0070C0"/>
                </a:solidFill>
              </a:rPr>
              <a:t>Lower-Level Management</a:t>
            </a:r>
          </a:p>
        </p:txBody>
      </p:sp>
    </p:spTree>
    <p:extLst>
      <p:ext uri="{BB962C8B-B14F-4D97-AF65-F5344CB8AC3E}">
        <p14:creationId xmlns:p14="http://schemas.microsoft.com/office/powerpoint/2010/main" val="1952606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0070C0"/>
                </a:solidFill>
              </a:rPr>
              <a:t>Top-Level </a:t>
            </a:r>
            <a:r>
              <a:rPr lang="en-IN" b="1" dirty="0"/>
              <a:t>Management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7" y="885272"/>
            <a:ext cx="745066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Role and Responsibilities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Strategic Planning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Define the long-term vision and goals of the organization.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Setting a goal to expand the business into international markets over the next five years.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Decision Making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Make high-impact decisions regarding the overall direction of the company.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Deciding to merge with another company or acquire a competitor.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Policy Formulation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Establish organizational policies and guidelines.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Creating policies on corporate social responsibility and ethical business practices.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Examples: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CEOs, Presidents, Vice Presidents, Board of Directors.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Skills Required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Strategic thinking to foresee future opportunities and challenges.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Leadership and vision to inspire and guide the organization.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Strong communication skills to articulate the company's vision and strategies.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Extensive industry knowledge to make informed decisions.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151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Middle-Level </a:t>
            </a:r>
            <a:r>
              <a:rPr lang="en-US" b="1" dirty="0" smtClean="0"/>
              <a:t>Management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714895"/>
            <a:ext cx="7315200" cy="546146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Role </a:t>
            </a:r>
            <a:r>
              <a:rPr lang="en-US" b="1" dirty="0">
                <a:solidFill>
                  <a:srgbClr val="0070C0"/>
                </a:solidFill>
              </a:rPr>
              <a:t>and Responsibilities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Implementing Policies</a:t>
            </a:r>
            <a:r>
              <a:rPr lang="en-US" b="1" dirty="0"/>
              <a:t>:</a:t>
            </a:r>
            <a:r>
              <a:rPr lang="en-US" dirty="0"/>
              <a:t> Translate top-level management's strategies into actionable plans.</a:t>
            </a:r>
          </a:p>
          <a:p>
            <a:pPr lvl="2"/>
            <a:r>
              <a:rPr lang="en-US" dirty="0"/>
              <a:t>Example: Developing a marketing campaign based on the company's new strategic direction.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Coordination</a:t>
            </a:r>
            <a:r>
              <a:rPr lang="en-US" b="1" dirty="0"/>
              <a:t>:</a:t>
            </a:r>
            <a:r>
              <a:rPr lang="en-US" dirty="0"/>
              <a:t> Coordinate activities between different departments or units.</a:t>
            </a:r>
          </a:p>
          <a:p>
            <a:pPr lvl="2"/>
            <a:r>
              <a:rPr lang="en-US" dirty="0"/>
              <a:t>Example: Ensuring the marketing and sales departments collaborate effectively to achieve sales targets.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Resource Allocation</a:t>
            </a:r>
            <a:r>
              <a:rPr lang="en-US" b="1" dirty="0"/>
              <a:t>:</a:t>
            </a:r>
            <a:r>
              <a:rPr lang="en-US" dirty="0"/>
              <a:t> Allocate resources efficiently to meet departmental goals.</a:t>
            </a:r>
          </a:p>
          <a:p>
            <a:pPr lvl="2"/>
            <a:r>
              <a:rPr lang="en-US" dirty="0"/>
              <a:t>Example: Budgeting and allocating funds for departmental projects and initiatives.</a:t>
            </a:r>
          </a:p>
          <a:p>
            <a:pPr lvl="1"/>
            <a:r>
              <a:rPr lang="en-US" b="1" dirty="0"/>
              <a:t>Examples:</a:t>
            </a:r>
            <a:r>
              <a:rPr lang="en-US" dirty="0"/>
              <a:t> Department Heads, Division Managers, Regional Managers.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Skills Required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Problem-solving and decision-making to address departmental challenges.</a:t>
            </a:r>
          </a:p>
          <a:p>
            <a:pPr lvl="1"/>
            <a:r>
              <a:rPr lang="en-US" dirty="0"/>
              <a:t>Interpersonal skills to manage relationships with peers, subordinates, and superiors.</a:t>
            </a:r>
          </a:p>
          <a:p>
            <a:pPr lvl="1"/>
            <a:r>
              <a:rPr lang="en-US" dirty="0"/>
              <a:t>Performance management to ensure team members meet their objectives.</a:t>
            </a:r>
          </a:p>
          <a:p>
            <a:pPr lvl="1"/>
            <a:r>
              <a:rPr lang="en-US" dirty="0"/>
              <a:t>Ability to bridge the gap between top and lower management, ensuring smooth communication and implementation of strategies.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1209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Lower-Level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673331"/>
            <a:ext cx="7315200" cy="531141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Role and Responsibilities:</a:t>
            </a:r>
            <a:endParaRPr lang="en-US" dirty="0" smtClean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Supervision</a:t>
            </a:r>
            <a:r>
              <a:rPr lang="en-US" b="1" dirty="0" smtClean="0"/>
              <a:t>:</a:t>
            </a:r>
            <a:r>
              <a:rPr lang="en-US" dirty="0" smtClean="0"/>
              <a:t> Oversee the day-to-day operations and activities of employees.</a:t>
            </a:r>
          </a:p>
          <a:p>
            <a:pPr lvl="2"/>
            <a:r>
              <a:rPr lang="en-US" dirty="0" smtClean="0"/>
              <a:t>Example</a:t>
            </a:r>
            <a:r>
              <a:rPr lang="en-US" dirty="0"/>
              <a:t>: Monitoring the performance of a sales team to ensure they meet daily sales targets.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Employee Guidance</a:t>
            </a:r>
            <a:r>
              <a:rPr lang="en-US" b="1" dirty="0"/>
              <a:t>:</a:t>
            </a:r>
            <a:r>
              <a:rPr lang="en-US" dirty="0"/>
              <a:t> Provide guidance, training, and support to staff.</a:t>
            </a:r>
          </a:p>
          <a:p>
            <a:pPr lvl="2"/>
            <a:r>
              <a:rPr lang="en-US" dirty="0"/>
              <a:t>Example: Conducting training sessions for new employees to familiarize them with company procedures.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Performance Monitoring</a:t>
            </a:r>
            <a:r>
              <a:rPr lang="en-US" b="1" dirty="0"/>
              <a:t>:</a:t>
            </a:r>
            <a:r>
              <a:rPr lang="en-US" dirty="0"/>
              <a:t> Ensure tasks are completed efficiently and effectively.</a:t>
            </a:r>
          </a:p>
          <a:p>
            <a:pPr lvl="2"/>
            <a:r>
              <a:rPr lang="en-US" dirty="0"/>
              <a:t>Example: Regularly checking the quality of work produced by team members and providing feedback.</a:t>
            </a:r>
          </a:p>
          <a:p>
            <a:pPr lvl="1"/>
            <a:r>
              <a:rPr lang="en-US" b="1" dirty="0"/>
              <a:t>Examples:</a:t>
            </a:r>
            <a:r>
              <a:rPr lang="en-US" dirty="0"/>
              <a:t> Supervisors, Team Leaders, Foremen.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Skills Required: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Strong </a:t>
            </a:r>
            <a:r>
              <a:rPr lang="en-US" dirty="0"/>
              <a:t>communication skills to convey instructions and feedback clearly.</a:t>
            </a:r>
          </a:p>
          <a:p>
            <a:pPr lvl="1"/>
            <a:r>
              <a:rPr lang="en-US" dirty="0"/>
              <a:t>Leadership and motivational skills to inspire employees and maintain high morale.</a:t>
            </a:r>
          </a:p>
          <a:p>
            <a:pPr lvl="1"/>
            <a:r>
              <a:rPr lang="en-US" dirty="0"/>
              <a:t>Time management to ensure tasks and projects are completed on schedule.</a:t>
            </a:r>
          </a:p>
          <a:p>
            <a:pPr lvl="1"/>
            <a:r>
              <a:rPr lang="en-US" dirty="0"/>
              <a:t>Operational expertise to understand the specific tasks and processes of the team.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658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Management as a Profession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Definition of a Profession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/>
              <a:t>A profession is a vocation founded upon specialized educational training, the purpose of which is to supply objective counsel and service to others, for a direct and definite compensation, wholly apart from expectation of other business gain.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Characteristics of Management as a Profession</a:t>
            </a:r>
            <a:r>
              <a:rPr lang="en-US" b="1" dirty="0"/>
              <a:t>: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Specialized Knowledge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Managers require extensive knowledge and skills in areas such as finance, marketing, operations, and human resources.</a:t>
            </a:r>
          </a:p>
          <a:p>
            <a:pPr lvl="1"/>
            <a:r>
              <a:rPr lang="en-US" dirty="0"/>
              <a:t>This knowledge is often obtained through formal education, such as business degrees (BBA, MBA).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Formal Education and Training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Many managers undergo formal education and training programs to acquire the necessary skills.</a:t>
            </a:r>
          </a:p>
          <a:p>
            <a:pPr lvl="1"/>
            <a:r>
              <a:rPr lang="en-US" dirty="0"/>
              <a:t>Institutions offer degrees and certifications in management.</a:t>
            </a:r>
          </a:p>
          <a:p>
            <a:pPr lvl="1"/>
            <a:r>
              <a:rPr lang="en-US" dirty="0"/>
              <a:t>Continuous professional development through workshops, seminars, and courses is common.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Ethical Standards</a:t>
            </a:r>
            <a:r>
              <a:rPr lang="en-US" b="1" dirty="0"/>
              <a:t>:</a:t>
            </a:r>
            <a:endParaRPr lang="en-US" dirty="0"/>
          </a:p>
          <a:p>
            <a:pPr lvl="1"/>
            <a:r>
              <a:rPr lang="en-US" dirty="0"/>
              <a:t>Management as a profession adheres to a code of ethics to ensure integrity and fairness.</a:t>
            </a:r>
          </a:p>
          <a:p>
            <a:pPr lvl="1"/>
            <a:r>
              <a:rPr lang="en-US" dirty="0"/>
              <a:t>Professional organizations, such as the American Management Association (AMA), provide guidelines and ethical standards.</a:t>
            </a:r>
          </a:p>
          <a:p>
            <a:pPr lvl="1"/>
            <a:r>
              <a:rPr lang="en-US" dirty="0"/>
              <a:t>Ethical behavior in management fosters trust and credibility within and outside the organization.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2382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Management as a Profession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1208436"/>
            <a:ext cx="7137399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Professional Associations: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There are various professional bodies and associations that support managers, such as the AMA, Chartered Management Institute (CMI), and the Project Management Institute (PMI).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These organizations offer certifications, resources, networking opportunities, and advocacy for the management profession.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Accountability and Responsibility: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Managers are accountable for their decisions and actions.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They have a responsibility towards their employees, stakeholders, and the broader community.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Effective management contributes to the economic and social well-being of society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Autonomy: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Managers have the autonomy to make decisions within their areas of responsibility.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They are expected to exercise judgment and discretion in their roles.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972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Management Skills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423606"/>
            <a:ext cx="7230532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Managers need a diverse set of skills to effectively lead their teams and organizations.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These skills can be broadly categorized into technical skills, human skills, conceptual skills, and decision-making skills.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Technical </a:t>
            </a:r>
            <a:r>
              <a:rPr lang="en-US" b="1" dirty="0">
                <a:solidFill>
                  <a:srgbClr val="0070C0"/>
                </a:solidFill>
              </a:rPr>
              <a:t>Skills: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The </a:t>
            </a:r>
            <a:r>
              <a:rPr lang="en-US" dirty="0"/>
              <a:t>ability to perform specific tasks related to a particular field.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Importance: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Essential for understanding the work being done by the team.</a:t>
            </a:r>
          </a:p>
          <a:p>
            <a:pPr lvl="1"/>
            <a:r>
              <a:rPr lang="en-US" dirty="0"/>
              <a:t>Helps managers solve technical problems and guide their teams effectively.</a:t>
            </a:r>
          </a:p>
          <a:p>
            <a:r>
              <a:rPr lang="en-US" b="1" dirty="0">
                <a:solidFill>
                  <a:srgbClr val="00B050"/>
                </a:solidFill>
              </a:rPr>
              <a:t>Examples: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An IT manager having expertise in programming and system analysis.</a:t>
            </a:r>
          </a:p>
          <a:p>
            <a:pPr lvl="1"/>
            <a:r>
              <a:rPr lang="en-US" dirty="0"/>
              <a:t>A finance manager being proficient in financial analysis and budgeting.</a:t>
            </a:r>
          </a:p>
          <a:p>
            <a:pPr lvl="1"/>
            <a:r>
              <a:rPr lang="en-US" dirty="0"/>
              <a:t>A marketing manager having skills in market research and digital marketing.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115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Management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</a:rPr>
              <a:t>Human Skills: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ability to work with, understand, and motivate other people, both individually and in groups.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</a:rPr>
              <a:t>Importance: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dirty="0"/>
              <a:t>Crucial for building and maintaining effective interpersonal relationships.</a:t>
            </a:r>
          </a:p>
          <a:p>
            <a:pPr lvl="1"/>
            <a:r>
              <a:rPr lang="en-US" sz="2000" dirty="0"/>
              <a:t>Facilitates teamwork and collaboration.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</a:rPr>
              <a:t>Examples: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dirty="0"/>
              <a:t>Effective communication: Clearly conveying information and listening to feedback.</a:t>
            </a:r>
          </a:p>
          <a:p>
            <a:pPr lvl="1"/>
            <a:r>
              <a:rPr lang="en-US" sz="2000" dirty="0"/>
              <a:t>Team-building: Creating a cohesive and motivated team.</a:t>
            </a:r>
          </a:p>
          <a:p>
            <a:pPr lvl="1"/>
            <a:r>
              <a:rPr lang="en-US" sz="2000" dirty="0"/>
              <a:t>Conflict resolution: Managing and resolving conflicts constructively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2011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38921" cy="4601183"/>
          </a:xfrm>
        </p:spPr>
        <p:txBody>
          <a:bodyPr>
            <a:normAutofit/>
          </a:bodyPr>
          <a:lstStyle/>
          <a:p>
            <a:r>
              <a:rPr lang="en-IN" sz="3200" b="1" dirty="0"/>
              <a:t>Importance of Understanding Management</a:t>
            </a:r>
            <a:br>
              <a:rPr lang="en-IN" sz="3200" b="1" dirty="0"/>
            </a:br>
            <a:endParaRPr lang="en-IN" sz="3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423607"/>
            <a:ext cx="7743612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Organizational Success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Effective management is crucial for the success and sustainability of any organization, whether it's a business, non-profit, or government agency.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It ensures that resources are utilized optimally to achieve desired outcomes and objectives.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Enhanced Productivity and Efficiency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Good management practices lead to increased productivity and efficiency by streamlining processes, reducing waste, and improving resource allocation.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It helps in achieving operational excellence and maintaining competitiveness in the market.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Strategic Decision Making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Management provides frameworks and tools for strategic decision-making, including setting goals, evaluating alternatives, and allocating resources.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It involves anticipating and adapting to changes in the external environment to capitalize on opportunities and mitigate risks.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2611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Management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</a:rPr>
              <a:t>Conceptual Skills: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ability to think abstractly, analyze complex situations, and see the big picture.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</a:rPr>
              <a:t>Importance: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dirty="0"/>
              <a:t>Enables managers to understand how different functions of the organization interrelate.</a:t>
            </a:r>
          </a:p>
          <a:p>
            <a:pPr lvl="1"/>
            <a:r>
              <a:rPr lang="en-US" sz="2000" dirty="0"/>
              <a:t>Helps in strategic planning and problem-solving at a high level.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</a:rPr>
              <a:t>Examples: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000" dirty="0"/>
              <a:t>Vision: Understanding and articulating the long-term goals of the organization.</a:t>
            </a:r>
          </a:p>
          <a:p>
            <a:pPr lvl="1"/>
            <a:r>
              <a:rPr lang="en-US" sz="2000" dirty="0"/>
              <a:t>Innovation: Thinking creatively to develop new ideas and solutions.</a:t>
            </a:r>
          </a:p>
          <a:p>
            <a:pPr lvl="1"/>
            <a:r>
              <a:rPr lang="en-US" sz="2000" dirty="0"/>
              <a:t>Strategic planning: Formulating and implementing effective strategies to achieve organizational objectives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888747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Management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615141"/>
            <a:ext cx="7315200" cy="5802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Decision-Making Skills: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The </a:t>
            </a:r>
            <a:r>
              <a:rPr lang="en-US" dirty="0"/>
              <a:t>ability to make sound decisions based on analysis and judgment.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Importance: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Critical for choosing the best course of action in various situations.</a:t>
            </a:r>
          </a:p>
          <a:p>
            <a:pPr lvl="1"/>
            <a:r>
              <a:rPr lang="en-US" dirty="0"/>
              <a:t>Impacts the efficiency and success of the organization.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Examples: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Problem identification: Recognizing and defining problems accurately.</a:t>
            </a:r>
          </a:p>
          <a:p>
            <a:pPr lvl="1"/>
            <a:r>
              <a:rPr lang="en-US" dirty="0"/>
              <a:t>Analysis: Gathering and analyzing relevant information to understand the problem.</a:t>
            </a:r>
          </a:p>
          <a:p>
            <a:pPr lvl="1"/>
            <a:r>
              <a:rPr lang="en-US" dirty="0"/>
              <a:t>Evaluation: Weighing alternatives and considering potential outcomes.</a:t>
            </a:r>
          </a:p>
          <a:p>
            <a:pPr lvl="1"/>
            <a:r>
              <a:rPr lang="en-US" dirty="0"/>
              <a:t>Decision: Making a choice and taking action.</a:t>
            </a:r>
          </a:p>
          <a:p>
            <a:pPr lvl="1"/>
            <a:r>
              <a:rPr lang="en-US" dirty="0"/>
              <a:t>Implementation: Executing the decision and ensuring it is followed through.</a:t>
            </a:r>
          </a:p>
          <a:p>
            <a:pPr lvl="1"/>
            <a:r>
              <a:rPr lang="en-US" dirty="0"/>
              <a:t>Monitoring: Reviewing the decision and making adjustments as needed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760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Technical </a:t>
            </a:r>
            <a:r>
              <a:rPr lang="en-US" b="1" dirty="0" smtClean="0"/>
              <a:t>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Importance </a:t>
            </a:r>
            <a:r>
              <a:rPr lang="en-US" b="1" dirty="0">
                <a:solidFill>
                  <a:srgbClr val="0070C0"/>
                </a:solidFill>
              </a:rPr>
              <a:t>of Technical Expertise in Management: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Technical skills are crucial for managers to understand the specifics of the tasks and processes within their area of responsibility.</a:t>
            </a:r>
          </a:p>
          <a:p>
            <a:r>
              <a:rPr lang="en-US" dirty="0"/>
              <a:t>These skills enable managers to provide guidance, support, and effective supervision to their team members.</a:t>
            </a:r>
          </a:p>
          <a:p>
            <a:r>
              <a:rPr lang="en-US" dirty="0"/>
              <a:t>Technical expertise helps in troubleshooting issues, optimizing processes, and ensuring quality and efficiency.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50228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Examples of Technical Skills in Different Fields:</a:t>
            </a:r>
            <a:endParaRPr lang="en-IN" sz="3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1208437"/>
            <a:ext cx="7477605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Information Technology (IT):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Programming: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Knowledge of programming languages such as Python, Java, C++, etc.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Ability to write, debug, and maintain code.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System Analysis: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Understanding system architecture and design.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Ability to analyze system requirements and workflows.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Finance: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Financial Analysis: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Ability to interpret financial statements and reports.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Skills in financial modeling and forecasting.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Budgeting: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Knowledge of budgeting processes and techniques.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Ability to develop, manage, and control budgets.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66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Examples of Technical Skills in Different Fields: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706581"/>
            <a:ext cx="7315200" cy="550302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Marketing: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Market Research: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/>
              <a:t>Skills in collecting, analyzing, and interpreting data about markets, products, and consumers.</a:t>
            </a:r>
          </a:p>
          <a:p>
            <a:pPr lvl="2"/>
            <a:r>
              <a:rPr lang="en-US" dirty="0"/>
              <a:t>Ability to conduct surveys, focus groups, and competitive analysis.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Digital Marketing: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/>
              <a:t>Knowledge of online marketing strategies and tools such as SEO, SEM, and social media marketing.</a:t>
            </a:r>
          </a:p>
          <a:p>
            <a:pPr lvl="2"/>
            <a:r>
              <a:rPr lang="en-US" dirty="0"/>
              <a:t>Ability to analyze digital marketing metrics and adjust campaigns accordingly.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</a:rPr>
              <a:t>Additional Examples of Technical Skills: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Operations Management: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Supply Chain Management: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/>
              <a:t>Understanding of logistics, procurement, and inventory management.</a:t>
            </a:r>
          </a:p>
          <a:p>
            <a:pPr lvl="2"/>
            <a:r>
              <a:rPr lang="en-US" dirty="0"/>
              <a:t>Ability to optimize supply chain processes for efficiency.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Process Improvement: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/>
              <a:t>Skills in methodologies such as Six Sigma, Lean, and Total Quality Management (TQM).</a:t>
            </a:r>
          </a:p>
          <a:p>
            <a:pPr lvl="2"/>
            <a:r>
              <a:rPr lang="en-US" dirty="0"/>
              <a:t>Ability to identify and implement process improvements.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76409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Examples of Technical Skills in Different Fields: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Human Resources (HR):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Talent Acquisition: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/>
              <a:t>Knowledge of recruitment strategies and techniques.</a:t>
            </a:r>
          </a:p>
          <a:p>
            <a:pPr lvl="2"/>
            <a:r>
              <a:rPr lang="en-US" dirty="0"/>
              <a:t>Ability to conduct interviews, assess candidates, and manage the hiring process.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Performance Management: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/>
              <a:t>Skills in designing and implementing performance appraisal systems.</a:t>
            </a:r>
          </a:p>
          <a:p>
            <a:pPr lvl="2"/>
            <a:r>
              <a:rPr lang="en-US" dirty="0"/>
              <a:t>Ability to provide feedback, coaching, and development plans.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Benefits of Technical Skills for Managers: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Enhances the manager’s credibility and respect among team members.</a:t>
            </a:r>
          </a:p>
          <a:p>
            <a:r>
              <a:rPr lang="en-US" dirty="0"/>
              <a:t>Facilitates better decision-making based on a deep understanding of technical aspects.</a:t>
            </a:r>
          </a:p>
          <a:p>
            <a:r>
              <a:rPr lang="en-US" dirty="0"/>
              <a:t>Improves the ability to mentor and train employees effectively.</a:t>
            </a:r>
          </a:p>
          <a:p>
            <a:r>
              <a:rPr lang="en-US" dirty="0"/>
              <a:t>Contributes to the overall efficiency and effectiveness of the department or organization.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37719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Skills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623455"/>
            <a:ext cx="7315200" cy="53612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Importance </a:t>
            </a:r>
            <a:r>
              <a:rPr lang="en-US" b="1" dirty="0">
                <a:solidFill>
                  <a:srgbClr val="0070C0"/>
                </a:solidFill>
              </a:rPr>
              <a:t>of Human Skills in Management: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Human skills, also known as interpersonal or soft skills, are essential for effective management.</a:t>
            </a:r>
          </a:p>
          <a:p>
            <a:r>
              <a:rPr lang="en-US" dirty="0"/>
              <a:t>They involve the ability to interact, communicate, motivate, and lead others.</a:t>
            </a:r>
          </a:p>
          <a:p>
            <a:r>
              <a:rPr lang="en-US" b="1" dirty="0">
                <a:solidFill>
                  <a:srgbClr val="0070C0"/>
                </a:solidFill>
              </a:rPr>
              <a:t>Key Human Skills for Managers: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Communication: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The </a:t>
            </a:r>
            <a:r>
              <a:rPr lang="en-US" dirty="0"/>
              <a:t>ability to convey information clearly and effectively to others.</a:t>
            </a:r>
          </a:p>
          <a:p>
            <a:pPr lvl="1"/>
            <a:r>
              <a:rPr lang="en-US" b="1" dirty="0"/>
              <a:t>Importance:</a:t>
            </a:r>
            <a:endParaRPr lang="en-US" dirty="0"/>
          </a:p>
          <a:p>
            <a:pPr lvl="2"/>
            <a:r>
              <a:rPr lang="en-US" dirty="0"/>
              <a:t>Facilitates understanding of goals, tasks, and expectations.</a:t>
            </a:r>
          </a:p>
          <a:p>
            <a:pPr lvl="2"/>
            <a:r>
              <a:rPr lang="en-US" dirty="0"/>
              <a:t>Builds strong relationships and fosters teamwork.</a:t>
            </a:r>
          </a:p>
          <a:p>
            <a:pPr lvl="1"/>
            <a:r>
              <a:rPr lang="en-US" b="1" dirty="0"/>
              <a:t>Examples:</a:t>
            </a:r>
            <a:endParaRPr lang="en-US" dirty="0"/>
          </a:p>
          <a:p>
            <a:pPr lvl="2"/>
            <a:r>
              <a:rPr lang="en-US" dirty="0"/>
              <a:t>Verbal communication: Meetings, presentations, one-on-one discussions.</a:t>
            </a:r>
          </a:p>
          <a:p>
            <a:pPr lvl="2"/>
            <a:r>
              <a:rPr lang="en-US" dirty="0"/>
              <a:t>Written communication: Emails, reports, memos.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32944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Motivation: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The </a:t>
            </a:r>
            <a:r>
              <a:rPr lang="en-US" dirty="0"/>
              <a:t>ability to inspire and energize individuals or teams to achieve organizational goals.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Boosts morale and engagement.</a:t>
            </a:r>
          </a:p>
          <a:p>
            <a:pPr lvl="1"/>
            <a:r>
              <a:rPr lang="en-US" dirty="0"/>
              <a:t>Encourages initiative and productivity.</a:t>
            </a:r>
          </a:p>
          <a:p>
            <a:r>
              <a:rPr lang="en-US" b="1" dirty="0"/>
              <a:t>Examples:</a:t>
            </a:r>
            <a:endParaRPr lang="en-US" dirty="0"/>
          </a:p>
          <a:p>
            <a:pPr lvl="1"/>
            <a:r>
              <a:rPr lang="en-US" dirty="0"/>
              <a:t>Providing recognition and rewards.</a:t>
            </a:r>
          </a:p>
          <a:p>
            <a:pPr lvl="1"/>
            <a:r>
              <a:rPr lang="en-US" dirty="0"/>
              <a:t>Setting challenging yet attainable goals.</a:t>
            </a:r>
          </a:p>
          <a:p>
            <a:pPr lvl="1"/>
            <a:r>
              <a:rPr lang="en-US" dirty="0"/>
              <a:t>Offering opportunities for professional growth.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14942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Conflict Resolution: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The </a:t>
            </a:r>
            <a:r>
              <a:rPr lang="en-US" dirty="0"/>
              <a:t>ability to address and resolve disagreements or disputes constructively.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Prevents escalation of conflicts that can disrupt teamwork and productivity.</a:t>
            </a:r>
          </a:p>
          <a:p>
            <a:pPr lvl="1"/>
            <a:r>
              <a:rPr lang="en-US" dirty="0"/>
              <a:t>Promotes a positive work environment.</a:t>
            </a:r>
          </a:p>
          <a:p>
            <a:r>
              <a:rPr lang="en-US" b="1" dirty="0"/>
              <a:t>Examples:</a:t>
            </a:r>
            <a:endParaRPr lang="en-US" dirty="0"/>
          </a:p>
          <a:p>
            <a:pPr lvl="1"/>
            <a:r>
              <a:rPr lang="en-US" dirty="0"/>
              <a:t>Active listening to understand different perspectives.</a:t>
            </a:r>
          </a:p>
          <a:p>
            <a:pPr lvl="1"/>
            <a:r>
              <a:rPr lang="en-US" dirty="0"/>
              <a:t>Negotiating mutually beneficial solutions.</a:t>
            </a:r>
          </a:p>
          <a:p>
            <a:pPr lvl="1"/>
            <a:r>
              <a:rPr lang="en-US" dirty="0"/>
              <a:t>Mediating disputes impartially.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370883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Empathy: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The </a:t>
            </a:r>
            <a:r>
              <a:rPr lang="en-US" dirty="0"/>
              <a:t>ability to understand and share the feelings of others.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Builds trust and rapport with team members.</a:t>
            </a:r>
          </a:p>
          <a:p>
            <a:pPr lvl="1"/>
            <a:r>
              <a:rPr lang="en-US" dirty="0"/>
              <a:t>Enhances communication and collaboration.</a:t>
            </a:r>
          </a:p>
          <a:p>
            <a:r>
              <a:rPr lang="en-US" b="1" dirty="0"/>
              <a:t>Examples:</a:t>
            </a:r>
            <a:endParaRPr lang="en-US" dirty="0"/>
          </a:p>
          <a:p>
            <a:pPr lvl="1"/>
            <a:r>
              <a:rPr lang="en-US" dirty="0"/>
              <a:t>Showing sensitivity to personal and professional challenges.</a:t>
            </a:r>
          </a:p>
          <a:p>
            <a:pPr lvl="1"/>
            <a:r>
              <a:rPr lang="en-US" dirty="0"/>
              <a:t>Offering support during difficult times.</a:t>
            </a:r>
          </a:p>
          <a:p>
            <a:pPr lvl="1"/>
            <a:r>
              <a:rPr lang="en-US" dirty="0"/>
              <a:t>Considering the impact of decisions on others.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4554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b="1" dirty="0"/>
              <a:t>Importance of Understanding Management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rgbClr val="0070C0"/>
                </a:solidFill>
              </a:rPr>
              <a:t>Employee Engagement and </a:t>
            </a:r>
            <a:r>
              <a:rPr lang="en-US" altLang="en-US" b="1" dirty="0" smtClean="0">
                <a:solidFill>
                  <a:srgbClr val="0070C0"/>
                </a:solidFill>
              </a:rPr>
              <a:t>Development</a:t>
            </a:r>
            <a:endParaRPr lang="en-US" altLang="en-US" dirty="0">
              <a:solidFill>
                <a:srgbClr val="0070C0"/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Effective management fosters a positive work environment that encourages employee engagement, motivation, and development.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It involves leadership, communication, and fostering a culture of collaboration and innovation within the organization.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rgbClr val="0070C0"/>
                </a:solidFill>
              </a:rPr>
              <a:t>Customer Satisfaction and Stakeholder Value</a:t>
            </a:r>
            <a:endParaRPr lang="en-US" altLang="en-US" dirty="0">
              <a:solidFill>
                <a:srgbClr val="0070C0"/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Management plays a critical role in understanding customer needs and expectations and aligning organizational strategies to deliver value.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It focuses on building strong relationships with stakeholders and maintaining a positive reputation in the community and industry.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62899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Leadership: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The </a:t>
            </a:r>
            <a:r>
              <a:rPr lang="en-US" dirty="0"/>
              <a:t>ability to influence and guide others toward achieving common goals.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Inspires commitment and dedication.</a:t>
            </a:r>
          </a:p>
          <a:p>
            <a:pPr lvl="1"/>
            <a:r>
              <a:rPr lang="en-US" dirty="0"/>
              <a:t>Guides teams through change and challenges.</a:t>
            </a:r>
          </a:p>
          <a:p>
            <a:r>
              <a:rPr lang="en-US" b="1" dirty="0"/>
              <a:t>Examples:</a:t>
            </a:r>
            <a:endParaRPr lang="en-US" dirty="0"/>
          </a:p>
          <a:p>
            <a:pPr lvl="1"/>
            <a:r>
              <a:rPr lang="en-US" dirty="0"/>
              <a:t>Providing vision and direction.</a:t>
            </a:r>
          </a:p>
          <a:p>
            <a:pPr lvl="1"/>
            <a:r>
              <a:rPr lang="en-US" dirty="0"/>
              <a:t>Delegating tasks effectively.</a:t>
            </a:r>
          </a:p>
          <a:p>
            <a:pPr lvl="1"/>
            <a:r>
              <a:rPr lang="en-US" dirty="0"/>
              <a:t>Coaching and mentoring team members.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77029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Conceptual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490451"/>
            <a:ext cx="7315200" cy="549429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Importance of Conceptual Skills in Management: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Conceptual skills are crucial for managers as they involve the ability to think strategically, understand complex situations, and make informed decisions that align with organizational goals.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Key Aspects of Conceptual Skills: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Vision: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The </a:t>
            </a:r>
            <a:r>
              <a:rPr lang="en-US" dirty="0"/>
              <a:t>ability to envision the future direction of the organization.</a:t>
            </a:r>
          </a:p>
          <a:p>
            <a:pPr lvl="1"/>
            <a:r>
              <a:rPr lang="en-US" b="1" dirty="0"/>
              <a:t>Importance:</a:t>
            </a:r>
            <a:r>
              <a:rPr lang="en-US" dirty="0"/>
              <a:t> Helps managers set long-term goals and create a sense of purpose and direction for their teams.</a:t>
            </a:r>
          </a:p>
          <a:p>
            <a:pPr lvl="1"/>
            <a:r>
              <a:rPr lang="en-US" b="1" dirty="0"/>
              <a:t>Example:</a:t>
            </a:r>
            <a:r>
              <a:rPr lang="en-US" dirty="0"/>
              <a:t> A visionary manager in technology might foresee the shift towards artificial intelligence and strategize on how to integrate it into their company's products.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Innovation: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The </a:t>
            </a:r>
            <a:r>
              <a:rPr lang="en-US" dirty="0"/>
              <a:t>ability to think creatively and develop new ideas or solutions.</a:t>
            </a:r>
          </a:p>
          <a:p>
            <a:pPr lvl="1"/>
            <a:r>
              <a:rPr lang="en-US" b="1" dirty="0"/>
              <a:t>Importance:</a:t>
            </a:r>
            <a:r>
              <a:rPr lang="en-US" dirty="0"/>
              <a:t> Encourages continuous improvement and adaptation to changing market conditions.</a:t>
            </a:r>
          </a:p>
          <a:p>
            <a:pPr lvl="1"/>
            <a:r>
              <a:rPr lang="en-US" b="1" dirty="0"/>
              <a:t>Example:</a:t>
            </a:r>
            <a:r>
              <a:rPr lang="en-US" dirty="0"/>
              <a:t> An innovative manager in marketing might introduce a new digital marketing campaign that leverages emerging social media trends.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0632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Conceptual Skills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1254604"/>
            <a:ext cx="7137399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Strategic Planning: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Developing and implementing plans that align with organizational objectives.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Ensures that resources are used efficiently to achieve desired outcomes.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 manager in operations might create a strategic plan to streamline production processes and reduce manufacturing costs.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Problem-Solving: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Analyzing complex situations and identifying effective solutions.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Enables managers to address challenges proactively and minimize risks.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 problem-solving manager in finance might analyze financial data to identify cost-saving opportunities or investment strategies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75217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Conceptual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Developing Conceptual Skills: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Education and Training: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Pursuing advanced education in business administration, economics, or related fields.</a:t>
            </a:r>
          </a:p>
          <a:p>
            <a:pPr lvl="1"/>
            <a:r>
              <a:rPr lang="en-US" dirty="0"/>
              <a:t>Attending workshops, seminars, and conferences on strategic thinking and leadership.</a:t>
            </a:r>
          </a:p>
          <a:p>
            <a:r>
              <a:rPr lang="en-US" b="1" dirty="0">
                <a:solidFill>
                  <a:srgbClr val="0070C0"/>
                </a:solidFill>
              </a:rPr>
              <a:t>Experience: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Gaining diverse work experience in different departments or industries.</a:t>
            </a:r>
          </a:p>
          <a:p>
            <a:pPr lvl="1"/>
            <a:r>
              <a:rPr lang="en-US" dirty="0"/>
              <a:t>Taking on roles that involve strategic decision-making and planning.</a:t>
            </a:r>
          </a:p>
          <a:p>
            <a:r>
              <a:rPr lang="en-US" b="1" dirty="0">
                <a:solidFill>
                  <a:srgbClr val="0070C0"/>
                </a:solidFill>
              </a:rPr>
              <a:t>Networking: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Connecting with industry leaders and mentors who can provide guidance on strategic issues.</a:t>
            </a:r>
          </a:p>
          <a:p>
            <a:pPr lvl="1"/>
            <a:r>
              <a:rPr lang="en-US" dirty="0"/>
              <a:t>Joining professional associations that focus on strategic management and leadership.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28497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Qualities of Managers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270685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300" b="1" dirty="0" smtClean="0">
                <a:solidFill>
                  <a:srgbClr val="0070C0"/>
                </a:solidFill>
              </a:rPr>
              <a:t>Integrity</a:t>
            </a:r>
            <a:r>
              <a:rPr lang="en-US" sz="2300" b="1" dirty="0">
                <a:solidFill>
                  <a:srgbClr val="0070C0"/>
                </a:solidFill>
              </a:rPr>
              <a:t>:</a:t>
            </a:r>
            <a:endParaRPr lang="en-US" sz="2300" dirty="0">
              <a:solidFill>
                <a:srgbClr val="0070C0"/>
              </a:solidFill>
            </a:endParaRPr>
          </a:p>
          <a:p>
            <a:r>
              <a:rPr lang="en-US" dirty="0" smtClean="0"/>
              <a:t>Adherence </a:t>
            </a:r>
            <a:r>
              <a:rPr lang="en-US" dirty="0"/>
              <a:t>to moral and ethical principles in decision-making and behavior.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Builds trust and credibility with employees and stakeholders.</a:t>
            </a:r>
          </a:p>
          <a:p>
            <a:pPr lvl="1"/>
            <a:r>
              <a:rPr lang="en-US" dirty="0"/>
              <a:t>Establishes a foundation for ethical behavior throughout the organization.</a:t>
            </a:r>
          </a:p>
          <a:p>
            <a:r>
              <a:rPr lang="en-US" b="1" dirty="0"/>
              <a:t>Example:</a:t>
            </a:r>
            <a:r>
              <a:rPr lang="en-US" dirty="0"/>
              <a:t> Demonstrating honesty and transparency in communication and actions.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300" b="1" dirty="0" smtClean="0">
                <a:solidFill>
                  <a:srgbClr val="0070C0"/>
                </a:solidFill>
              </a:rPr>
              <a:t>Empathy</a:t>
            </a:r>
            <a:r>
              <a:rPr lang="en-US" sz="2300" b="1" dirty="0">
                <a:solidFill>
                  <a:srgbClr val="0070C0"/>
                </a:solidFill>
              </a:rPr>
              <a:t>:</a:t>
            </a:r>
            <a:endParaRPr lang="en-US" sz="2300" dirty="0">
              <a:solidFill>
                <a:srgbClr val="0070C0"/>
              </a:solidFill>
            </a:endParaRPr>
          </a:p>
          <a:p>
            <a:r>
              <a:rPr lang="en-US" dirty="0" smtClean="0"/>
              <a:t>Understanding </a:t>
            </a:r>
            <a:r>
              <a:rPr lang="en-US" dirty="0"/>
              <a:t>and sharing the feelings of others, including employees and colleagues.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Enhances communication and interpersonal relationships.</a:t>
            </a:r>
          </a:p>
          <a:p>
            <a:pPr lvl="1"/>
            <a:r>
              <a:rPr lang="en-US" dirty="0"/>
              <a:t>Fosters a supportive work environment where employees feel valued and understood.</a:t>
            </a:r>
          </a:p>
          <a:p>
            <a:r>
              <a:rPr lang="en-US" b="1" dirty="0"/>
              <a:t>Example:</a:t>
            </a:r>
            <a:r>
              <a:rPr lang="en-US" dirty="0"/>
              <a:t> Actively listening to employees' concerns and providing empathetic support.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300" b="1" dirty="0" smtClean="0">
                <a:solidFill>
                  <a:srgbClr val="0070C0"/>
                </a:solidFill>
              </a:rPr>
              <a:t>Resilience</a:t>
            </a:r>
            <a:r>
              <a:rPr lang="en-US" sz="2300" b="1" dirty="0">
                <a:solidFill>
                  <a:srgbClr val="0070C0"/>
                </a:solidFill>
              </a:rPr>
              <a:t>:</a:t>
            </a:r>
            <a:endParaRPr lang="en-US" sz="2300" dirty="0">
              <a:solidFill>
                <a:srgbClr val="0070C0"/>
              </a:solidFill>
            </a:endParaRPr>
          </a:p>
          <a:p>
            <a:r>
              <a:rPr lang="en-US" dirty="0" smtClean="0"/>
              <a:t>Ability </a:t>
            </a:r>
            <a:r>
              <a:rPr lang="en-US" dirty="0"/>
              <a:t>to bounce back from setbacks and maintain a positive attitude under pressure.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Inspires confidence and optimism among team members during challenging times.</a:t>
            </a:r>
          </a:p>
          <a:p>
            <a:pPr lvl="1"/>
            <a:r>
              <a:rPr lang="en-US" dirty="0"/>
              <a:t>Demonstrates leadership through perseverance and determination.</a:t>
            </a:r>
          </a:p>
          <a:p>
            <a:r>
              <a:rPr lang="en-US" b="1" dirty="0"/>
              <a:t>Example:</a:t>
            </a:r>
            <a:r>
              <a:rPr lang="en-US" dirty="0"/>
              <a:t> Handling organizational changes or crises with composure and resilience.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501272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Qualities of Managers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623455"/>
            <a:ext cx="7315200" cy="543652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Vision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Having </a:t>
            </a:r>
            <a:r>
              <a:rPr lang="en-US" dirty="0"/>
              <a:t>a clear direction and purpose for the future of the organization.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Guides strategic decision-making and goal-setting.</a:t>
            </a:r>
          </a:p>
          <a:p>
            <a:pPr lvl="1"/>
            <a:r>
              <a:rPr lang="en-US" dirty="0"/>
              <a:t>Motivates and inspires employees by communicating a compelling vision.</a:t>
            </a:r>
          </a:p>
          <a:p>
            <a:r>
              <a:rPr lang="en-US" b="1" dirty="0"/>
              <a:t>Example:</a:t>
            </a:r>
            <a:r>
              <a:rPr lang="en-US" dirty="0"/>
              <a:t> Setting ambitious yet achievable goals that align with the organization's mission.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Courage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Willingness </a:t>
            </a:r>
            <a:r>
              <a:rPr lang="en-US" dirty="0"/>
              <a:t>to take risks and make tough decisions when necessary.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Enables managers to seize opportunities for innovation and growth.</a:t>
            </a:r>
          </a:p>
          <a:p>
            <a:pPr lvl="1"/>
            <a:r>
              <a:rPr lang="en-US" dirty="0"/>
              <a:t>Promotes a culture of proactive problem-solving and initiative.</a:t>
            </a:r>
          </a:p>
          <a:p>
            <a:r>
              <a:rPr lang="en-US" b="1" dirty="0"/>
              <a:t>Example:</a:t>
            </a:r>
            <a:r>
              <a:rPr lang="en-US" dirty="0"/>
              <a:t> Making unpopular decisions for the long-term benefit of the organization.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Accountability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Taking </a:t>
            </a:r>
            <a:r>
              <a:rPr lang="en-US" dirty="0"/>
              <a:t>responsibility for one's actions and decisions, as well as holding others accountable.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Cultivates a culture of trust and responsibility within the team.</a:t>
            </a:r>
          </a:p>
          <a:p>
            <a:pPr lvl="1"/>
            <a:r>
              <a:rPr lang="en-US" dirty="0"/>
              <a:t>Ensures transparency and fairness in decision-making processes.</a:t>
            </a:r>
          </a:p>
          <a:p>
            <a:r>
              <a:rPr lang="en-US" b="1" dirty="0"/>
              <a:t>Example:</a:t>
            </a:r>
            <a:r>
              <a:rPr lang="en-US" dirty="0"/>
              <a:t> Accepting both success and failure, and learning from mistakes to improve future outcomes.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45775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Qualities of Managers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640080"/>
            <a:ext cx="7315200" cy="534466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Communication </a:t>
            </a:r>
            <a:r>
              <a:rPr lang="en-US" b="1" dirty="0">
                <a:solidFill>
                  <a:srgbClr val="0070C0"/>
                </a:solidFill>
              </a:rPr>
              <a:t>Skills: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Ability </a:t>
            </a:r>
            <a:r>
              <a:rPr lang="en-US" dirty="0"/>
              <a:t>to convey information clearly and effectively to diverse audiences.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Facilitates understanding and alignment among team members.</a:t>
            </a:r>
          </a:p>
          <a:p>
            <a:pPr lvl="1"/>
            <a:r>
              <a:rPr lang="en-US" dirty="0"/>
              <a:t>Supports efficient decision-making and problem-solving processes.</a:t>
            </a:r>
          </a:p>
          <a:p>
            <a:r>
              <a:rPr lang="en-US" b="1" dirty="0"/>
              <a:t>Example:</a:t>
            </a:r>
            <a:r>
              <a:rPr lang="en-US" dirty="0"/>
              <a:t> Using active listening, clarity, and empathy in all forms of communication.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Adaptability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Flexibility </a:t>
            </a:r>
            <a:r>
              <a:rPr lang="en-US" dirty="0"/>
              <a:t>and openness to change in response to evolving circumstances.</a:t>
            </a:r>
          </a:p>
          <a:p>
            <a:r>
              <a:rPr lang="en-US" b="1" dirty="0"/>
              <a:t>Importance:</a:t>
            </a:r>
            <a:endParaRPr lang="en-US" dirty="0"/>
          </a:p>
          <a:p>
            <a:pPr lvl="1"/>
            <a:r>
              <a:rPr lang="en-US" dirty="0"/>
              <a:t>Enables managers to navigate uncertainty and capitalize on new opportunities.</a:t>
            </a:r>
          </a:p>
          <a:p>
            <a:pPr lvl="1"/>
            <a:r>
              <a:rPr lang="en-US" dirty="0"/>
              <a:t>Promotes innovation and continuous improvement within the organization.</a:t>
            </a:r>
          </a:p>
          <a:p>
            <a:r>
              <a:rPr lang="en-US" b="1" dirty="0"/>
              <a:t>Example:</a:t>
            </a:r>
            <a:r>
              <a:rPr lang="en-US" dirty="0"/>
              <a:t> Adapting management strategies to suit different team dynamics or market conditions.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22380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Characteristics of Effective Managers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managers possess a range of characteristics that contribute to their success in leading teams and achieving organizational goals.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Adaptability: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Ability </a:t>
            </a:r>
            <a:r>
              <a:rPr lang="en-US" dirty="0"/>
              <a:t>to adjust to new conditions or changes in the work environment.</a:t>
            </a:r>
          </a:p>
          <a:p>
            <a:pPr lvl="1"/>
            <a:r>
              <a:rPr lang="en-US" b="1" dirty="0"/>
              <a:t>Importance:</a:t>
            </a:r>
            <a:r>
              <a:rPr lang="en-US" dirty="0"/>
              <a:t> Enables managers to respond effectively to unexpected challenges and evolving situations.</a:t>
            </a:r>
          </a:p>
          <a:p>
            <a:pPr lvl="1"/>
            <a:r>
              <a:rPr lang="en-US" b="1" dirty="0"/>
              <a:t>Example:</a:t>
            </a:r>
            <a:r>
              <a:rPr lang="en-US" dirty="0"/>
              <a:t> Adapting strategies in response to market shifts or technological advancements.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Decisiveness: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Ability </a:t>
            </a:r>
            <a:r>
              <a:rPr lang="en-US" dirty="0"/>
              <a:t>to make timely and effective decisions, even in uncertain or high-pressure situations.</a:t>
            </a:r>
          </a:p>
          <a:p>
            <a:pPr lvl="1"/>
            <a:r>
              <a:rPr lang="en-US" b="1" dirty="0"/>
              <a:t>Importance:</a:t>
            </a:r>
            <a:r>
              <a:rPr lang="en-US" dirty="0"/>
              <a:t> Ensures progress and momentum in achieving goals, preventing delays or indecision.</a:t>
            </a:r>
          </a:p>
          <a:p>
            <a:pPr lvl="1"/>
            <a:r>
              <a:rPr lang="en-US" b="1" dirty="0"/>
              <a:t>Example:</a:t>
            </a:r>
            <a:r>
              <a:rPr lang="en-US" dirty="0"/>
              <a:t> Deciding on project priorities or resolving conflicts swiftly.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73054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Characteristics of Effective Managers</a:t>
            </a:r>
            <a:endParaRPr lang="en-IN" sz="3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1485435"/>
            <a:ext cx="7162799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Accountability: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Taking responsibility for one's actions and decisions, and being answerable for the outcomes.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Importance: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Builds trust and reliability within the team and with stakeholders, fostering a culture of responsibility.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Acknowledging mistakes and taking corrective actions transparently.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Collaboration: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Working effectively with others, both within and outside the team, to achieve common goals.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Importance: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Promotes synergy and collective achievement, leveraging diverse perspectives and skills.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Leading cross-functional teams to develop integrated solutions.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2636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Characteristics of Effective Managers</a:t>
            </a:r>
            <a:endParaRPr lang="en-IN" sz="3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1485435"/>
            <a:ext cx="7171265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Vision: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Having a clear sense of purpose and direction for the team or organization.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Importance: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Inspires and motivates others by articulating a compelling vision for the future.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Setting ambitious yet achievable goals that align with the organization's mission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Resilience: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Ability to bounce back from setbacks or challenges, maintaining effectiveness under pressure.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Importance: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Sustains motivation and performance during difficult times, guiding the team through adversity.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Remaining optimistic and focused during periods of organizational change or economic downturns.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468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Concept of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0070C0"/>
                </a:solidFill>
              </a:rPr>
              <a:t>Process </a:t>
            </a:r>
            <a:r>
              <a:rPr lang="en-US" sz="2800" b="1" dirty="0" smtClean="0">
                <a:solidFill>
                  <a:srgbClr val="0070C0"/>
                </a:solidFill>
              </a:rPr>
              <a:t>Orientation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Planning</a:t>
            </a:r>
            <a:r>
              <a:rPr lang="en-US" sz="2800" dirty="0"/>
              <a:t>: Setting goals, defining strategies, and developing plans to coordinate activities.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Organizing</a:t>
            </a:r>
            <a:r>
              <a:rPr lang="en-US" sz="2800" dirty="0"/>
              <a:t>: Structuring resources and activities to achieve objectives effectively.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Leading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n-US" sz="2800" dirty="0"/>
              <a:t> Motivating and directing employees towards accomplishing organizational goals.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Controlling</a:t>
            </a:r>
            <a:r>
              <a:rPr lang="en-US" sz="2800" dirty="0"/>
              <a:t>: Monitoring activities to ensure they are being accomplished as planned and taking corrective action when necessary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06203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Characteristics of Effective Managers</a:t>
            </a:r>
            <a:endParaRPr lang="en-IN" sz="3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7" y="1362325"/>
            <a:ext cx="7323665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Leadership: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Guiding and motivating others towards achieving common goals, fostering a positive work environment.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Importance: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Influences team morale, productivity, and overall organizational culture.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Providing mentorship and developmental opportunities for team members.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Communication Skills: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Ability to convey information clearly and effectively, both verbally and in writing.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Importance: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Facilitates understanding, alignment, and collaboration among team members and stakeholders.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Conducting productive team meetings or delivering persuasive presentations.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820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Key Functions of </a:t>
            </a:r>
            <a:r>
              <a:rPr lang="en-IN" b="1" dirty="0" smtClean="0"/>
              <a:t>Management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1008383"/>
            <a:ext cx="7340599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Planning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Setting Objectives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Establishing clear and achievable goals for the organization.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Strategic Planning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Long-term planning that defines the organization's mission and vision.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Operational Planning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Short-term planning that outlines specific actions and tasks.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50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Organizing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Resource Allocation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Assigning tasks, roles, and responsibilities to individuals or teams.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Structural Design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Creating an organizational structure that facilitates communication, coordination, and workflow.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Establishing Authority and Responsibility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Defining who is accountable for what within the organization.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412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Key Functions of Management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1023772"/>
            <a:ext cx="7560732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Leading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Motivating Employees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: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Inspiring and encouraging employees to perform at their best.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Effective Communication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: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Transmitting information, ideas, and directives throughout the organization.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Conflict Resolution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: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Handling disputes and disagreements among employees or teams.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Controlling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Performance Monitoring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: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Evaluating progress towards goals and objectives.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Measurement and Feedback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: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Collecting data to assess performance and providing feedback for improvement.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Adjustment and Correction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: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Taking corrective actions to ensure deviations from plans are minimized or eliminated.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97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Importance of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714895"/>
            <a:ext cx="7315200" cy="553627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Achievement of Organizational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Goals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Management ensures that all efforts are directed towards achieving the objectives set by the organization.</a:t>
            </a: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Efficient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Use of Resources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Proper management leads to optimal utilization of resources such as human resources, finances, and materials.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Enhanced Productivity and Innovation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Effective management practices foster a productive work environment and encourage innovation and creativity among employees.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0070C0"/>
                </a:solidFill>
              </a:rPr>
              <a:t>Additional Considerations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Management Styles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Different managers may employ various management styles (e.g., autocratic, democratic, laissez-faire) based on organizational culture and circumstances.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Adaptation to Change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Management must adapt to external changes (e.g., technological advancements, market shifts) to maintain competitiveness and sustainability.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Global Perspective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Management principles apply universally but may require adaptation to cultural, economic, and political differences in global operations.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160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 as an Art</a:t>
            </a:r>
            <a:br>
              <a:rPr lang="en-US" b="1" dirty="0"/>
            </a:br>
            <a:r>
              <a:rPr lang="en-US" sz="2400" b="1" dirty="0">
                <a:solidFill>
                  <a:srgbClr val="002060"/>
                </a:solidFill>
              </a:rPr>
              <a:t>Characteristics of Art in Management</a:t>
            </a:r>
            <a:r>
              <a:rPr lang="en-US" b="1" dirty="0"/>
              <a:t/>
            </a:r>
            <a:br>
              <a:rPr lang="en-US" b="1" dirty="0"/>
            </a:b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469774"/>
            <a:ext cx="7357532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Personal Skills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Intuition and Creativity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Managers often rely on intuition and creative thinking to solve complex problems and make decisions that may not have clear-cut solutions based solely on data.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Experience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Seasoned managers draw from their past experiences and knowledge to navigate uncertain situations and guide their teams effectively.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Flexibility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 in management allows for flexibility in approach, accommodating varying circumstances and individual styles of leadership.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Practice and Continuous Improvement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Learning from Experience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Managers refine their skills through practical experience and learn from both successes and failures.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Adaptation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Continuous improvement involves adapting management styles and techniques to changing business environments and emerging challenges.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Innovation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Artistic management encourages innovation and the exploration of new ideas to improve processes and achieve organizational goals creatively.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8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77</TotalTime>
  <Words>5054</Words>
  <Application>Microsoft Office PowerPoint</Application>
  <PresentationFormat>Widescreen</PresentationFormat>
  <Paragraphs>521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Corbel</vt:lpstr>
      <vt:lpstr>Courier New</vt:lpstr>
      <vt:lpstr>Wingdings</vt:lpstr>
      <vt:lpstr>Wingdings 2</vt:lpstr>
      <vt:lpstr>Frame</vt:lpstr>
      <vt:lpstr>Understanding Management : Concept of Management, Management as Art and Science, Management vs Administration</vt:lpstr>
      <vt:lpstr>Definition of Management</vt:lpstr>
      <vt:lpstr>Importance of Understanding Management </vt:lpstr>
      <vt:lpstr>Importance of Understanding Management </vt:lpstr>
      <vt:lpstr>Concept of Management</vt:lpstr>
      <vt:lpstr>Key Functions of Management</vt:lpstr>
      <vt:lpstr>Key Functions of Management</vt:lpstr>
      <vt:lpstr>Importance of Management</vt:lpstr>
      <vt:lpstr>Management as an Art Characteristics of Art in Management </vt:lpstr>
      <vt:lpstr>Characteristics of Art in Management</vt:lpstr>
      <vt:lpstr>Examples of Management as Art </vt:lpstr>
      <vt:lpstr>Management as a Science Characteristics of Science in Management </vt:lpstr>
      <vt:lpstr>Characteristics of Science in Management</vt:lpstr>
      <vt:lpstr>Examples of Management as Science </vt:lpstr>
      <vt:lpstr>Advantages of Management as Science </vt:lpstr>
      <vt:lpstr>Challenges and Limitations</vt:lpstr>
      <vt:lpstr>Management: Art and Science  Interrelationship </vt:lpstr>
      <vt:lpstr>Examples </vt:lpstr>
      <vt:lpstr>Management  vs Administration </vt:lpstr>
      <vt:lpstr>Management  vs Administration </vt:lpstr>
      <vt:lpstr>Management  vs Administration </vt:lpstr>
      <vt:lpstr>Levels of Management</vt:lpstr>
      <vt:lpstr>Top-Level Management</vt:lpstr>
      <vt:lpstr>Middle-Level Management </vt:lpstr>
      <vt:lpstr>Lower-Level Management</vt:lpstr>
      <vt:lpstr>Management as a Profession</vt:lpstr>
      <vt:lpstr>Management as a Profession</vt:lpstr>
      <vt:lpstr>Management Skills</vt:lpstr>
      <vt:lpstr>Management Skills</vt:lpstr>
      <vt:lpstr>Management Skills</vt:lpstr>
      <vt:lpstr>Management Skills</vt:lpstr>
      <vt:lpstr>Technical Skills</vt:lpstr>
      <vt:lpstr>Examples of Technical Skills in Different Fields:</vt:lpstr>
      <vt:lpstr>Examples of Technical Skills in Different Fields:</vt:lpstr>
      <vt:lpstr>Examples of Technical Skills in Different Fields:</vt:lpstr>
      <vt:lpstr>Human Skills </vt:lpstr>
      <vt:lpstr>Human Skills</vt:lpstr>
      <vt:lpstr>Human Skills</vt:lpstr>
      <vt:lpstr>Human Skills</vt:lpstr>
      <vt:lpstr>Human Skills</vt:lpstr>
      <vt:lpstr>Conceptual Skills</vt:lpstr>
      <vt:lpstr>Conceptual Skills</vt:lpstr>
      <vt:lpstr>Conceptual Skills</vt:lpstr>
      <vt:lpstr>Qualities of Managers</vt:lpstr>
      <vt:lpstr>Qualities of Managers</vt:lpstr>
      <vt:lpstr>Qualities of Managers</vt:lpstr>
      <vt:lpstr>Characteristics of Effective Managers</vt:lpstr>
      <vt:lpstr>Characteristics of Effective Managers</vt:lpstr>
      <vt:lpstr>Characteristics of Effective Managers</vt:lpstr>
      <vt:lpstr>Characteristics of Effective Managers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Management : Concept of Management, Management as Art and Science, Management vs Administration</dc:title>
  <dc:creator>admin</dc:creator>
  <cp:lastModifiedBy>admin</cp:lastModifiedBy>
  <cp:revision>10</cp:revision>
  <dcterms:created xsi:type="dcterms:W3CDTF">2024-07-08T05:47:34Z</dcterms:created>
  <dcterms:modified xsi:type="dcterms:W3CDTF">2024-07-10T04:27:43Z</dcterms:modified>
</cp:coreProperties>
</file>