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63" r:id="rId3"/>
    <p:sldId id="257" r:id="rId4"/>
    <p:sldId id="258" r:id="rId5"/>
    <p:sldId id="259" r:id="rId6"/>
    <p:sldId id="269" r:id="rId7"/>
    <p:sldId id="264" r:id="rId8"/>
    <p:sldId id="265" r:id="rId9"/>
    <p:sldId id="266" r:id="rId10"/>
    <p:sldId id="267" r:id="rId11"/>
    <p:sldId id="260" r:id="rId12"/>
    <p:sldId id="268" r:id="rId13"/>
    <p:sldId id="261"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936"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60C6404-AD6E-4860-8E75-697CA40B95DA}" type="datetimeFigureOut">
              <a:rPr lang="en-US" dirty="0"/>
              <a:t>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1/4/2025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1/4/2025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1/4/2025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1/4/2025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ibob.com/hr-glossary/gap-analysis/" TargetMode="External"/><Relationship Id="rId2" Type="http://schemas.openxmlformats.org/officeDocument/2006/relationships/hyperlink" Target="https://www.hibob.com/guides/workforce-planning-proces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hibob.com/hr-glossary/company-cultur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hibob.com/guides/metrics-that-matter/" TargetMode="External"/><Relationship Id="rId2" Type="http://schemas.openxmlformats.org/officeDocument/2006/relationships/hyperlink" Target="https://www.hibob.com/hr-glossary/employee-happines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hibob.com/hr-glossary/employee-turnov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hibob.com/hr-glossary/learning-and-develop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hibob.com/hr-glossary/employee-developmen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hibob.com/hr-glossary/work-life-balan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uman resource planning graphic with bold text and checkmark icon on a maroon background, HRP design element with emphasis on clar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21395"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2709891" y="5857494"/>
            <a:ext cx="6801612" cy="629031"/>
          </a:xfrm>
        </p:spPr>
        <p:txBody>
          <a:bodyPr/>
          <a:lstStyle/>
          <a:p>
            <a:r>
              <a:rPr lang="en-US" dirty="0" err="1" smtClean="0">
                <a:solidFill>
                  <a:schemeClr val="bg1"/>
                </a:solidFill>
              </a:rPr>
              <a:t>Armaan</a:t>
            </a:r>
            <a:r>
              <a:rPr lang="en-US" dirty="0">
                <a:solidFill>
                  <a:schemeClr val="bg1"/>
                </a:solidFill>
              </a:rPr>
              <a:t> </a:t>
            </a:r>
            <a:r>
              <a:rPr lang="en-US" dirty="0" err="1" smtClean="0">
                <a:solidFill>
                  <a:schemeClr val="bg1"/>
                </a:solidFill>
              </a:rPr>
              <a:t>Salik</a:t>
            </a:r>
            <a:r>
              <a:rPr lang="en-US" dirty="0">
                <a:solidFill>
                  <a:schemeClr val="bg1"/>
                </a:solidFill>
              </a:rPr>
              <a:t> </a:t>
            </a:r>
            <a:r>
              <a:rPr lang="en-US" dirty="0" smtClean="0">
                <a:solidFill>
                  <a:schemeClr val="bg1"/>
                </a:solidFill>
              </a:rPr>
              <a:t>Jain </a:t>
            </a:r>
            <a:r>
              <a:rPr lang="en-US" dirty="0" err="1" smtClean="0">
                <a:solidFill>
                  <a:schemeClr val="bg1"/>
                </a:solidFill>
              </a:rPr>
              <a:t>Alaudeen</a:t>
            </a:r>
            <a:endParaRPr lang="en-IN" dirty="0">
              <a:solidFill>
                <a:schemeClr val="bg1"/>
              </a:solidFill>
            </a:endParaRPr>
          </a:p>
        </p:txBody>
      </p:sp>
    </p:spTree>
    <p:extLst>
      <p:ext uri="{BB962C8B-B14F-4D97-AF65-F5344CB8AC3E}">
        <p14:creationId xmlns:p14="http://schemas.microsoft.com/office/powerpoint/2010/main" val="732552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History and Evolution of Human Resource Planning (HRP)</a:t>
            </a:r>
            <a:endParaRPr lang="en-IN" dirty="0"/>
          </a:p>
        </p:txBody>
      </p:sp>
      <p:sp>
        <p:nvSpPr>
          <p:cNvPr id="3" name="Content Placeholder 2"/>
          <p:cNvSpPr>
            <a:spLocks noGrp="1"/>
          </p:cNvSpPr>
          <p:nvPr>
            <p:ph idx="1"/>
          </p:nvPr>
        </p:nvSpPr>
        <p:spPr>
          <a:xfrm>
            <a:off x="2231136" y="2638044"/>
            <a:ext cx="7729728" cy="3943731"/>
          </a:xfrm>
        </p:spPr>
        <p:txBody>
          <a:bodyPr>
            <a:normAutofit/>
          </a:bodyPr>
          <a:lstStyle/>
          <a:p>
            <a:pPr marL="0" lvl="0" indent="0" algn="just" eaLnBrk="0" fontAlgn="base" hangingPunct="0">
              <a:lnSpc>
                <a:spcPct val="150000"/>
              </a:lnSpc>
              <a:spcBef>
                <a:spcPct val="0"/>
              </a:spcBef>
              <a:spcAft>
                <a:spcPct val="0"/>
              </a:spcAft>
              <a:buClrTx/>
              <a:buNone/>
            </a:pPr>
            <a:r>
              <a:rPr lang="en-US" altLang="en-US" b="1" dirty="0">
                <a:solidFill>
                  <a:schemeClr val="tx1"/>
                </a:solidFill>
              </a:rPr>
              <a:t>After 1950 (Modern Era</a:t>
            </a:r>
            <a:r>
              <a:rPr lang="en-US" altLang="en-US" b="1" dirty="0" smtClean="0">
                <a:solidFill>
                  <a:schemeClr val="tx1"/>
                </a:solidFill>
              </a:rPr>
              <a:t>)</a:t>
            </a:r>
            <a:r>
              <a:rPr lang="en-US" altLang="en-US" dirty="0" smtClean="0">
                <a:solidFill>
                  <a:schemeClr val="tx1"/>
                </a:solidFill>
              </a:rPr>
              <a:t>: From </a:t>
            </a:r>
            <a:r>
              <a:rPr lang="en-US" altLang="en-US" dirty="0">
                <a:solidFill>
                  <a:schemeClr val="tx1"/>
                </a:solidFill>
              </a:rPr>
              <a:t>1950 to 1970, HRM emphasized worker rights, industrial democracy, and became more widely recognized as a separate discipline, with HR managers taking on broader responsibilities</a:t>
            </a:r>
            <a:r>
              <a:rPr lang="en-US" altLang="en-US" dirty="0" smtClean="0">
                <a:solidFill>
                  <a:schemeClr val="tx1"/>
                </a:solidFill>
              </a:rPr>
              <a:t>.</a:t>
            </a:r>
          </a:p>
          <a:p>
            <a:pPr marL="0" lvl="0" indent="0" algn="just" eaLnBrk="0" fontAlgn="base" hangingPunct="0">
              <a:lnSpc>
                <a:spcPct val="150000"/>
              </a:lnSpc>
              <a:spcBef>
                <a:spcPct val="0"/>
              </a:spcBef>
              <a:spcAft>
                <a:spcPct val="0"/>
              </a:spcAft>
              <a:buClrTx/>
              <a:buNone/>
            </a:pPr>
            <a:endParaRPr lang="en-US" altLang="en-US" dirty="0">
              <a:solidFill>
                <a:schemeClr val="tx1"/>
              </a:solidFill>
            </a:endParaRPr>
          </a:p>
          <a:p>
            <a:pPr marL="0" lvl="0" indent="0" algn="just" eaLnBrk="0" fontAlgn="base" hangingPunct="0">
              <a:lnSpc>
                <a:spcPct val="150000"/>
              </a:lnSpc>
              <a:spcBef>
                <a:spcPct val="0"/>
              </a:spcBef>
              <a:spcAft>
                <a:spcPct val="0"/>
              </a:spcAft>
              <a:buClrTx/>
              <a:buNone/>
            </a:pPr>
            <a:r>
              <a:rPr lang="en-US" altLang="en-US" b="1" dirty="0">
                <a:solidFill>
                  <a:schemeClr val="tx1"/>
                </a:solidFill>
              </a:rPr>
              <a:t>After 1970 (Behavioral Science and Open Systems</a:t>
            </a:r>
            <a:r>
              <a:rPr lang="en-US" altLang="en-US" b="1" dirty="0" smtClean="0">
                <a:solidFill>
                  <a:schemeClr val="tx1"/>
                </a:solidFill>
              </a:rPr>
              <a:t>)</a:t>
            </a:r>
            <a:r>
              <a:rPr lang="en-US" altLang="en-US" dirty="0" smtClean="0">
                <a:solidFill>
                  <a:schemeClr val="tx1"/>
                </a:solidFill>
              </a:rPr>
              <a:t>: HRM </a:t>
            </a:r>
            <a:r>
              <a:rPr lang="en-US" altLang="en-US" dirty="0">
                <a:solidFill>
                  <a:schemeClr val="tx1"/>
                </a:solidFill>
              </a:rPr>
              <a:t>evolved into a behavioral science, focusing on human elements and organizational behavior, and adopting the concept of "open social and industrial systems," further professionalizing HR</a:t>
            </a:r>
            <a:r>
              <a:rPr lang="en-US" altLang="en-US" dirty="0" smtClean="0">
                <a:solidFill>
                  <a:schemeClr val="tx1"/>
                </a:solidFill>
              </a:rPr>
              <a:t>.</a:t>
            </a:r>
            <a:endParaRPr lang="en-US" altLang="en-US" dirty="0">
              <a:solidFill>
                <a:schemeClr val="tx1"/>
              </a:solidFill>
            </a:endParaRPr>
          </a:p>
        </p:txBody>
      </p:sp>
    </p:spTree>
    <p:extLst>
      <p:ext uri="{BB962C8B-B14F-4D97-AF65-F5344CB8AC3E}">
        <p14:creationId xmlns:p14="http://schemas.microsoft.com/office/powerpoint/2010/main" val="3549685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steps of HR </a:t>
            </a:r>
            <a:r>
              <a:rPr lang="en-US" b="1" dirty="0" smtClean="0"/>
              <a:t>planning</a:t>
            </a:r>
            <a:endParaRPr lang="en-IN" dirty="0"/>
          </a:p>
        </p:txBody>
      </p:sp>
      <p:sp>
        <p:nvSpPr>
          <p:cNvPr id="3" name="Content Placeholder 2"/>
          <p:cNvSpPr>
            <a:spLocks noGrp="1"/>
          </p:cNvSpPr>
          <p:nvPr>
            <p:ph idx="1"/>
          </p:nvPr>
        </p:nvSpPr>
        <p:spPr>
          <a:xfrm>
            <a:off x="2231136" y="2295525"/>
            <a:ext cx="7729728" cy="4429125"/>
          </a:xfrm>
        </p:spPr>
        <p:txBody>
          <a:bodyPr>
            <a:normAutofit lnSpcReduction="10000"/>
          </a:bodyPr>
          <a:lstStyle/>
          <a:p>
            <a:pPr algn="just"/>
            <a:r>
              <a:rPr lang="en-US" b="1" dirty="0"/>
              <a:t>Analyze the current workforce.</a:t>
            </a:r>
            <a:r>
              <a:rPr lang="en-US" dirty="0"/>
              <a:t> Before carrying out HRP, assess your current employees and their attributes, skills, and how they align with your business goals. Factors like the total number of people, their departments, job titles, and performance data give more insight into your existing capabilities.</a:t>
            </a:r>
          </a:p>
          <a:p>
            <a:pPr algn="just"/>
            <a:r>
              <a:rPr lang="en-US" b="1" dirty="0"/>
              <a:t>Forecast changes.</a:t>
            </a:r>
            <a:r>
              <a:rPr lang="en-US" dirty="0"/>
              <a:t> This step is a little trickier. But with data on current employees to hand, you can predict future workforce requirements. For example, this </a:t>
            </a:r>
            <a:r>
              <a:rPr lang="en-US" dirty="0">
                <a:hlinkClick r:id="rId2"/>
              </a:rPr>
              <a:t>workforce planning</a:t>
            </a:r>
            <a:r>
              <a:rPr lang="en-US" dirty="0"/>
              <a:t> might include supply forecasting—checking whether your current workforce can meet business demands—and demand forecasting—choosing the types and quantity of employees needed to match your future business goals.</a:t>
            </a:r>
          </a:p>
          <a:p>
            <a:pPr algn="just"/>
            <a:r>
              <a:rPr lang="en-US" b="1" dirty="0"/>
              <a:t>Carry out gap analysis.</a:t>
            </a:r>
            <a:r>
              <a:rPr lang="en-US" dirty="0"/>
              <a:t> After forecasting, the next step is </a:t>
            </a:r>
            <a:r>
              <a:rPr lang="en-US" dirty="0">
                <a:hlinkClick r:id="rId3"/>
              </a:rPr>
              <a:t>gap analysis</a:t>
            </a:r>
            <a:r>
              <a:rPr lang="en-US" dirty="0"/>
              <a:t>. This involves comparing your current workforce quantity and skill levels against what’s necessary to meet your organizational goals. For instance, recognizing current workforce status, defining your ideal future status, and spotting the gaps that need to be filled</a:t>
            </a:r>
            <a:r>
              <a:rPr lang="en-US" dirty="0" smtClean="0"/>
              <a:t>.</a:t>
            </a:r>
            <a:endParaRPr lang="en-US" dirty="0"/>
          </a:p>
        </p:txBody>
      </p:sp>
    </p:spTree>
    <p:extLst>
      <p:ext uri="{BB962C8B-B14F-4D97-AF65-F5344CB8AC3E}">
        <p14:creationId xmlns:p14="http://schemas.microsoft.com/office/powerpoint/2010/main" val="15107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steps of HR planning</a:t>
            </a:r>
            <a:endParaRPr lang="en-IN" dirty="0"/>
          </a:p>
        </p:txBody>
      </p:sp>
      <p:sp>
        <p:nvSpPr>
          <p:cNvPr id="3" name="Content Placeholder 2"/>
          <p:cNvSpPr>
            <a:spLocks noGrp="1"/>
          </p:cNvSpPr>
          <p:nvPr>
            <p:ph idx="1"/>
          </p:nvPr>
        </p:nvSpPr>
        <p:spPr>
          <a:xfrm>
            <a:off x="2231136" y="2323719"/>
            <a:ext cx="7729728" cy="4153281"/>
          </a:xfrm>
        </p:spPr>
        <p:txBody>
          <a:bodyPr>
            <a:normAutofit fontScale="92500" lnSpcReduction="10000"/>
          </a:bodyPr>
          <a:lstStyle/>
          <a:p>
            <a:pPr algn="just">
              <a:lnSpc>
                <a:spcPct val="160000"/>
              </a:lnSpc>
            </a:pPr>
            <a:r>
              <a:rPr lang="en-US" b="1" dirty="0"/>
              <a:t>Develop your HR plan</a:t>
            </a:r>
            <a:r>
              <a:rPr lang="en-US" dirty="0"/>
              <a:t>. Armed with insights from the previous steps, you can now put together your strategic HR plan. Align your plan with the organization’s overall strategy, and include talent strategies that bridge the supply-demand gap. You may want to include specific strategies for recruitment, training, benefits, performance management, remote work, and </a:t>
            </a:r>
            <a:r>
              <a:rPr lang="en-US" dirty="0">
                <a:hlinkClick r:id="rId2"/>
              </a:rPr>
              <a:t>company culture</a:t>
            </a:r>
            <a:r>
              <a:rPr lang="en-US" dirty="0"/>
              <a:t>.</a:t>
            </a:r>
          </a:p>
          <a:p>
            <a:pPr algn="just">
              <a:lnSpc>
                <a:spcPct val="160000"/>
              </a:lnSpc>
            </a:pPr>
            <a:r>
              <a:rPr lang="en-US" b="1" dirty="0"/>
              <a:t>Monitor, review, and </a:t>
            </a:r>
            <a:r>
              <a:rPr lang="en-US" b="1" dirty="0" err="1"/>
              <a:t>replan</a:t>
            </a:r>
            <a:r>
              <a:rPr lang="en-US" dirty="0"/>
              <a:t>. Implementing your plan is only half the battle. Now comes the most important part—monitoring and reviewing your HR plan to make sure it’s effective. Ask for feedback from the team via performance reviews or surveys to spot obstacles and areas for improvement. For now, make sure your plan can stay adaptable to meet your business needs</a:t>
            </a:r>
            <a:r>
              <a:rPr lang="en-US" dirty="0" smtClean="0"/>
              <a:t>.</a:t>
            </a:r>
            <a:endParaRPr lang="en-US" dirty="0"/>
          </a:p>
        </p:txBody>
      </p:sp>
    </p:spTree>
    <p:extLst>
      <p:ext uri="{BB962C8B-B14F-4D97-AF65-F5344CB8AC3E}">
        <p14:creationId xmlns:p14="http://schemas.microsoft.com/office/powerpoint/2010/main" val="826138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tools are used for HR </a:t>
            </a:r>
            <a:r>
              <a:rPr lang="en-US" b="1" dirty="0" smtClean="0"/>
              <a:t>planning</a:t>
            </a:r>
            <a:endParaRPr lang="en-IN" dirty="0"/>
          </a:p>
        </p:txBody>
      </p:sp>
      <p:sp>
        <p:nvSpPr>
          <p:cNvPr id="3" name="Content Placeholder 2"/>
          <p:cNvSpPr>
            <a:spLocks noGrp="1"/>
          </p:cNvSpPr>
          <p:nvPr>
            <p:ph idx="1"/>
          </p:nvPr>
        </p:nvSpPr>
        <p:spPr>
          <a:xfrm>
            <a:off x="2231136" y="2247900"/>
            <a:ext cx="7729728" cy="4610100"/>
          </a:xfrm>
        </p:spPr>
        <p:txBody>
          <a:bodyPr>
            <a:noAutofit/>
          </a:bodyPr>
          <a:lstStyle/>
          <a:p>
            <a:pPr algn="just"/>
            <a:r>
              <a:rPr lang="en-US" sz="2000" b="1" dirty="0"/>
              <a:t>Surveys.</a:t>
            </a:r>
            <a:r>
              <a:rPr lang="en-US" sz="2000" dirty="0"/>
              <a:t> Gather data on specific HR topics, such as managers’ opinions on employee skills and productivity, people’s training preferences, satisfaction with benefits and compensation programs, workplace culture, and </a:t>
            </a:r>
            <a:r>
              <a:rPr lang="en-US" sz="2000" dirty="0">
                <a:hlinkClick r:id="rId2"/>
              </a:rPr>
              <a:t>employee happiness</a:t>
            </a:r>
            <a:r>
              <a:rPr lang="en-US" sz="2000" dirty="0"/>
              <a:t>. Use these to identify opportunities like internal promotions, or potential weaknesses that may lead to high turnover or reduced productivity</a:t>
            </a:r>
            <a:r>
              <a:rPr lang="en-US" sz="2000" dirty="0" smtClean="0"/>
              <a:t>.</a:t>
            </a:r>
            <a:endParaRPr lang="en-US" sz="2000" dirty="0"/>
          </a:p>
          <a:p>
            <a:pPr algn="just"/>
            <a:r>
              <a:rPr lang="en-US" sz="2000" b="1" dirty="0"/>
              <a:t>HR dashboards.</a:t>
            </a:r>
            <a:r>
              <a:rPr lang="en-US" sz="2000" dirty="0"/>
              <a:t> Collect and display data to provide an overall view of </a:t>
            </a:r>
            <a:r>
              <a:rPr lang="en-US" sz="2000" dirty="0">
                <a:hlinkClick r:id="rId3"/>
              </a:rPr>
              <a:t>HR metrics</a:t>
            </a:r>
            <a:r>
              <a:rPr lang="en-US" sz="2000" dirty="0"/>
              <a:t> and aid you in your planning process, such as turnover rates, satisfaction levels, productivity, skill levels, and internal promotions</a:t>
            </a:r>
            <a:r>
              <a:rPr lang="en-US" sz="2000" dirty="0" smtClean="0"/>
              <a:t>.</a:t>
            </a:r>
          </a:p>
          <a:p>
            <a:pPr algn="just"/>
            <a:r>
              <a:rPr lang="en-US" sz="2000" b="1" dirty="0" smtClean="0"/>
              <a:t>Performance management systems.</a:t>
            </a:r>
            <a:r>
              <a:rPr lang="en-US" sz="2000" dirty="0" smtClean="0"/>
              <a:t> Provide feedback on employee performance and deliver performance ratings over time. This is critical during the integration phase of HRP so that HR professionals can see the success of role changes and additional training.</a:t>
            </a:r>
            <a:endParaRPr lang="en-US" sz="2000" dirty="0"/>
          </a:p>
        </p:txBody>
      </p:sp>
    </p:spTree>
    <p:extLst>
      <p:ext uri="{BB962C8B-B14F-4D97-AF65-F5344CB8AC3E}">
        <p14:creationId xmlns:p14="http://schemas.microsoft.com/office/powerpoint/2010/main" val="3588513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tools are used for HR planning</a:t>
            </a:r>
            <a:endParaRPr lang="en-IN" dirty="0"/>
          </a:p>
        </p:txBody>
      </p:sp>
      <p:sp>
        <p:nvSpPr>
          <p:cNvPr id="3" name="Content Placeholder 2"/>
          <p:cNvSpPr>
            <a:spLocks noGrp="1"/>
          </p:cNvSpPr>
          <p:nvPr>
            <p:ph idx="1"/>
          </p:nvPr>
        </p:nvSpPr>
        <p:spPr>
          <a:xfrm>
            <a:off x="2231136" y="2409444"/>
            <a:ext cx="7729728" cy="3972306"/>
          </a:xfrm>
        </p:spPr>
        <p:txBody>
          <a:bodyPr>
            <a:noAutofit/>
          </a:bodyPr>
          <a:lstStyle/>
          <a:p>
            <a:pPr algn="just"/>
            <a:r>
              <a:rPr lang="en-US" sz="2000" b="1" dirty="0"/>
              <a:t>Human capital management systems (HCMs)</a:t>
            </a:r>
            <a:r>
              <a:rPr lang="en-US" sz="2000" dirty="0"/>
              <a:t>. Combine various HR processes, from planning and payroll management to compensation, hiring, onboarding, recruitment, </a:t>
            </a:r>
            <a:r>
              <a:rPr lang="en-US" sz="2000" dirty="0">
                <a:hlinkClick r:id="rId2"/>
              </a:rPr>
              <a:t>turnover</a:t>
            </a:r>
            <a:r>
              <a:rPr lang="en-US" sz="2000" dirty="0"/>
              <a:t> rate analysis, and productivity measurement. These processes are automated to aid adjustments in HR planning and performance measurement.</a:t>
            </a:r>
          </a:p>
          <a:p>
            <a:pPr algn="just"/>
            <a:r>
              <a:rPr lang="en-US" sz="2000" b="1" dirty="0"/>
              <a:t>Compensation and benefits software.</a:t>
            </a:r>
            <a:r>
              <a:rPr lang="en-US" sz="2000" dirty="0"/>
              <a:t> Easily compare current pay scales and benefits against economic trends and industry standards. It helps to ensure that people receive competitive compensation and benefits, leading to reduced turnover, enhanced satisfaction, and improved productivity.</a:t>
            </a:r>
          </a:p>
          <a:p>
            <a:pPr marL="0" indent="0">
              <a:buNone/>
            </a:pPr>
            <a:endParaRPr lang="en-IN" sz="2000" dirty="0"/>
          </a:p>
        </p:txBody>
      </p:sp>
    </p:spTree>
    <p:extLst>
      <p:ext uri="{BB962C8B-B14F-4D97-AF65-F5344CB8AC3E}">
        <p14:creationId xmlns:p14="http://schemas.microsoft.com/office/powerpoint/2010/main" val="3583357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determinants of</a:t>
            </a:r>
            <a:r>
              <a:rPr lang="en-IN" b="1" dirty="0"/>
              <a:t> </a:t>
            </a:r>
            <a:r>
              <a:rPr lang="en-IN" b="1" dirty="0" err="1"/>
              <a:t>hrp</a:t>
            </a:r>
            <a:endParaRPr lang="en-IN" b="1" dirty="0"/>
          </a:p>
        </p:txBody>
      </p:sp>
      <p:sp>
        <p:nvSpPr>
          <p:cNvPr id="4" name="Rectangle 1"/>
          <p:cNvSpPr>
            <a:spLocks noGrp="1" noChangeArrowheads="1"/>
          </p:cNvSpPr>
          <p:nvPr>
            <p:ph idx="1"/>
          </p:nvPr>
        </p:nvSpPr>
        <p:spPr bwMode="auto">
          <a:xfrm>
            <a:off x="2231136" y="2315818"/>
            <a:ext cx="7729728" cy="407028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63480" rIns="0" bIns="12696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smtClean="0">
                <a:ln>
                  <a:noFill/>
                </a:ln>
                <a:solidFill>
                  <a:srgbClr val="001D35"/>
                </a:solidFill>
                <a:effectLst/>
                <a:latin typeface="+mn-lt"/>
              </a:rPr>
              <a:t>Organizational goals and objectives</a:t>
            </a:r>
            <a:r>
              <a:rPr kumimoji="0" lang="en-US" altLang="en-US" b="0" i="0" u="none" strike="noStrike" cap="none" normalizeH="0" baseline="0" dirty="0" smtClean="0">
                <a:ln>
                  <a:noFill/>
                </a:ln>
                <a:solidFill>
                  <a:srgbClr val="001D35"/>
                </a:solidFill>
                <a:effectLst/>
                <a:latin typeface="+mn-lt"/>
              </a:rPr>
              <a:t>: HRP should align with the company's long-term goals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smtClean="0">
                <a:ln>
                  <a:noFill/>
                </a:ln>
                <a:solidFill>
                  <a:srgbClr val="001D35"/>
                </a:solidFill>
                <a:effectLst/>
                <a:latin typeface="+mn-lt"/>
              </a:rPr>
              <a:t>Industry and market trends</a:t>
            </a:r>
            <a:r>
              <a:rPr kumimoji="0" lang="en-US" altLang="en-US" b="0" i="0" u="none" strike="noStrike" cap="none" normalizeH="0" baseline="0" dirty="0" smtClean="0">
                <a:ln>
                  <a:noFill/>
                </a:ln>
                <a:solidFill>
                  <a:srgbClr val="001D35"/>
                </a:solidFill>
                <a:effectLst/>
                <a:latin typeface="+mn-lt"/>
              </a:rPr>
              <a:t>: Economic and market changes can affect how many employees a company needs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smtClean="0">
                <a:ln>
                  <a:noFill/>
                </a:ln>
                <a:solidFill>
                  <a:srgbClr val="001D35"/>
                </a:solidFill>
                <a:effectLst/>
                <a:latin typeface="+mn-lt"/>
              </a:rPr>
              <a:t>Demographic changes</a:t>
            </a:r>
            <a:r>
              <a:rPr kumimoji="0" lang="en-US" altLang="en-US" b="0" i="0" u="none" strike="noStrike" cap="none" normalizeH="0" baseline="0" dirty="0" smtClean="0">
                <a:ln>
                  <a:noFill/>
                </a:ln>
                <a:solidFill>
                  <a:srgbClr val="001D35"/>
                </a:solidFill>
                <a:effectLst/>
                <a:latin typeface="+mn-lt"/>
              </a:rPr>
              <a:t>: Changes in the age, population, and composition of the workforce can impact the company's structure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smtClean="0">
                <a:ln>
                  <a:noFill/>
                </a:ln>
                <a:solidFill>
                  <a:srgbClr val="001D35"/>
                </a:solidFill>
                <a:effectLst/>
                <a:latin typeface="+mn-lt"/>
              </a:rPr>
              <a:t>Technological advancements</a:t>
            </a:r>
            <a:r>
              <a:rPr kumimoji="0" lang="en-US" altLang="en-US" b="0" i="0" u="none" strike="noStrike" cap="none" normalizeH="0" baseline="0" dirty="0" smtClean="0">
                <a:ln>
                  <a:noFill/>
                </a:ln>
                <a:solidFill>
                  <a:srgbClr val="001D35"/>
                </a:solidFill>
                <a:effectLst/>
                <a:latin typeface="+mn-lt"/>
              </a:rPr>
              <a:t>: Technology can help companies streamline tasks and processes, freeing up employee time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smtClean="0">
                <a:ln>
                  <a:noFill/>
                </a:ln>
                <a:solidFill>
                  <a:srgbClr val="001D35"/>
                </a:solidFill>
                <a:effectLst/>
                <a:latin typeface="+mn-lt"/>
              </a:rPr>
              <a:t>Legal environment</a:t>
            </a:r>
            <a:r>
              <a:rPr kumimoji="0" lang="en-US" altLang="en-US" b="0" i="0" u="none" strike="noStrike" cap="none" normalizeH="0" baseline="0" dirty="0" smtClean="0">
                <a:ln>
                  <a:noFill/>
                </a:ln>
                <a:solidFill>
                  <a:srgbClr val="001D35"/>
                </a:solidFill>
                <a:effectLst/>
                <a:latin typeface="+mn-lt"/>
              </a:rPr>
              <a:t>: Government controls can affect hiring practices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smtClean="0">
                <a:ln>
                  <a:noFill/>
                </a:ln>
                <a:solidFill>
                  <a:srgbClr val="001D35"/>
                </a:solidFill>
                <a:effectLst/>
                <a:latin typeface="+mn-lt"/>
              </a:rPr>
              <a:t>Internal workforce analysis</a:t>
            </a:r>
            <a:r>
              <a:rPr kumimoji="0" lang="en-US" altLang="en-US" b="0" i="0" u="none" strike="noStrike" cap="none" normalizeH="0" baseline="0" dirty="0" smtClean="0">
                <a:ln>
                  <a:noFill/>
                </a:ln>
                <a:solidFill>
                  <a:srgbClr val="001D35"/>
                </a:solidFill>
                <a:effectLst/>
                <a:latin typeface="+mn-lt"/>
              </a:rPr>
              <a:t>: Analyzing the company's current workforce can help with HRP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smtClean="0">
                <a:ln>
                  <a:noFill/>
                </a:ln>
                <a:solidFill>
                  <a:srgbClr val="001D35"/>
                </a:solidFill>
                <a:effectLst/>
                <a:latin typeface="+mn-lt"/>
              </a:rPr>
              <a:t>Employee turnover and retention rates</a:t>
            </a:r>
            <a:r>
              <a:rPr kumimoji="0" lang="en-US" altLang="en-US" b="0" i="0" u="none" strike="noStrike" cap="none" normalizeH="0" baseline="0" dirty="0" smtClean="0">
                <a:ln>
                  <a:noFill/>
                </a:ln>
                <a:solidFill>
                  <a:srgbClr val="001D35"/>
                </a:solidFill>
                <a:effectLst/>
                <a:latin typeface="+mn-lt"/>
              </a:rPr>
              <a:t>: Understanding employee turnover and retention rates can help with HRP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smtClean="0">
                <a:ln>
                  <a:noFill/>
                </a:ln>
                <a:solidFill>
                  <a:srgbClr val="001D35"/>
                </a:solidFill>
                <a:effectLst/>
                <a:latin typeface="+mn-lt"/>
              </a:rPr>
              <a:t>Succession planning</a:t>
            </a:r>
            <a:r>
              <a:rPr kumimoji="0" lang="en-US" altLang="en-US" b="0" i="0" u="none" strike="noStrike" cap="none" normalizeH="0" baseline="0" dirty="0" smtClean="0">
                <a:ln>
                  <a:noFill/>
                </a:ln>
                <a:solidFill>
                  <a:srgbClr val="001D35"/>
                </a:solidFill>
                <a:effectLst/>
                <a:latin typeface="+mn-lt"/>
              </a:rPr>
              <a:t>: Planning for succession can help with HRP </a:t>
            </a:r>
          </a:p>
        </p:txBody>
      </p:sp>
    </p:spTree>
    <p:extLst>
      <p:ext uri="{BB962C8B-B14F-4D97-AF65-F5344CB8AC3E}">
        <p14:creationId xmlns:p14="http://schemas.microsoft.com/office/powerpoint/2010/main" val="3446280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IN" dirty="0"/>
          </a:p>
        </p:txBody>
      </p:sp>
      <p:sp>
        <p:nvSpPr>
          <p:cNvPr id="3" name="Content Placeholder 2"/>
          <p:cNvSpPr>
            <a:spLocks noGrp="1"/>
          </p:cNvSpPr>
          <p:nvPr>
            <p:ph idx="1"/>
          </p:nvPr>
        </p:nvSpPr>
        <p:spPr/>
        <p:txBody>
          <a:bodyPr/>
          <a:lstStyle/>
          <a:p>
            <a:pPr algn="just">
              <a:lnSpc>
                <a:spcPct val="150000"/>
              </a:lnSpc>
            </a:pPr>
            <a:r>
              <a:rPr lang="en-US" dirty="0"/>
              <a:t>E.W. Vetter defines HR Planning as “</a:t>
            </a:r>
            <a:r>
              <a:rPr lang="en-US" i="1" dirty="0"/>
              <a:t>A process by which an organization should move from its current manpower position to the desired manpower position. Through planning the management strives to have the right number, right kind of people at the right place and at right time, doing things which results in both organization and individual receiving maximum long run benefits.</a:t>
            </a:r>
            <a:r>
              <a:rPr lang="en-US" dirty="0"/>
              <a:t>” </a:t>
            </a:r>
            <a:endParaRPr lang="en-IN" dirty="0"/>
          </a:p>
        </p:txBody>
      </p:sp>
    </p:spTree>
    <p:extLst>
      <p:ext uri="{BB962C8B-B14F-4D97-AF65-F5344CB8AC3E}">
        <p14:creationId xmlns:p14="http://schemas.microsoft.com/office/powerpoint/2010/main" val="648496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Human resource planning (HRP)</a:t>
            </a:r>
            <a:endParaRPr lang="en-IN" dirty="0"/>
          </a:p>
        </p:txBody>
      </p:sp>
      <p:sp>
        <p:nvSpPr>
          <p:cNvPr id="3" name="Content Placeholder 2"/>
          <p:cNvSpPr>
            <a:spLocks noGrp="1"/>
          </p:cNvSpPr>
          <p:nvPr>
            <p:ph idx="1"/>
          </p:nvPr>
        </p:nvSpPr>
        <p:spPr>
          <a:xfrm>
            <a:off x="2231136" y="2419350"/>
            <a:ext cx="7729728" cy="4248150"/>
          </a:xfrm>
        </p:spPr>
        <p:txBody>
          <a:bodyPr>
            <a:normAutofit/>
          </a:bodyPr>
          <a:lstStyle/>
          <a:p>
            <a:pPr algn="just"/>
            <a:r>
              <a:rPr lang="en-US" dirty="0"/>
              <a:t>Human resource planning (HRP) is the systematic forecasting of an organization’s future HR requirements. </a:t>
            </a:r>
            <a:endParaRPr lang="en-US" dirty="0" smtClean="0"/>
          </a:p>
          <a:p>
            <a:pPr algn="just"/>
            <a:r>
              <a:rPr lang="en-US" dirty="0"/>
              <a:t>Ultimately, it’s to make sure the </a:t>
            </a:r>
            <a:r>
              <a:rPr lang="en-US" i="1" dirty="0"/>
              <a:t>right</a:t>
            </a:r>
            <a:r>
              <a:rPr lang="en-US" dirty="0"/>
              <a:t> people with the </a:t>
            </a:r>
            <a:r>
              <a:rPr lang="en-US" i="1" dirty="0"/>
              <a:t>right</a:t>
            </a:r>
            <a:r>
              <a:rPr lang="en-US" dirty="0"/>
              <a:t> skills are in the </a:t>
            </a:r>
            <a:r>
              <a:rPr lang="en-US" i="1" dirty="0"/>
              <a:t>right</a:t>
            </a:r>
            <a:r>
              <a:rPr lang="en-US" dirty="0"/>
              <a:t> places at the </a:t>
            </a:r>
            <a:r>
              <a:rPr lang="en-US" i="1" dirty="0"/>
              <a:t>right</a:t>
            </a:r>
            <a:r>
              <a:rPr lang="en-US" dirty="0"/>
              <a:t> times.</a:t>
            </a:r>
          </a:p>
          <a:p>
            <a:pPr algn="just"/>
            <a:r>
              <a:rPr lang="en-US" dirty="0"/>
              <a:t>It’s an ongoing, data-driven process to optimize a company’s most valuable asset—its people—by avoiding shortages or surpluses.</a:t>
            </a:r>
          </a:p>
          <a:p>
            <a:pPr algn="just"/>
            <a:r>
              <a:rPr lang="en-US" dirty="0"/>
              <a:t>This involves identifying current and future hiring or </a:t>
            </a:r>
            <a:r>
              <a:rPr lang="en-US" dirty="0">
                <a:hlinkClick r:id="rId2"/>
              </a:rPr>
              <a:t>training and development</a:t>
            </a:r>
            <a:r>
              <a:rPr lang="en-US" dirty="0"/>
              <a:t> needs, addressing skill gaps, and implementing strategies for talent acquisition.</a:t>
            </a:r>
          </a:p>
          <a:p>
            <a:pPr algn="just"/>
            <a:r>
              <a:rPr lang="en-US" dirty="0"/>
              <a:t>HRP is about aligning HR strategies with the evolving needs of your business to ensure optimal performance and productivity while avoiding costly workforce imbalances</a:t>
            </a:r>
            <a:r>
              <a:rPr lang="en-US" dirty="0" smtClean="0"/>
              <a:t>.</a:t>
            </a:r>
            <a:endParaRPr lang="en-US" dirty="0"/>
          </a:p>
        </p:txBody>
      </p:sp>
    </p:spTree>
    <p:extLst>
      <p:ext uri="{BB962C8B-B14F-4D97-AF65-F5344CB8AC3E}">
        <p14:creationId xmlns:p14="http://schemas.microsoft.com/office/powerpoint/2010/main" val="1906980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goal of HR </a:t>
            </a:r>
            <a:r>
              <a:rPr lang="en-IN" b="1" dirty="0" smtClean="0"/>
              <a:t>planning</a:t>
            </a:r>
            <a:endParaRPr lang="en-IN" dirty="0"/>
          </a:p>
        </p:txBody>
      </p:sp>
      <p:sp>
        <p:nvSpPr>
          <p:cNvPr id="3" name="Content Placeholder 2"/>
          <p:cNvSpPr>
            <a:spLocks noGrp="1"/>
          </p:cNvSpPr>
          <p:nvPr>
            <p:ph idx="1"/>
          </p:nvPr>
        </p:nvSpPr>
        <p:spPr>
          <a:xfrm>
            <a:off x="2231136" y="2638044"/>
            <a:ext cx="7729728" cy="3810381"/>
          </a:xfrm>
        </p:spPr>
        <p:txBody>
          <a:bodyPr>
            <a:normAutofit/>
          </a:bodyPr>
          <a:lstStyle/>
          <a:p>
            <a:pPr algn="just">
              <a:lnSpc>
                <a:spcPct val="150000"/>
              </a:lnSpc>
            </a:pPr>
            <a:r>
              <a:rPr lang="en-US" sz="2000" dirty="0"/>
              <a:t>The ultimate goal of HRP is to maintain an optimal workforce size that maximizes the company’s profitability</a:t>
            </a:r>
            <a:r>
              <a:rPr lang="en-US" sz="2000" dirty="0" smtClean="0"/>
              <a:t>.</a:t>
            </a:r>
          </a:p>
          <a:p>
            <a:pPr algn="just">
              <a:lnSpc>
                <a:spcPct val="150000"/>
              </a:lnSpc>
            </a:pPr>
            <a:r>
              <a:rPr lang="en-US" sz="2000" dirty="0"/>
              <a:t>As a result, one of the main aims of HRP is to secure the right quantity and quality of employees that an organization needs to meet its objectives. </a:t>
            </a:r>
            <a:endParaRPr lang="en-US" sz="2000" dirty="0" smtClean="0"/>
          </a:p>
          <a:p>
            <a:pPr algn="just">
              <a:lnSpc>
                <a:spcPct val="150000"/>
              </a:lnSpc>
            </a:pPr>
            <a:r>
              <a:rPr lang="en-US" sz="2000" dirty="0" smtClean="0"/>
              <a:t>This </a:t>
            </a:r>
            <a:r>
              <a:rPr lang="en-US" sz="2000" dirty="0"/>
              <a:t>requires HR leaders to focus not just on recruitment but also on development, retention, and workforce optimization.</a:t>
            </a:r>
            <a:endParaRPr lang="en-IN" sz="2000" dirty="0"/>
          </a:p>
        </p:txBody>
      </p:sp>
    </p:spTree>
    <p:extLst>
      <p:ext uri="{BB962C8B-B14F-4D97-AF65-F5344CB8AC3E}">
        <p14:creationId xmlns:p14="http://schemas.microsoft.com/office/powerpoint/2010/main" val="1447386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a:t>
            </a:r>
            <a:r>
              <a:rPr lang="en-US" dirty="0" err="1" smtClean="0"/>
              <a:t>hrp</a:t>
            </a:r>
            <a:endParaRPr lang="en-IN" dirty="0"/>
          </a:p>
        </p:txBody>
      </p:sp>
      <p:sp>
        <p:nvSpPr>
          <p:cNvPr id="3" name="Content Placeholder 2"/>
          <p:cNvSpPr>
            <a:spLocks noGrp="1"/>
          </p:cNvSpPr>
          <p:nvPr>
            <p:ph idx="1"/>
          </p:nvPr>
        </p:nvSpPr>
        <p:spPr>
          <a:xfrm>
            <a:off x="2231136" y="2276475"/>
            <a:ext cx="7729728" cy="4229099"/>
          </a:xfrm>
        </p:spPr>
        <p:txBody>
          <a:bodyPr>
            <a:noAutofit/>
          </a:bodyPr>
          <a:lstStyle/>
          <a:p>
            <a:pPr algn="just">
              <a:lnSpc>
                <a:spcPct val="150000"/>
              </a:lnSpc>
            </a:pPr>
            <a:r>
              <a:rPr lang="en-US" sz="2000" b="1" dirty="0" smtClean="0"/>
              <a:t>Enhances </a:t>
            </a:r>
            <a:r>
              <a:rPr lang="en-US" sz="2000" b="1" dirty="0"/>
              <a:t>employee value.</a:t>
            </a:r>
            <a:r>
              <a:rPr lang="en-US" sz="2000" dirty="0"/>
              <a:t> HRP means assessing existing employees, their skills, and training needs, and seeing how they can upskill. This enables businesses to save on recruitment costs while also fostering </a:t>
            </a:r>
            <a:r>
              <a:rPr lang="en-US" sz="2000" dirty="0">
                <a:hlinkClick r:id="rId2"/>
              </a:rPr>
              <a:t>employee growth</a:t>
            </a:r>
            <a:r>
              <a:rPr lang="en-US" sz="2000" dirty="0"/>
              <a:t> and loyalty.</a:t>
            </a:r>
          </a:p>
          <a:p>
            <a:pPr algn="just">
              <a:lnSpc>
                <a:spcPct val="150000"/>
              </a:lnSpc>
            </a:pPr>
            <a:r>
              <a:rPr lang="en-US" sz="2000" b="1" dirty="0"/>
              <a:t>Helps organizations adapt to industry shifts</a:t>
            </a:r>
            <a:r>
              <a:rPr lang="en-US" sz="2000" dirty="0"/>
              <a:t>. Through HRP, organizations can anticipate changes in talent needs and industry dynamics. This strategic foresight allows businesses to manage agile role transitions and budget for new positions, especially when identifying niche markets</a:t>
            </a:r>
            <a:r>
              <a:rPr lang="en-US" sz="2000" dirty="0" smtClean="0"/>
              <a:t>.</a:t>
            </a:r>
            <a:endParaRPr lang="en-US" sz="2000" dirty="0"/>
          </a:p>
        </p:txBody>
      </p:sp>
    </p:spTree>
    <p:extLst>
      <p:ext uri="{BB962C8B-B14F-4D97-AF65-F5344CB8AC3E}">
        <p14:creationId xmlns:p14="http://schemas.microsoft.com/office/powerpoint/2010/main" val="1713477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a:t>
            </a:r>
            <a:r>
              <a:rPr lang="en-US" dirty="0" err="1"/>
              <a:t>hrp</a:t>
            </a:r>
            <a:endParaRPr lang="en-IN" dirty="0"/>
          </a:p>
        </p:txBody>
      </p:sp>
      <p:sp>
        <p:nvSpPr>
          <p:cNvPr id="3" name="Content Placeholder 2"/>
          <p:cNvSpPr>
            <a:spLocks noGrp="1"/>
          </p:cNvSpPr>
          <p:nvPr>
            <p:ph idx="1"/>
          </p:nvPr>
        </p:nvSpPr>
        <p:spPr>
          <a:xfrm>
            <a:off x="2231136" y="2638044"/>
            <a:ext cx="7729728" cy="3953256"/>
          </a:xfrm>
        </p:spPr>
        <p:txBody>
          <a:bodyPr>
            <a:normAutofit/>
          </a:bodyPr>
          <a:lstStyle/>
          <a:p>
            <a:pPr algn="just">
              <a:lnSpc>
                <a:spcPct val="150000"/>
              </a:lnSpc>
            </a:pPr>
            <a:r>
              <a:rPr lang="en-US" sz="2000" b="1" dirty="0"/>
              <a:t>Keeps a competitive edge</a:t>
            </a:r>
            <a:r>
              <a:rPr lang="en-US" sz="2000" dirty="0"/>
              <a:t>. HRP empowers companies to make informed hiring and training decisions, aligning with employee preferences, </a:t>
            </a:r>
            <a:r>
              <a:rPr lang="en-US" sz="2000" dirty="0">
                <a:hlinkClick r:id="rId2"/>
              </a:rPr>
              <a:t>work-life balance</a:t>
            </a:r>
            <a:r>
              <a:rPr lang="en-US" sz="2000" dirty="0"/>
              <a:t>, and other attractive job factors.</a:t>
            </a:r>
          </a:p>
          <a:p>
            <a:pPr algn="just">
              <a:lnSpc>
                <a:spcPct val="150000"/>
              </a:lnSpc>
            </a:pPr>
            <a:r>
              <a:rPr lang="en-US" sz="2000" b="1" dirty="0"/>
              <a:t>Aids long-term growth</a:t>
            </a:r>
            <a:r>
              <a:rPr lang="en-US" sz="2000" dirty="0"/>
              <a:t>. HR professionals use HRP to forecast hiring needs, department expansions, and potential retirements. This forward-thinking approach aids in budgeting for future hiring requirements, making sure the right balance in the optimal number of people in the workforce is </a:t>
            </a:r>
            <a:r>
              <a:rPr lang="en-US" sz="2000" dirty="0" smtClean="0"/>
              <a:t>achieve.</a:t>
            </a:r>
            <a:endParaRPr lang="en-US" sz="2000" dirty="0"/>
          </a:p>
        </p:txBody>
      </p:sp>
    </p:spTree>
    <p:extLst>
      <p:ext uri="{BB962C8B-B14F-4D97-AF65-F5344CB8AC3E}">
        <p14:creationId xmlns:p14="http://schemas.microsoft.com/office/powerpoint/2010/main" val="3109664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050" name="Picture 2" descr="human resource planning importanc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31136" y="964692"/>
            <a:ext cx="7729728" cy="5512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461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History and Evolution of Human Resource Planning (HRP</a:t>
            </a:r>
            <a:r>
              <a:rPr lang="en-US" b="1" dirty="0" smtClean="0"/>
              <a:t>)</a:t>
            </a:r>
            <a:endParaRPr lang="en-IN" dirty="0"/>
          </a:p>
        </p:txBody>
      </p:sp>
      <p:pic>
        <p:nvPicPr>
          <p:cNvPr id="3074" name="Picture 2" descr="history of hr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31136" y="2310225"/>
            <a:ext cx="7729727" cy="41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862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History and Evolution of Human Resource Planning (HRP)</a:t>
            </a:r>
            <a:endParaRPr lang="en-IN" dirty="0"/>
          </a:p>
        </p:txBody>
      </p:sp>
      <p:sp>
        <p:nvSpPr>
          <p:cNvPr id="4" name="Rectangle 1"/>
          <p:cNvSpPr>
            <a:spLocks noGrp="1" noChangeArrowheads="1"/>
          </p:cNvSpPr>
          <p:nvPr>
            <p:ph idx="1"/>
          </p:nvPr>
        </p:nvSpPr>
        <p:spPr bwMode="auto">
          <a:xfrm>
            <a:off x="2231136" y="2153412"/>
            <a:ext cx="7636764" cy="46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rPr>
              <a:t>Before 1900 (HRP as a Science)</a:t>
            </a:r>
            <a:r>
              <a:rPr kumimoji="0" lang="en-US" altLang="en-US" sz="1800" b="0" i="0" u="none" strike="noStrike" cap="none" normalizeH="0" baseline="0" dirty="0" smtClean="0">
                <a:ln>
                  <a:noFill/>
                </a:ln>
                <a:solidFill>
                  <a:schemeClr val="tx1"/>
                </a:solidFill>
                <a:effectLst/>
              </a:rPr>
              <a:t>:</a:t>
            </a:r>
            <a:r>
              <a:rPr kumimoji="0" lang="en-US" altLang="en-US" sz="1800" b="0" i="0" u="none" strike="noStrike" cap="none" normalizeH="0" dirty="0" smtClean="0">
                <a:ln>
                  <a:noFill/>
                </a:ln>
                <a:solidFill>
                  <a:schemeClr val="tx1"/>
                </a:solidFill>
                <a:effectLst/>
              </a:rPr>
              <a:t> </a:t>
            </a:r>
            <a:r>
              <a:rPr kumimoji="0" lang="en-US" altLang="en-US" sz="1800" b="0" i="0" u="none" strike="noStrike" cap="none" normalizeH="0" baseline="0" dirty="0" smtClean="0">
                <a:ln>
                  <a:noFill/>
                </a:ln>
                <a:solidFill>
                  <a:schemeClr val="tx1"/>
                </a:solidFill>
                <a:effectLst/>
              </a:rPr>
              <a:t>Robert Owen, the founder of HRM, focused on improving industrial relations, working conditions, and eliminating child labor. Contemporary thinkers like J.S. Mill and Andrew Yule promoted ideas such as wage incentives and labor welfare.</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rPr>
              <a:t>1900-1920 (Efficiency and Productivity)</a:t>
            </a:r>
            <a:r>
              <a:rPr kumimoji="0" lang="en-US" altLang="en-US" sz="1800" b="0" i="0" u="none" strike="noStrike" cap="none" normalizeH="0" baseline="0" dirty="0" smtClean="0">
                <a:ln>
                  <a:noFill/>
                </a:ln>
                <a:solidFill>
                  <a:schemeClr val="tx1"/>
                </a:solidFill>
                <a:effectLst/>
              </a:rPr>
              <a:t>:</a:t>
            </a:r>
            <a:r>
              <a:rPr kumimoji="0" lang="en-US" altLang="en-US" sz="1800" b="0" i="0" u="none" strike="noStrike" cap="none" normalizeH="0" dirty="0" smtClean="0">
                <a:ln>
                  <a:noFill/>
                </a:ln>
                <a:solidFill>
                  <a:schemeClr val="tx1"/>
                </a:solidFill>
                <a:effectLst/>
              </a:rPr>
              <a:t> </a:t>
            </a:r>
            <a:r>
              <a:rPr kumimoji="0" lang="en-US" altLang="en-US" sz="1800" b="0" i="0" u="none" strike="noStrike" cap="none" normalizeH="0" baseline="0" dirty="0" smtClean="0">
                <a:ln>
                  <a:noFill/>
                </a:ln>
                <a:solidFill>
                  <a:schemeClr val="tx1"/>
                </a:solidFill>
                <a:effectLst/>
              </a:rPr>
              <a:t>The rise of scientific management led by Frederick Taylor emphasized efficiency, job analysis, and worker selection. This period focused on productivity but saw opposition to workers' unions.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rPr>
              <a:t>1920-1930 (Welfare and Industrial Psychology)</a:t>
            </a:r>
            <a:r>
              <a:rPr kumimoji="0" lang="en-US" altLang="en-US" sz="1800" b="0" i="0" u="none" strike="noStrike" cap="none" normalizeH="0" baseline="0" dirty="0" smtClean="0">
                <a:ln>
                  <a:noFill/>
                </a:ln>
                <a:solidFill>
                  <a:schemeClr val="tx1"/>
                </a:solidFill>
                <a:effectLst/>
              </a:rPr>
              <a:t>:</a:t>
            </a:r>
            <a:r>
              <a:rPr kumimoji="0" lang="en-US" altLang="en-US" sz="1800" b="0" i="0" u="none" strike="noStrike" cap="none" normalizeH="0" dirty="0" smtClean="0">
                <a:ln>
                  <a:noFill/>
                </a:ln>
                <a:solidFill>
                  <a:schemeClr val="tx1"/>
                </a:solidFill>
                <a:effectLst/>
              </a:rPr>
              <a:t> </a:t>
            </a:r>
            <a:r>
              <a:rPr kumimoji="0" lang="en-US" altLang="en-US" sz="1800" b="0" i="0" u="none" strike="noStrike" cap="none" normalizeH="0" baseline="0" dirty="0" smtClean="0">
                <a:ln>
                  <a:noFill/>
                </a:ln>
                <a:solidFill>
                  <a:schemeClr val="tx1"/>
                </a:solidFill>
                <a:effectLst/>
              </a:rPr>
              <a:t>HRM began to professionalize, with industrial psychology introducing techniques like psychological testing, interviews, and worker training, shifting the focus towards worker welfare and non-financial incentives.</a:t>
            </a:r>
          </a:p>
        </p:txBody>
      </p:sp>
    </p:spTree>
    <p:extLst>
      <p:ext uri="{BB962C8B-B14F-4D97-AF65-F5344CB8AC3E}">
        <p14:creationId xmlns:p14="http://schemas.microsoft.com/office/powerpoint/2010/main" val="234965143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TM10001115[[fn=Parcel]]</Template>
  <TotalTime>15</TotalTime>
  <Words>555</Words>
  <Application>Microsoft Office PowerPoint</Application>
  <PresentationFormat>Widescreen</PresentationFormat>
  <Paragraphs>51</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Gill Sans MT</vt:lpstr>
      <vt:lpstr>Parcel</vt:lpstr>
      <vt:lpstr>PowerPoint Presentation</vt:lpstr>
      <vt:lpstr>Definition</vt:lpstr>
      <vt:lpstr>Human resource planning (HRP)</vt:lpstr>
      <vt:lpstr>goal of HR planning</vt:lpstr>
      <vt:lpstr>Importance of hrp</vt:lpstr>
      <vt:lpstr>Importance of hrp</vt:lpstr>
      <vt:lpstr>PowerPoint Presentation</vt:lpstr>
      <vt:lpstr>History and Evolution of Human Resource Planning (HRP)</vt:lpstr>
      <vt:lpstr>History and Evolution of Human Resource Planning (HRP)</vt:lpstr>
      <vt:lpstr>History and Evolution of Human Resource Planning (HRP)</vt:lpstr>
      <vt:lpstr>the steps of HR planning</vt:lpstr>
      <vt:lpstr>the steps of HR planning</vt:lpstr>
      <vt:lpstr>tools are used for HR planning</vt:lpstr>
      <vt:lpstr>tools are used for HR planning</vt:lpstr>
      <vt:lpstr>determinants of hrp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cp:revision>
  <dcterms:created xsi:type="dcterms:W3CDTF">2025-01-04T08:52:06Z</dcterms:created>
  <dcterms:modified xsi:type="dcterms:W3CDTF">2025-01-04T09:07:49Z</dcterms:modified>
</cp:coreProperties>
</file>