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AED8E5B-0D98-4FE1-9B26-D1041E3A89F9}" type="datetimeFigureOut">
              <a:rPr lang="en-US" dirty="0"/>
              <a:t>1/3/2025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dirty="0"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dirty="0"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dirty="0"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42357F-39F6-401C-9FF8-3072724998F3}" type="datetimeFigureOut">
              <a:rPr lang="en-US" dirty="0"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dirty="0"/>
              <a:t>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dirty="0"/>
              <a:t>1/3/2025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dirty="0"/>
              <a:t>1/3/2025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dirty="0"/>
              <a:t>1/3/2025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dirty="0"/>
              <a:t>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B3A624-F501-46A9-B8CA-4949E24E27C8}" type="datetimeFigureOut">
              <a:rPr lang="en-US" dirty="0"/>
              <a:t>1/3/2025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dirty="0"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07" y="2983997"/>
            <a:ext cx="3120737" cy="4673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/>
              <a:t>Porter's Five Forces Model: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cap="none" dirty="0" smtClean="0"/>
              <a:t>A Strategic Framework Understanding Industry Dynamics And Competitiveness</a:t>
            </a:r>
            <a:endParaRPr lang="en-IN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389120"/>
            <a:ext cx="9070848" cy="989215"/>
          </a:xfrm>
        </p:spPr>
        <p:txBody>
          <a:bodyPr>
            <a:normAutofit lnSpcReduction="10000"/>
          </a:bodyPr>
          <a:lstStyle/>
          <a:p>
            <a:r>
              <a:rPr lang="en-US" sz="1800" b="1" dirty="0" err="1" smtClean="0"/>
              <a:t>Armaan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Salik</a:t>
            </a:r>
            <a:r>
              <a:rPr lang="en-US" sz="1800" b="1" dirty="0" smtClean="0"/>
              <a:t> Jain </a:t>
            </a:r>
            <a:r>
              <a:rPr lang="en-US" sz="1800" b="1" dirty="0" err="1" smtClean="0"/>
              <a:t>Alaudeen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500" dirty="0" smtClean="0"/>
              <a:t>Assistant Professor,</a:t>
            </a:r>
            <a:br>
              <a:rPr lang="en-US" sz="1500" dirty="0" smtClean="0"/>
            </a:br>
            <a:r>
              <a:rPr lang="en-US" sz="1500" dirty="0" smtClean="0"/>
              <a:t>Jamal Institute of Management,</a:t>
            </a:r>
            <a:br>
              <a:rPr lang="en-US" sz="1500" dirty="0" smtClean="0"/>
            </a:br>
            <a:r>
              <a:rPr lang="en-US" sz="1500" dirty="0" smtClean="0"/>
              <a:t>Jamal Mohamed College.</a:t>
            </a:r>
            <a:endParaRPr lang="en-IN" sz="1500" dirty="0"/>
          </a:p>
        </p:txBody>
      </p:sp>
    </p:spTree>
    <p:extLst>
      <p:ext uri="{BB962C8B-B14F-4D97-AF65-F5344CB8AC3E}">
        <p14:creationId xmlns:p14="http://schemas.microsoft.com/office/powerpoint/2010/main" val="1020220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42899"/>
            <a:ext cx="10058400" cy="975969"/>
          </a:xfrm>
        </p:spPr>
        <p:txBody>
          <a:bodyPr>
            <a:normAutofit/>
          </a:bodyPr>
          <a:lstStyle/>
          <a:p>
            <a:r>
              <a:rPr lang="en-US" sz="4000" b="1" dirty="0"/>
              <a:t>Strategic Implications of Five </a:t>
            </a:r>
            <a:r>
              <a:rPr lang="en-US" sz="4000" b="1" dirty="0" smtClean="0"/>
              <a:t>Forces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318868"/>
            <a:ext cx="5610225" cy="4602480"/>
          </a:xfrm>
        </p:spPr>
        <p:txBody>
          <a:bodyPr>
            <a:noAutofit/>
          </a:bodyPr>
          <a:lstStyle/>
          <a:p>
            <a:r>
              <a:rPr lang="en-US" sz="1750" b="1" dirty="0"/>
              <a:t>Positioning for Competitive Advantage:</a:t>
            </a:r>
            <a:endParaRPr lang="en-US" sz="1750" dirty="0"/>
          </a:p>
          <a:p>
            <a:r>
              <a:rPr lang="en-US" sz="1750" dirty="0"/>
              <a:t>Identify and occupy a niche market where competition is minimal.</a:t>
            </a:r>
          </a:p>
          <a:p>
            <a:r>
              <a:rPr lang="en-US" sz="1750" dirty="0"/>
              <a:t>Focus on building strong brand loyalty to create barriers for new entrants.</a:t>
            </a:r>
          </a:p>
          <a:p>
            <a:r>
              <a:rPr lang="en-US" sz="1750" dirty="0"/>
              <a:t>Leverage unique resources or capabilities to reduce dependency on suppliers.</a:t>
            </a:r>
          </a:p>
          <a:p>
            <a:r>
              <a:rPr lang="en-US" sz="1750" b="1" dirty="0"/>
              <a:t>Investment Strategies:</a:t>
            </a:r>
            <a:endParaRPr lang="en-US" sz="1750" dirty="0"/>
          </a:p>
          <a:p>
            <a:r>
              <a:rPr lang="en-US" sz="1750" dirty="0"/>
              <a:t>Invest in innovation and technology to reduce the threat of substitutes.</a:t>
            </a:r>
          </a:p>
          <a:p>
            <a:r>
              <a:rPr lang="en-US" sz="1750" dirty="0"/>
              <a:t>Develop economies of scale to lower costs and deter new entrants.</a:t>
            </a:r>
          </a:p>
          <a:p>
            <a:r>
              <a:rPr lang="en-US" sz="1750" dirty="0"/>
              <a:t>Strengthen supply chain relationships to ensure favorable terms</a:t>
            </a:r>
            <a:r>
              <a:rPr lang="en-US" sz="1750" dirty="0" smtClean="0"/>
              <a:t>.</a:t>
            </a:r>
            <a:endParaRPr lang="en-US" sz="1750" dirty="0"/>
          </a:p>
        </p:txBody>
      </p:sp>
      <p:sp>
        <p:nvSpPr>
          <p:cNvPr id="4" name="Rectangle 3"/>
          <p:cNvSpPr/>
          <p:nvPr/>
        </p:nvSpPr>
        <p:spPr>
          <a:xfrm>
            <a:off x="6305550" y="1318868"/>
            <a:ext cx="5400675" cy="5055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US" b="1" dirty="0"/>
              <a:t>Adaptability and Responsiveness:</a:t>
            </a:r>
            <a:endParaRPr lang="en-US" dirty="0"/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/>
              <a:t>Continuously monitor industry trends to anticipate changes in competitive dynamics.</a:t>
            </a:r>
          </a:p>
          <a:p>
            <a:pPr marL="180000" indent="-1800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/>
              <a:t>Foster a culture of flexibility and rapid decision-making to respond to market shifts.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/>
              <a:t>Build strategic alliances or partnerships to enhance competitive positioning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900"/>
              </a:spcBef>
            </a:pPr>
            <a:r>
              <a:rPr lang="en-US" b="1" dirty="0"/>
              <a:t>Risk Mitigation:</a:t>
            </a:r>
            <a:endParaRPr lang="en-US" dirty="0"/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/>
              <a:t>Diversify product lines or market segments to spread risk.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/>
              <a:t>Develop contingency plans to address supplier or buyer power shifts.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/>
              <a:t>Invest in research and development to stay ahead of substitutes and competitors.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84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Conclusion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Porter's Five Forces is a robust tool for strategic planning.</a:t>
            </a:r>
          </a:p>
          <a:p>
            <a:r>
              <a:rPr lang="en-US" dirty="0"/>
              <a:t>Each force provides insights into industry dynamics.</a:t>
            </a:r>
          </a:p>
          <a:p>
            <a:r>
              <a:rPr lang="en-US" dirty="0"/>
              <a:t>Success depends on leveraging the forces to your advantage.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25" y="3262223"/>
            <a:ext cx="5534025" cy="309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93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Porter's Five Forces </a:t>
            </a:r>
            <a:r>
              <a:rPr lang="en-IN" b="1" dirty="0" smtClean="0"/>
              <a:t>Model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36420"/>
            <a:ext cx="10058400" cy="416433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Developed by Michael E. Porter.</a:t>
            </a:r>
          </a:p>
          <a:p>
            <a:pPr>
              <a:lnSpc>
                <a:spcPct val="200000"/>
              </a:lnSpc>
            </a:pPr>
            <a:r>
              <a:rPr lang="en-US" dirty="0"/>
              <a:t>A framework for analyzing the competitive forces shaping every industry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/>
              <a:t>Purpose: To assess industry profitability and develop business strategies.</a:t>
            </a:r>
          </a:p>
          <a:p>
            <a:pPr>
              <a:lnSpc>
                <a:spcPct val="200000"/>
              </a:lnSpc>
            </a:pPr>
            <a:r>
              <a:rPr lang="en-US" b="1" dirty="0"/>
              <a:t>Why Use It?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/>
              <a:t>Helps identify the strengths and weaknesses of an industry.</a:t>
            </a:r>
          </a:p>
          <a:p>
            <a:pPr>
              <a:lnSpc>
                <a:spcPct val="200000"/>
              </a:lnSpc>
            </a:pPr>
            <a:r>
              <a:rPr lang="en-US" dirty="0"/>
              <a:t>Aids in strategic decision-making.</a:t>
            </a:r>
          </a:p>
          <a:p>
            <a:endParaRPr lang="en-IN" dirty="0"/>
          </a:p>
        </p:txBody>
      </p:sp>
      <p:pic>
        <p:nvPicPr>
          <p:cNvPr id="2050" name="Picture 2" descr="Michael E. Porter - Faculty &amp; Research - Harvard Business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019" y="908411"/>
            <a:ext cx="2097174" cy="240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743" y="3416441"/>
            <a:ext cx="3667125" cy="300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85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04068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The Five Forces Model</a:t>
            </a:r>
            <a:endParaRPr lang="en-IN" sz="4000" dirty="0"/>
          </a:p>
        </p:txBody>
      </p:sp>
      <p:pic>
        <p:nvPicPr>
          <p:cNvPr id="1028" name="Picture 4" descr="Porter's 5 Competitive Forces | Quality Gur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7"/>
          <a:stretch/>
        </p:blipFill>
        <p:spPr bwMode="auto">
          <a:xfrm>
            <a:off x="852487" y="1857375"/>
            <a:ext cx="10487025" cy="38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566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 of the Five Forces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19275"/>
            <a:ext cx="10058400" cy="439102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/>
              <a:t>Threat of New Entrants</a:t>
            </a:r>
            <a:r>
              <a:rPr lang="en-US" sz="2000" dirty="0"/>
              <a:t>: How easily new competitors can enter the market.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/>
              <a:t>Bargaining Power of Suppliers</a:t>
            </a:r>
            <a:r>
              <a:rPr lang="en-US" sz="2000" dirty="0"/>
              <a:t>: Suppliers’ influence on cost and availability of inputs.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/>
              <a:t>Bargaining Power of Buyers</a:t>
            </a:r>
            <a:r>
              <a:rPr lang="en-US" sz="2000" dirty="0"/>
              <a:t>: Customers’ influence on pricing and quality.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/>
              <a:t>Threat of Substitutes</a:t>
            </a:r>
            <a:r>
              <a:rPr lang="en-US" sz="2000" dirty="0"/>
              <a:t>: The risk of alternative products/services replacing current offerings.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/>
              <a:t>Industry Rivalry</a:t>
            </a:r>
            <a:r>
              <a:rPr lang="en-US" sz="2000" dirty="0"/>
              <a:t>: The intensity of competition among existing firms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893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Force 1 - Threat of New </a:t>
            </a:r>
            <a:r>
              <a:rPr lang="en-US" sz="4400" b="1" dirty="0" smtClean="0"/>
              <a:t>Entrants</a:t>
            </a:r>
            <a:endParaRPr lang="en-IN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41169"/>
            <a:ext cx="7277100" cy="455485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Key Factors: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Economies of scale.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Capital requirements.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Access to distribution channels.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Regulatory policies.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Brand loyalty.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Implications: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High barriers to entry deter new competitors.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Low barriers increase competition and reduce profitability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1541144"/>
            <a:ext cx="5924550" cy="419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61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Force 2 - Bargaining Power of </a:t>
            </a:r>
            <a:r>
              <a:rPr lang="en-US" sz="4000" b="1" dirty="0" smtClean="0"/>
              <a:t>Suppliers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43075"/>
            <a:ext cx="7134225" cy="46291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Key Factors: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Number of suppliers.</a:t>
            </a:r>
          </a:p>
          <a:p>
            <a:pPr>
              <a:lnSpc>
                <a:spcPct val="150000"/>
              </a:lnSpc>
            </a:pPr>
            <a:r>
              <a:rPr lang="en-US" dirty="0"/>
              <a:t>Uniqueness of inputs.</a:t>
            </a:r>
          </a:p>
          <a:p>
            <a:pPr>
              <a:lnSpc>
                <a:spcPct val="150000"/>
              </a:lnSpc>
            </a:pPr>
            <a:r>
              <a:rPr lang="en-US" dirty="0"/>
              <a:t>Switching costs for companies.</a:t>
            </a:r>
          </a:p>
          <a:p>
            <a:pPr>
              <a:lnSpc>
                <a:spcPct val="150000"/>
              </a:lnSpc>
            </a:pPr>
            <a:r>
              <a:rPr lang="en-US" dirty="0"/>
              <a:t>Supplier’s ability to integrate forward.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Implications: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Strong suppliers can raise input costs and squeeze margins.</a:t>
            </a:r>
          </a:p>
          <a:p>
            <a:pPr>
              <a:lnSpc>
                <a:spcPct val="150000"/>
              </a:lnSpc>
            </a:pPr>
            <a:r>
              <a:rPr lang="en-US" dirty="0"/>
              <a:t>Weak suppliers offer better negotiating power to companies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75" y="1174959"/>
            <a:ext cx="5805487" cy="38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68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Force 3 - Bargaining Power of </a:t>
            </a:r>
            <a:r>
              <a:rPr lang="en-US" sz="4000" b="1" dirty="0" smtClean="0"/>
              <a:t>Buyers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55470"/>
            <a:ext cx="6467475" cy="42214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Key Factors: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Number of buyers vs. sellers.</a:t>
            </a:r>
          </a:p>
          <a:p>
            <a:pPr>
              <a:lnSpc>
                <a:spcPct val="150000"/>
              </a:lnSpc>
            </a:pPr>
            <a:r>
              <a:rPr lang="en-US" dirty="0"/>
              <a:t>Product differentiation.</a:t>
            </a:r>
          </a:p>
          <a:p>
            <a:pPr>
              <a:lnSpc>
                <a:spcPct val="150000"/>
              </a:lnSpc>
            </a:pPr>
            <a:r>
              <a:rPr lang="en-US" dirty="0"/>
              <a:t>Price sensitivity.</a:t>
            </a:r>
          </a:p>
          <a:p>
            <a:pPr>
              <a:lnSpc>
                <a:spcPct val="150000"/>
              </a:lnSpc>
            </a:pPr>
            <a:r>
              <a:rPr lang="en-US" dirty="0"/>
              <a:t>Buyer’s ability to integrate backward.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Implications: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Powerful buyers demand lower prices or higher quality.</a:t>
            </a:r>
          </a:p>
          <a:p>
            <a:pPr>
              <a:lnSpc>
                <a:spcPct val="150000"/>
              </a:lnSpc>
            </a:pPr>
            <a:r>
              <a:rPr lang="en-US" dirty="0"/>
              <a:t>Weak buyers limit market influence on pricing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068" y="1447799"/>
            <a:ext cx="6224019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19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Force 4 - Threat of </a:t>
            </a:r>
            <a:r>
              <a:rPr lang="en-US" sz="4400" b="1" dirty="0" smtClean="0"/>
              <a:t>Substitutes</a:t>
            </a:r>
            <a:endParaRPr lang="en-IN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6467475" cy="3931920"/>
          </a:xfrm>
        </p:spPr>
        <p:txBody>
          <a:bodyPr/>
          <a:lstStyle/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b="1" dirty="0"/>
              <a:t>Key Factors:</a:t>
            </a:r>
            <a:endParaRPr lang="en-US" altLang="en-US" sz="2000" dirty="0"/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2000" dirty="0"/>
              <a:t>Availability of alternative products/services.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2000" dirty="0"/>
              <a:t>Price-performance trade-offs of substitutes.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2000" dirty="0"/>
              <a:t>Switching costs for customers.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b="1" dirty="0"/>
              <a:t>Implications:</a:t>
            </a:r>
            <a:endParaRPr lang="en-US" altLang="en-US" sz="2000" dirty="0"/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2000" dirty="0"/>
              <a:t>High threat reduces industry attractiveness.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2000" dirty="0"/>
              <a:t>Differentiation and innovation help mitigate risks.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endParaRPr lang="en-IN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4730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412" y="930275"/>
            <a:ext cx="6472238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3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400" b="1" dirty="0"/>
              <a:t>Force 5 - Industry </a:t>
            </a:r>
            <a:r>
              <a:rPr lang="en-IN" sz="4400" b="1" dirty="0" smtClean="0"/>
              <a:t>Rivalry</a:t>
            </a:r>
            <a:endParaRPr lang="en-IN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55469"/>
            <a:ext cx="7743825" cy="421195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Key Factors: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Number of competitors.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Industry growth rate.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Fixed costs vs. variable costs.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Product differentiation.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Implications: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Intense rivalry decreases profitability.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Differentiation and niche strategies reduce direct competition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591" y="1461744"/>
            <a:ext cx="6437034" cy="429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03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38</TotalTime>
  <Words>547</Words>
  <Application>Microsoft Office PowerPoint</Application>
  <PresentationFormat>Widescreen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Savon</vt:lpstr>
      <vt:lpstr>Porter's Five Forces Model:  A Strategic Framework Understanding Industry Dynamics And Competitiveness</vt:lpstr>
      <vt:lpstr>Porter's Five Forces Model</vt:lpstr>
      <vt:lpstr>The Five Forces Model</vt:lpstr>
      <vt:lpstr>Overview of the Five Forces</vt:lpstr>
      <vt:lpstr>Force 1 - Threat of New Entrants</vt:lpstr>
      <vt:lpstr>Force 2 - Bargaining Power of Suppliers</vt:lpstr>
      <vt:lpstr>Force 3 - Bargaining Power of Buyers</vt:lpstr>
      <vt:lpstr>Force 4 - Threat of Substitutes</vt:lpstr>
      <vt:lpstr>Force 5 - Industry Rivalry</vt:lpstr>
      <vt:lpstr>Strategic Implications of Five Forces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Porter's Five Forces Model:  A Strategic Framework Understanding Industry Dynamics And Competitiveness</dc:title>
  <dc:creator>admin</dc:creator>
  <cp:lastModifiedBy>admin</cp:lastModifiedBy>
  <cp:revision>5</cp:revision>
  <dcterms:created xsi:type="dcterms:W3CDTF">2025-01-03T03:48:14Z</dcterms:created>
  <dcterms:modified xsi:type="dcterms:W3CDTF">2025-01-03T04:26:24Z</dcterms:modified>
</cp:coreProperties>
</file>